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58"/>
  </p:notesMasterIdLst>
  <p:handoutMasterIdLst>
    <p:handoutMasterId r:id="rId59"/>
  </p:handoutMasterIdLst>
  <p:sldIdLst>
    <p:sldId id="353" r:id="rId2"/>
    <p:sldId id="666" r:id="rId3"/>
    <p:sldId id="700" r:id="rId4"/>
    <p:sldId id="701" r:id="rId5"/>
    <p:sldId id="702" r:id="rId6"/>
    <p:sldId id="703" r:id="rId7"/>
    <p:sldId id="704" r:id="rId8"/>
    <p:sldId id="705" r:id="rId9"/>
    <p:sldId id="706" r:id="rId10"/>
    <p:sldId id="707" r:id="rId11"/>
    <p:sldId id="708" r:id="rId12"/>
    <p:sldId id="709" r:id="rId13"/>
    <p:sldId id="710" r:id="rId14"/>
    <p:sldId id="711" r:id="rId15"/>
    <p:sldId id="712" r:id="rId16"/>
    <p:sldId id="713" r:id="rId17"/>
    <p:sldId id="714" r:id="rId18"/>
    <p:sldId id="715" r:id="rId19"/>
    <p:sldId id="716" r:id="rId20"/>
    <p:sldId id="717" r:id="rId21"/>
    <p:sldId id="651" r:id="rId22"/>
    <p:sldId id="653" r:id="rId23"/>
    <p:sldId id="655" r:id="rId24"/>
    <p:sldId id="613" r:id="rId25"/>
    <p:sldId id="614" r:id="rId26"/>
    <p:sldId id="658" r:id="rId27"/>
    <p:sldId id="615" r:id="rId28"/>
    <p:sldId id="678" r:id="rId29"/>
    <p:sldId id="679" r:id="rId30"/>
    <p:sldId id="680" r:id="rId31"/>
    <p:sldId id="726" r:id="rId32"/>
    <p:sldId id="724" r:id="rId33"/>
    <p:sldId id="662" r:id="rId34"/>
    <p:sldId id="681" r:id="rId35"/>
    <p:sldId id="682" r:id="rId36"/>
    <p:sldId id="683" r:id="rId37"/>
    <p:sldId id="684" r:id="rId38"/>
    <p:sldId id="685" r:id="rId39"/>
    <p:sldId id="663" r:id="rId40"/>
    <p:sldId id="664" r:id="rId41"/>
    <p:sldId id="686" r:id="rId42"/>
    <p:sldId id="617" r:id="rId43"/>
    <p:sldId id="618" r:id="rId44"/>
    <p:sldId id="619" r:id="rId45"/>
    <p:sldId id="620" r:id="rId46"/>
    <p:sldId id="695" r:id="rId47"/>
    <p:sldId id="696" r:id="rId48"/>
    <p:sldId id="643" r:id="rId49"/>
    <p:sldId id="687" r:id="rId50"/>
    <p:sldId id="688" r:id="rId51"/>
    <p:sldId id="689" r:id="rId52"/>
    <p:sldId id="699" r:id="rId53"/>
    <p:sldId id="718" r:id="rId54"/>
    <p:sldId id="720" r:id="rId55"/>
    <p:sldId id="723" r:id="rId56"/>
    <p:sldId id="677" r:id="rId57"/>
  </p:sldIdLst>
  <p:sldSz cx="9144000" cy="6858000" type="screen4x3"/>
  <p:notesSz cx="6797675" cy="9926638"/>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a:srgbClr val="FF3399"/>
    <a:srgbClr val="FF66FF"/>
    <a:srgbClr val="FF66CC"/>
    <a:srgbClr val="0000FF"/>
    <a:srgbClr val="820000"/>
    <a:srgbClr val="FF5050"/>
    <a:srgbClr val="F0A8E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505E3EF-67EA-436B-97B2-0124C06EBD24}" styleName="中等深淺樣式 4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7292A2E-F333-43FB-9621-5CBBE7FDCDCB}" styleName="淺色樣式 2 - 輔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0031" autoAdjust="0"/>
    <p:restoredTop sz="94660" autoAdjust="0"/>
  </p:normalViewPr>
  <p:slideViewPr>
    <p:cSldViewPr>
      <p:cViewPr varScale="1">
        <p:scale>
          <a:sx n="115" d="100"/>
          <a:sy n="115" d="100"/>
        </p:scale>
        <p:origin x="-15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3972" y="-84"/>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448" cy="496253"/>
          </a:xfrm>
          <a:prstGeom prst="rect">
            <a:avLst/>
          </a:prstGeom>
        </p:spPr>
        <p:txBody>
          <a:bodyPr vert="horz" lIns="91422" tIns="45711" rIns="91422" bIns="45711" rtlCol="0"/>
          <a:lstStyle>
            <a:lvl1pPr algn="l" eaLnBrk="1" fontAlgn="auto" hangingPunct="1">
              <a:spcBef>
                <a:spcPts val="0"/>
              </a:spcBef>
              <a:spcAft>
                <a:spcPts val="0"/>
              </a:spcAft>
              <a:defRPr kumimoji="0" sz="1200">
                <a:latin typeface="+mn-lt"/>
                <a:ea typeface="+mn-ea"/>
                <a:cs typeface="+mn-cs"/>
              </a:defRPr>
            </a:lvl1pPr>
          </a:lstStyle>
          <a:p>
            <a:pPr>
              <a:defRPr/>
            </a:pPr>
            <a:endParaRPr lang="zh-TW" altLang="en-US"/>
          </a:p>
        </p:txBody>
      </p:sp>
      <p:sp>
        <p:nvSpPr>
          <p:cNvPr id="3" name="日期版面配置區 2"/>
          <p:cNvSpPr>
            <a:spLocks noGrp="1"/>
          </p:cNvSpPr>
          <p:nvPr>
            <p:ph type="dt" sz="quarter" idx="1"/>
          </p:nvPr>
        </p:nvSpPr>
        <p:spPr>
          <a:xfrm>
            <a:off x="3850643" y="0"/>
            <a:ext cx="2945448" cy="496253"/>
          </a:xfrm>
          <a:prstGeom prst="rect">
            <a:avLst/>
          </a:prstGeom>
        </p:spPr>
        <p:txBody>
          <a:bodyPr vert="horz" wrap="square" lIns="91422" tIns="45711" rIns="91422" bIns="45711" numCol="1" anchor="t" anchorCtr="0" compatLnSpc="1">
            <a:prstTxWarp prst="textNoShape">
              <a:avLst/>
            </a:prstTxWarp>
          </a:bodyPr>
          <a:lstStyle>
            <a:lvl1pPr algn="r" eaLnBrk="1" hangingPunct="1">
              <a:defRPr kumimoji="0" sz="1200">
                <a:latin typeface="Calibri" pitchFamily="34" charset="0"/>
              </a:defRPr>
            </a:lvl1pPr>
          </a:lstStyle>
          <a:p>
            <a:pPr>
              <a:defRPr/>
            </a:pPr>
            <a:fld id="{185C2B6E-91ED-4888-BDBC-8CF4880AE61B}" type="datetimeFigureOut">
              <a:rPr lang="zh-TW" altLang="en-US"/>
              <a:pPr>
                <a:defRPr/>
              </a:pPr>
              <a:t>2015/9/23</a:t>
            </a:fld>
            <a:endParaRPr lang="en-US" altLang="zh-TW"/>
          </a:p>
        </p:txBody>
      </p:sp>
      <p:sp>
        <p:nvSpPr>
          <p:cNvPr id="4" name="頁尾版面配置區 3"/>
          <p:cNvSpPr>
            <a:spLocks noGrp="1"/>
          </p:cNvSpPr>
          <p:nvPr>
            <p:ph type="ftr" sz="quarter" idx="2"/>
          </p:nvPr>
        </p:nvSpPr>
        <p:spPr>
          <a:xfrm>
            <a:off x="0" y="9428800"/>
            <a:ext cx="2945448" cy="496252"/>
          </a:xfrm>
          <a:prstGeom prst="rect">
            <a:avLst/>
          </a:prstGeom>
        </p:spPr>
        <p:txBody>
          <a:bodyPr vert="horz" lIns="91422" tIns="45711" rIns="91422" bIns="45711" rtlCol="0" anchor="b"/>
          <a:lstStyle>
            <a:lvl1pPr algn="l" eaLnBrk="1" fontAlgn="auto" hangingPunct="1">
              <a:spcBef>
                <a:spcPts val="0"/>
              </a:spcBef>
              <a:spcAft>
                <a:spcPts val="0"/>
              </a:spcAft>
              <a:defRPr kumimoji="0" sz="1200">
                <a:latin typeface="+mn-lt"/>
                <a:ea typeface="+mn-ea"/>
                <a:cs typeface="+mn-cs"/>
              </a:defRPr>
            </a:lvl1pPr>
          </a:lstStyle>
          <a:p>
            <a:pPr>
              <a:defRPr/>
            </a:pPr>
            <a:endParaRPr lang="zh-TW" altLang="en-US"/>
          </a:p>
        </p:txBody>
      </p:sp>
      <p:sp>
        <p:nvSpPr>
          <p:cNvPr id="5" name="投影片編號版面配置區 4"/>
          <p:cNvSpPr>
            <a:spLocks noGrp="1"/>
          </p:cNvSpPr>
          <p:nvPr>
            <p:ph type="sldNum" sz="quarter" idx="3"/>
          </p:nvPr>
        </p:nvSpPr>
        <p:spPr>
          <a:xfrm>
            <a:off x="3850643" y="9428800"/>
            <a:ext cx="2945448" cy="496252"/>
          </a:xfrm>
          <a:prstGeom prst="rect">
            <a:avLst/>
          </a:prstGeom>
        </p:spPr>
        <p:txBody>
          <a:bodyPr vert="horz" wrap="square" lIns="91422" tIns="45711" rIns="91422" bIns="45711" numCol="1" anchor="b" anchorCtr="0" compatLnSpc="1">
            <a:prstTxWarp prst="textNoShape">
              <a:avLst/>
            </a:prstTxWarp>
          </a:bodyPr>
          <a:lstStyle>
            <a:lvl1pPr algn="r" eaLnBrk="1" hangingPunct="1">
              <a:defRPr kumimoji="0" sz="1200">
                <a:latin typeface="Calibri" pitchFamily="34" charset="0"/>
              </a:defRPr>
            </a:lvl1pPr>
          </a:lstStyle>
          <a:p>
            <a:pPr>
              <a:defRPr/>
            </a:pPr>
            <a:fld id="{71AA0B6F-641A-467B-907B-343E238E0FFF}" type="slidenum">
              <a:rPr lang="zh-TW" altLang="en-US"/>
              <a:pPr>
                <a:defRPr/>
              </a:pPr>
              <a:t>‹#›</a:t>
            </a:fld>
            <a:endParaRPr lang="en-US" altLang="zh-TW"/>
          </a:p>
        </p:txBody>
      </p:sp>
    </p:spTree>
    <p:extLst>
      <p:ext uri="{BB962C8B-B14F-4D97-AF65-F5344CB8AC3E}">
        <p14:creationId xmlns="" xmlns:p14="http://schemas.microsoft.com/office/powerpoint/2010/main" val="14096474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448" cy="496253"/>
          </a:xfrm>
          <a:prstGeom prst="rect">
            <a:avLst/>
          </a:prstGeom>
        </p:spPr>
        <p:txBody>
          <a:bodyPr vert="horz" lIns="91422" tIns="45711" rIns="91422" bIns="45711" rtlCol="0"/>
          <a:lstStyle>
            <a:lvl1pPr algn="l" eaLnBrk="1" fontAlgn="auto" hangingPunct="1">
              <a:spcBef>
                <a:spcPts val="0"/>
              </a:spcBef>
              <a:spcAft>
                <a:spcPts val="0"/>
              </a:spcAft>
              <a:defRPr kumimoji="0" sz="1200">
                <a:latin typeface="+mn-lt"/>
                <a:ea typeface="+mn-ea"/>
                <a:cs typeface="+mn-cs"/>
              </a:defRPr>
            </a:lvl1pPr>
          </a:lstStyle>
          <a:p>
            <a:pPr>
              <a:defRPr/>
            </a:pPr>
            <a:endParaRPr lang="zh-TW" altLang="en-US"/>
          </a:p>
        </p:txBody>
      </p:sp>
      <p:sp>
        <p:nvSpPr>
          <p:cNvPr id="3" name="日期版面配置區 2"/>
          <p:cNvSpPr>
            <a:spLocks noGrp="1"/>
          </p:cNvSpPr>
          <p:nvPr>
            <p:ph type="dt" idx="1"/>
          </p:nvPr>
        </p:nvSpPr>
        <p:spPr>
          <a:xfrm>
            <a:off x="3850643" y="0"/>
            <a:ext cx="2945448" cy="496253"/>
          </a:xfrm>
          <a:prstGeom prst="rect">
            <a:avLst/>
          </a:prstGeom>
        </p:spPr>
        <p:txBody>
          <a:bodyPr vert="horz" wrap="square" lIns="91422" tIns="45711" rIns="91422" bIns="45711" numCol="1" anchor="t" anchorCtr="0" compatLnSpc="1">
            <a:prstTxWarp prst="textNoShape">
              <a:avLst/>
            </a:prstTxWarp>
          </a:bodyPr>
          <a:lstStyle>
            <a:lvl1pPr algn="r" eaLnBrk="1" hangingPunct="1">
              <a:defRPr kumimoji="0" sz="1200">
                <a:latin typeface="Calibri" pitchFamily="34" charset="0"/>
              </a:defRPr>
            </a:lvl1pPr>
          </a:lstStyle>
          <a:p>
            <a:pPr>
              <a:defRPr/>
            </a:pPr>
            <a:fld id="{CB4D79D4-A5D2-4F82-B10B-F7C6DB15CC2B}" type="datetimeFigureOut">
              <a:rPr lang="zh-TW" altLang="en-US"/>
              <a:pPr>
                <a:defRPr/>
              </a:pPr>
              <a:t>2015/9/23</a:t>
            </a:fld>
            <a:endParaRPr lang="en-US" altLang="zh-TW"/>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2" tIns="45711" rIns="91422" bIns="45711" rtlCol="0" anchor="ctr"/>
          <a:lstStyle/>
          <a:p>
            <a:pPr lvl="0"/>
            <a:endParaRPr lang="zh-TW" altLang="en-US" noProof="0"/>
          </a:p>
        </p:txBody>
      </p:sp>
      <p:sp>
        <p:nvSpPr>
          <p:cNvPr id="5" name="備忘稿版面配置區 4"/>
          <p:cNvSpPr>
            <a:spLocks noGrp="1"/>
          </p:cNvSpPr>
          <p:nvPr>
            <p:ph type="body" sz="quarter" idx="3"/>
          </p:nvPr>
        </p:nvSpPr>
        <p:spPr>
          <a:xfrm>
            <a:off x="680085" y="4715192"/>
            <a:ext cx="5439091" cy="4466274"/>
          </a:xfrm>
          <a:prstGeom prst="rect">
            <a:avLst/>
          </a:prstGeom>
        </p:spPr>
        <p:txBody>
          <a:bodyPr vert="horz" lIns="91422" tIns="45711" rIns="91422" bIns="45711"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9428800"/>
            <a:ext cx="2945448" cy="496252"/>
          </a:xfrm>
          <a:prstGeom prst="rect">
            <a:avLst/>
          </a:prstGeom>
        </p:spPr>
        <p:txBody>
          <a:bodyPr vert="horz" lIns="91422" tIns="45711" rIns="91422" bIns="45711" rtlCol="0" anchor="b"/>
          <a:lstStyle>
            <a:lvl1pPr algn="l" eaLnBrk="1" fontAlgn="auto" hangingPunct="1">
              <a:spcBef>
                <a:spcPts val="0"/>
              </a:spcBef>
              <a:spcAft>
                <a:spcPts val="0"/>
              </a:spcAft>
              <a:defRPr kumimoji="0" sz="1200">
                <a:latin typeface="+mn-lt"/>
                <a:ea typeface="+mn-ea"/>
                <a:cs typeface="+mn-cs"/>
              </a:defRPr>
            </a:lvl1pPr>
          </a:lstStyle>
          <a:p>
            <a:pPr>
              <a:defRPr/>
            </a:pPr>
            <a:endParaRPr lang="zh-TW" altLang="en-US"/>
          </a:p>
        </p:txBody>
      </p:sp>
      <p:sp>
        <p:nvSpPr>
          <p:cNvPr id="7" name="投影片編號版面配置區 6"/>
          <p:cNvSpPr>
            <a:spLocks noGrp="1"/>
          </p:cNvSpPr>
          <p:nvPr>
            <p:ph type="sldNum" sz="quarter" idx="5"/>
          </p:nvPr>
        </p:nvSpPr>
        <p:spPr>
          <a:xfrm>
            <a:off x="3850643" y="9428800"/>
            <a:ext cx="2945448" cy="496252"/>
          </a:xfrm>
          <a:prstGeom prst="rect">
            <a:avLst/>
          </a:prstGeom>
        </p:spPr>
        <p:txBody>
          <a:bodyPr vert="horz" wrap="square" lIns="91422" tIns="45711" rIns="91422" bIns="45711" numCol="1" anchor="b" anchorCtr="0" compatLnSpc="1">
            <a:prstTxWarp prst="textNoShape">
              <a:avLst/>
            </a:prstTxWarp>
          </a:bodyPr>
          <a:lstStyle>
            <a:lvl1pPr algn="r" eaLnBrk="1" hangingPunct="1">
              <a:defRPr kumimoji="0" sz="1200">
                <a:latin typeface="Calibri" pitchFamily="34" charset="0"/>
              </a:defRPr>
            </a:lvl1pPr>
          </a:lstStyle>
          <a:p>
            <a:pPr>
              <a:defRPr/>
            </a:pPr>
            <a:fld id="{DB9E8553-E13F-4FF1-A070-3BAF8B68695B}" type="slidenum">
              <a:rPr lang="zh-TW" altLang="en-US"/>
              <a:pPr>
                <a:defRPr/>
              </a:pPr>
              <a:t>‹#›</a:t>
            </a:fld>
            <a:endParaRPr lang="en-US" altLang="zh-TW"/>
          </a:p>
        </p:txBody>
      </p:sp>
    </p:spTree>
    <p:extLst>
      <p:ext uri="{BB962C8B-B14F-4D97-AF65-F5344CB8AC3E}">
        <p14:creationId xmlns="" xmlns:p14="http://schemas.microsoft.com/office/powerpoint/2010/main" val="11242226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新細明體" charset="0"/>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投影片圖像版面配置區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2867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zh-TW" altLang="en-US" smtClean="0"/>
          </a:p>
        </p:txBody>
      </p:sp>
      <p:sp>
        <p:nvSpPr>
          <p:cNvPr id="28676" name="投影片編號版面配置區 3"/>
          <p:cNvSpPr>
            <a:spLocks noGrp="1"/>
          </p:cNvSpPr>
          <p:nvPr>
            <p:ph type="sldNum" sz="quarter" idx="5"/>
          </p:nvPr>
        </p:nvSpPr>
        <p:spPr bwMode="auto">
          <a:noFill/>
          <a:ln>
            <a:miter lim="800000"/>
            <a:headEnd/>
            <a:tailEnd/>
          </a:ln>
        </p:spPr>
        <p:txBody>
          <a:bodyPr/>
          <a:lstStyle/>
          <a:p>
            <a:fld id="{590B797B-3FA5-44F0-83C7-285A598DA381}" type="slidenum">
              <a:rPr lang="zh-TW" altLang="en-US" smtClean="0"/>
              <a:pPr/>
              <a:t>1</a:t>
            </a:fld>
            <a:endParaRPr lang="en-US" altLang="zh-TW" smtClean="0"/>
          </a:p>
        </p:txBody>
      </p:sp>
    </p:spTree>
    <p:extLst>
      <p:ext uri="{BB962C8B-B14F-4D97-AF65-F5344CB8AC3E}">
        <p14:creationId xmlns="" xmlns:p14="http://schemas.microsoft.com/office/powerpoint/2010/main" val="2198563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28</a:t>
            </a:fld>
            <a:endParaRPr lang="en-US" altLang="zh-TW"/>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29</a:t>
            </a:fld>
            <a:endParaRPr lang="en-US" altLang="zh-TW"/>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30</a:t>
            </a:fld>
            <a:endParaRPr lang="en-US" altLang="zh-TW"/>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34</a:t>
            </a:fld>
            <a:endParaRPr lang="en-US" altLang="zh-TW"/>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35</a:t>
            </a:fld>
            <a:endParaRPr lang="en-US" altLang="zh-TW"/>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36</a:t>
            </a:fld>
            <a:endParaRPr lang="en-US" altLang="zh-TW"/>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37</a:t>
            </a:fld>
            <a:endParaRPr lang="en-US" altLang="zh-TW"/>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38</a:t>
            </a:fld>
            <a:endParaRPr lang="en-US" altLang="zh-TW"/>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41</a:t>
            </a:fld>
            <a:endParaRPr lang="en-US" altLang="zh-TW"/>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49</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6</a:t>
            </a:fld>
            <a:endParaRPr lang="en-US" altLang="zh-TW"/>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50</a:t>
            </a:fld>
            <a:endParaRPr lang="en-US" altLang="zh-TW"/>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51</a:t>
            </a:fld>
            <a:endParaRPr lang="en-US" altLang="zh-TW"/>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52</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7</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8</a:t>
            </a:fld>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圖像版面配置區 1"/>
          <p:cNvSpPr>
            <a:spLocks noGrp="1" noRot="1" noChangeAspect="1"/>
          </p:cNvSpPr>
          <p:nvPr>
            <p:ph type="sldImg"/>
          </p:nvPr>
        </p:nvSpPr>
        <p:spPr bwMode="auto">
          <a:noFill/>
          <a:ln>
            <a:solidFill>
              <a:srgbClr val="000000"/>
            </a:solidFill>
            <a:miter lim="800000"/>
            <a:headEnd/>
            <a:tailEnd/>
          </a:ln>
        </p:spPr>
      </p:sp>
      <p:sp>
        <p:nvSpPr>
          <p:cNvPr id="16386"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smtClean="0"/>
          </a:p>
        </p:txBody>
      </p:sp>
      <p:sp>
        <p:nvSpPr>
          <p:cNvPr id="16387" name="投影片編號版面配置區 3"/>
          <p:cNvSpPr>
            <a:spLocks noGrp="1"/>
          </p:cNvSpPr>
          <p:nvPr>
            <p:ph type="sldNum" sz="quarter" idx="5"/>
          </p:nvPr>
        </p:nvSpPr>
        <p:spPr bwMode="auto">
          <a:noFill/>
          <a:ln>
            <a:miter lim="800000"/>
            <a:headEnd/>
            <a:tailEnd/>
          </a:ln>
        </p:spPr>
        <p:txBody>
          <a:bodyPr/>
          <a:lstStyle/>
          <a:p>
            <a:fld id="{E0321ECC-3267-4F81-B254-1BC7A5FE293C}" type="slidenum">
              <a:rPr lang="zh-TW" altLang="en-US" smtClean="0">
                <a:ea typeface="新細明體" charset="-120"/>
              </a:rPr>
              <a:pPr/>
              <a:t>12</a:t>
            </a:fld>
            <a:endParaRPr lang="en-US" altLang="zh-TW" smtClean="0">
              <a:ea typeface="新細明體" charset="-12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6867"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smtClean="0"/>
          </a:p>
        </p:txBody>
      </p:sp>
      <p:sp>
        <p:nvSpPr>
          <p:cNvPr id="36868" name="投影片編號版面配置區 3"/>
          <p:cNvSpPr txBox="1">
            <a:spLocks noGrp="1"/>
          </p:cNvSpPr>
          <p:nvPr/>
        </p:nvSpPr>
        <p:spPr bwMode="auto">
          <a:xfrm>
            <a:off x="3851275" y="9428163"/>
            <a:ext cx="2944813" cy="496887"/>
          </a:xfrm>
          <a:prstGeom prst="rect">
            <a:avLst/>
          </a:prstGeom>
          <a:noFill/>
          <a:ln w="9525">
            <a:noFill/>
            <a:miter lim="800000"/>
            <a:headEnd/>
            <a:tailEnd/>
          </a:ln>
        </p:spPr>
        <p:txBody>
          <a:bodyPr lIns="91422" tIns="45711" rIns="91422" bIns="45711" anchor="b"/>
          <a:lstStyle/>
          <a:p>
            <a:pPr algn="r"/>
            <a:fld id="{101892F9-1F16-4EC5-816B-4E5FCCB16259}" type="slidenum">
              <a:rPr kumimoji="0" lang="zh-TW" altLang="en-US" sz="1200">
                <a:latin typeface="Calibri" pitchFamily="34" charset="0"/>
              </a:rPr>
              <a:pPr algn="r"/>
              <a:t>13</a:t>
            </a:fld>
            <a:endParaRPr kumimoji="0" lang="en-US" altLang="zh-TW"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4819"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smtClean="0"/>
          </a:p>
        </p:txBody>
      </p:sp>
      <p:sp>
        <p:nvSpPr>
          <p:cNvPr id="34820" name="投影片編號版面配置區 3"/>
          <p:cNvSpPr txBox="1">
            <a:spLocks noGrp="1"/>
          </p:cNvSpPr>
          <p:nvPr/>
        </p:nvSpPr>
        <p:spPr bwMode="auto">
          <a:xfrm>
            <a:off x="3851275" y="9428163"/>
            <a:ext cx="2944813" cy="496887"/>
          </a:xfrm>
          <a:prstGeom prst="rect">
            <a:avLst/>
          </a:prstGeom>
          <a:noFill/>
          <a:ln w="9525">
            <a:noFill/>
            <a:miter lim="800000"/>
            <a:headEnd/>
            <a:tailEnd/>
          </a:ln>
        </p:spPr>
        <p:txBody>
          <a:bodyPr lIns="91422" tIns="45711" rIns="91422" bIns="45711" anchor="b"/>
          <a:lstStyle/>
          <a:p>
            <a:pPr algn="r"/>
            <a:fld id="{17439F16-22D9-42DB-B019-019F8CCC13CB}" type="slidenum">
              <a:rPr kumimoji="0" lang="zh-TW" altLang="en-US" sz="1200">
                <a:latin typeface="Calibri" pitchFamily="34" charset="0"/>
              </a:rPr>
              <a:pPr algn="r"/>
              <a:t>14</a:t>
            </a:fld>
            <a:endParaRPr kumimoji="0" lang="en-US" altLang="zh-TW"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38915"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smtClean="0"/>
          </a:p>
        </p:txBody>
      </p:sp>
      <p:sp>
        <p:nvSpPr>
          <p:cNvPr id="38916" name="投影片編號版面配置區 3"/>
          <p:cNvSpPr txBox="1">
            <a:spLocks noGrp="1"/>
          </p:cNvSpPr>
          <p:nvPr/>
        </p:nvSpPr>
        <p:spPr bwMode="auto">
          <a:xfrm>
            <a:off x="3851275" y="9428163"/>
            <a:ext cx="2944813" cy="496887"/>
          </a:xfrm>
          <a:prstGeom prst="rect">
            <a:avLst/>
          </a:prstGeom>
          <a:noFill/>
          <a:ln w="9525">
            <a:noFill/>
            <a:miter lim="800000"/>
            <a:headEnd/>
            <a:tailEnd/>
          </a:ln>
        </p:spPr>
        <p:txBody>
          <a:bodyPr lIns="91422" tIns="45711" rIns="91422" bIns="45711" anchor="b"/>
          <a:lstStyle/>
          <a:p>
            <a:pPr algn="r"/>
            <a:fld id="{FA6C6606-3A71-47AC-854B-919766E3DDBB}" type="slidenum">
              <a:rPr kumimoji="0" lang="zh-TW" altLang="en-US" sz="1200">
                <a:latin typeface="Calibri" pitchFamily="34" charset="0"/>
              </a:rPr>
              <a:pPr algn="r"/>
              <a:t>15</a:t>
            </a:fld>
            <a:endParaRPr kumimoji="0" lang="en-US" altLang="zh-TW"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DB9E8553-E13F-4FF1-A070-3BAF8B68695B}" type="slidenum">
              <a:rPr lang="zh-TW" altLang="en-US" smtClean="0"/>
              <a:pPr>
                <a:defRPr/>
              </a:pPr>
              <a:t>26</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fld id="{0EBF857A-DBB4-4970-BFFC-F6FB1C426CE9}" type="datetime1">
              <a:rPr lang="zh-TW" altLang="en-US" smtClean="0"/>
              <a:pPr>
                <a:defRPr/>
              </a:pPr>
              <a:t>2015/9/23</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6ABD6F57-16E3-43BA-A775-479F229FE088}" type="slidenum">
              <a:rPr lang="zh-TW" altLang="en-US"/>
              <a:pPr>
                <a:defRPr/>
              </a:pPr>
              <a:t>‹#›</a:t>
            </a:fld>
            <a:endParaRPr lang="en-US" altLang="zh-TW"/>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C9D888C5-049A-4AE9-A265-DF8D9EA6818E}" type="datetime1">
              <a:rPr lang="zh-TW" altLang="en-US" smtClean="0"/>
              <a:pPr>
                <a:defRPr/>
              </a:pPr>
              <a:t>2015/9/23</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C67085D0-A6B5-4E5F-AC99-F29239681FF7}" type="slidenum">
              <a:rPr lang="zh-TW" altLang="en-US"/>
              <a:pPr>
                <a:defRPr/>
              </a:pPr>
              <a:t>‹#›</a:t>
            </a:fld>
            <a:endParaRPr lang="en-US" altLang="zh-TW"/>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6A0612E8-2FBF-4057-951D-E9645C47116C}" type="datetime1">
              <a:rPr lang="zh-TW" altLang="en-US" smtClean="0"/>
              <a:pPr>
                <a:defRPr/>
              </a:pPr>
              <a:t>2015/9/23</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B28F5306-7E56-4B3F-8002-5C376281FB8C}" type="slidenum">
              <a:rPr lang="zh-TW" altLang="en-US"/>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301625" y="609600"/>
            <a:ext cx="854075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301625" y="1905000"/>
            <a:ext cx="4194175" cy="41941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905000"/>
            <a:ext cx="4194175" cy="41941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p:txBody>
          <a:bodyPr/>
          <a:lstStyle>
            <a:lvl1pPr>
              <a:defRPr/>
            </a:lvl1pPr>
          </a:lstStyle>
          <a:p>
            <a:pPr>
              <a:defRPr/>
            </a:pPr>
            <a:fld id="{80FF4073-D164-4184-8467-E6C3548AF6EB}" type="datetime1">
              <a:rPr lang="zh-TW" altLang="en-US" smtClean="0"/>
              <a:pPr>
                <a:defRPr/>
              </a:pPr>
              <a:t>2015/9/23</a:t>
            </a:fld>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r>
              <a:rPr lang="zh-TW" altLang="en-US" smtClean="0"/>
              <a:t>北區校長會議</a:t>
            </a:r>
            <a:r>
              <a:rPr lang="en-US" altLang="zh-TW" smtClean="0"/>
              <a:t>-1030819</a:t>
            </a: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CE22A9EB-0616-4519-9466-D9A053082371}"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0124E9DE-2401-442A-A326-5670F88CD6BE}" type="datetime1">
              <a:rPr lang="zh-TW" altLang="en-US" smtClean="0"/>
              <a:pPr>
                <a:defRPr/>
              </a:pPr>
              <a:t>2015/9/23</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B7C44B9C-E3B4-4D75-8D5A-D6F0A559BBE7}" type="slidenum">
              <a:rPr lang="zh-TW" altLang="en-US"/>
              <a:pPr>
                <a:defRPr/>
              </a:pPr>
              <a:t>‹#›</a:t>
            </a:fld>
            <a:endParaRPr lang="en-US" altLang="zh-TW"/>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CE90D0E1-142F-4633-9F6F-14AE426C68DD}" type="datetime1">
              <a:rPr lang="zh-TW" altLang="en-US" smtClean="0"/>
              <a:pPr>
                <a:defRPr/>
              </a:pPr>
              <a:t>2015/9/23</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9F801C25-E7BA-478B-BCD5-9592CFF016E3}" type="slidenum">
              <a:rPr lang="zh-TW" altLang="en-US"/>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F76BDDAB-3E98-4C9F-9FEC-E5C228E1DBAB}" type="datetime1">
              <a:rPr lang="zh-TW" altLang="en-US" smtClean="0"/>
              <a:pPr>
                <a:defRPr/>
              </a:pPr>
              <a:t>2015/9/23</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24497802-FA3C-4E8A-B032-926D01AC6BA4}" type="slidenum">
              <a:rPr lang="zh-TW" altLang="en-US"/>
              <a:pPr>
                <a:defRPr/>
              </a:pPr>
              <a:t>‹#›</a:t>
            </a:fld>
            <a:endParaRPr lang="en-US" altLang="zh-TW"/>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09EA6B52-7EC6-4297-B5E7-9CF58293F59C}" type="datetime1">
              <a:rPr lang="zh-TW" altLang="en-US" smtClean="0"/>
              <a:pPr>
                <a:defRPr/>
              </a:pPr>
              <a:t>2015/9/23</a:t>
            </a:fld>
            <a:endParaRPr lang="en-US" altLang="zh-TW"/>
          </a:p>
        </p:txBody>
      </p:sp>
      <p:sp>
        <p:nvSpPr>
          <p:cNvPr id="8"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CBE2E361-5903-4BD2-BE46-480FA920701F}" type="slidenum">
              <a:rPr lang="zh-TW" altLang="en-US"/>
              <a:pPr>
                <a:defRPr/>
              </a:pPr>
              <a:t>‹#›</a:t>
            </a:fld>
            <a:endParaRPr lang="en-US" altLang="zh-TW"/>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fld id="{BBC22E8A-5910-4BD7-8AD2-2F2105012968}" type="datetime1">
              <a:rPr lang="zh-TW" altLang="en-US" smtClean="0"/>
              <a:pPr>
                <a:defRPr/>
              </a:pPr>
              <a:t>2015/9/23</a:t>
            </a:fld>
            <a:endParaRPr lang="en-US" altLang="zh-TW"/>
          </a:p>
        </p:txBody>
      </p:sp>
      <p:sp>
        <p:nvSpPr>
          <p:cNvPr id="4"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ECF573FF-13E5-4FB6-82BB-BB94FDCF6C10}" type="slidenum">
              <a:rPr lang="zh-TW" altLang="en-US"/>
              <a:pPr>
                <a:defRPr/>
              </a:pPr>
              <a:t>‹#›</a:t>
            </a:fld>
            <a:endParaRPr lang="en-US" altLang="zh-TW"/>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680A6838-2A40-4B18-B0C1-BC9A52B37846}" type="datetime1">
              <a:rPr lang="zh-TW" altLang="en-US" smtClean="0"/>
              <a:pPr>
                <a:defRPr/>
              </a:pPr>
              <a:t>2015/9/23</a:t>
            </a:fld>
            <a:endParaRPr lang="en-US" altLang="zh-TW"/>
          </a:p>
        </p:txBody>
      </p:sp>
      <p:sp>
        <p:nvSpPr>
          <p:cNvPr id="3"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05443F38-EBE4-4234-8D11-09A2A034B973}" type="slidenum">
              <a:rPr lang="zh-TW" altLang="en-US"/>
              <a:pPr>
                <a:defRPr/>
              </a:pPr>
              <a:t>‹#›</a:t>
            </a:fld>
            <a:endParaRPr lang="en-US" altLang="zh-TW"/>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107009ED-4478-4B1F-9F7A-EA601E2D1E7A}" type="datetime1">
              <a:rPr lang="zh-TW" altLang="en-US" smtClean="0"/>
              <a:pPr>
                <a:defRPr/>
              </a:pPr>
              <a:t>2015/9/23</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885DE6F1-559C-4465-910B-216D94DB2070}"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22031E1F-3ED1-4E16-B659-717513FB127C}" type="datetime1">
              <a:rPr lang="zh-TW" altLang="en-US" smtClean="0"/>
              <a:pPr>
                <a:defRPr/>
              </a:pPr>
              <a:t>2015/9/23</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zh-TW" altLang="en-US"/>
              <a:t>北區校長會議</a:t>
            </a:r>
            <a:r>
              <a:rPr lang="en-US" altLang="zh-TW"/>
              <a:t>-1030819</a:t>
            </a: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10B41099-C6E0-4EC1-95BE-6F5E35DFAE49}"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lum/>
          </a:blip>
          <a:srcRect/>
          <a:stretch>
            <a:fillRect l="-2000" r="-2000"/>
          </a:stretch>
        </a:blip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F334CDDF-6B7B-4ACF-B8A3-18721E018007}" type="datetime1">
              <a:rPr lang="zh-TW" altLang="en-US" smtClean="0"/>
              <a:pPr>
                <a:defRPr/>
              </a:pPr>
              <a:t>2015/9/23</a:t>
            </a:fld>
            <a:endParaRPr lang="en-US" altLang="zh-TW"/>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r>
              <a:rPr lang="zh-TW" altLang="en-US"/>
              <a:t>北區校長會議</a:t>
            </a:r>
            <a:r>
              <a:rPr lang="en-US" altLang="zh-TW"/>
              <a:t>-1030819</a:t>
            </a: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8B8371A-2892-469E-B5F3-246158B7DD31}"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Lst>
  <p:transition spd="slow">
    <p:fade/>
  </p:transition>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新細明體" charset="0"/>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新細明體" panose="02020500000000000000" pitchFamily="18" charset="-120"/>
          <a:cs typeface="新細明體" charset="0"/>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新細明體" panose="02020500000000000000" pitchFamily="18" charset="-120"/>
          <a:cs typeface="新細明體" charset="0"/>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新細明體" panose="02020500000000000000" pitchFamily="18" charset="-120"/>
          <a:cs typeface="新細明體" charset="0"/>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新細明體" panose="02020500000000000000" pitchFamily="18" charset="-120"/>
          <a:cs typeface="新細明體" charset="0"/>
        </a:defRPr>
      </a:lvl5pPr>
      <a:lvl6pPr marL="457200" algn="ctr" rtl="0" fontAlgn="base">
        <a:spcBef>
          <a:spcPct val="0"/>
        </a:spcBef>
        <a:spcAft>
          <a:spcPct val="0"/>
        </a:spcAft>
        <a:defRPr sz="4400">
          <a:solidFill>
            <a:schemeClr val="tx1"/>
          </a:solidFill>
          <a:latin typeface="Calibri" panose="020F0502020204030204" pitchFamily="34" charset="0"/>
          <a:ea typeface="新細明體" panose="02020500000000000000" pitchFamily="18" charset="-120"/>
        </a:defRPr>
      </a:lvl6pPr>
      <a:lvl7pPr marL="914400" algn="ctr" rtl="0" fontAlgn="base">
        <a:spcBef>
          <a:spcPct val="0"/>
        </a:spcBef>
        <a:spcAft>
          <a:spcPct val="0"/>
        </a:spcAft>
        <a:defRPr sz="4400">
          <a:solidFill>
            <a:schemeClr val="tx1"/>
          </a:solidFill>
          <a:latin typeface="Calibri" panose="020F0502020204030204" pitchFamily="34" charset="0"/>
          <a:ea typeface="新細明體" panose="02020500000000000000" pitchFamily="18" charset="-120"/>
        </a:defRPr>
      </a:lvl7pPr>
      <a:lvl8pPr marL="1371600" algn="ctr" rtl="0" fontAlgn="base">
        <a:spcBef>
          <a:spcPct val="0"/>
        </a:spcBef>
        <a:spcAft>
          <a:spcPct val="0"/>
        </a:spcAft>
        <a:defRPr sz="4400">
          <a:solidFill>
            <a:schemeClr val="tx1"/>
          </a:solidFill>
          <a:latin typeface="Calibri" panose="020F0502020204030204" pitchFamily="34" charset="0"/>
          <a:ea typeface="新細明體" panose="02020500000000000000" pitchFamily="18" charset="-120"/>
        </a:defRPr>
      </a:lvl8pPr>
      <a:lvl9pPr marL="1828800" algn="ctr" rtl="0" fontAlgn="base">
        <a:spcBef>
          <a:spcPct val="0"/>
        </a:spcBef>
        <a:spcAft>
          <a:spcPct val="0"/>
        </a:spcAft>
        <a:defRPr sz="4400">
          <a:solidFill>
            <a:schemeClr val="tx1"/>
          </a:solidFill>
          <a:latin typeface="Calibri" panose="020F0502020204030204" pitchFamily="34" charset="0"/>
          <a:ea typeface="新細明體" panose="02020500000000000000" pitchFamily="18" charset="-120"/>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新細明體" charset="0"/>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k12ea.gov.tw/ap/edufund_view2.aspx?sn=5c6d2d5f-cfc9-4713-a49c-00b79894520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k12ea.gov.tw/ap/edufund_view2.aspx?sn=5c6d2d5f-cfc9-4713-a49c-00b79894520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www.k12ea.gov.tw/ap/edufund_view2.aspx?sn=5c6d2d5f-cfc9-4713-a49c-00b79894520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k12ea.gov.tw/ap/edufund_view2.aspx?sn=5c6d2d5f-cfc9-4713-a49c-00b79894520e"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6.xml.rels><?xml version="1.0" encoding="UTF-8" standalone="yes"?>
<Relationships xmlns="http://schemas.openxmlformats.org/package/2006/relationships"><Relationship Id="rId3" Type="http://schemas.openxmlformats.org/officeDocument/2006/relationships/hyperlink" Target="http://law.moj.gov.tw/LawClass/LawContentIf.aspx?PCODE=H0060044"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law.moj.gov.tw/LawClass/LawContentIf.aspx?PCODE=H0060044"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law.moj.gov.tw/LawClass/LawContentIf.aspx?PCODE=H006004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law.moj.gov.tw/LawClass/LawContentIf.aspx?PCODE=H0060044"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law.moj.gov.tw/LawClass/LawContentIf.aspx?PCODE=H0060044"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k12ea.gov.tw/ap/edufund_view2.aspx?sn=5c6d2d5f-cfc9-4713-a49c-00b79894520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law.moj.gov.tw/LawClass/LawContentIf.aspx?PCODE=H0060044"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k12ea.gov.tw/ap/edufund_view2.aspx?sn=5c6d2d5f-cfc9-4713-a49c-00b79894520e"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k12ea.gov.tw/ap/edufund_view2.aspx?sn=5c6d2d5f-cfc9-4713-a49c-00b79894520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k12ea.gov.tw/ap/edufund_view2.aspx?sn=5c6d2d5f-cfc9-4713-a49c-00b79894520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k12ea.gov.tw/ap/edufund_view2.aspx?sn=5c6d2d5f-cfc9-4713-a49c-00b79894520e"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k12ea.gov.tw/ap/edufund_view2.aspx?sn=5c6d2d5f-cfc9-4713-a49c-00b79894520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k12ea.gov.tw/ap/edufund_view2.aspx?sn=5c6d2d5f-cfc9-4713-a49c-00b79894520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k12ea.gov.tw/ap/edufund_view2.aspx?sn=5c6d2d5f-cfc9-4713-a49c-00b79894520e"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k12ea.gov.tw/ap/edufund_view2.aspx?sn=5c6d2d5f-cfc9-4713-a49c-00b79894520e"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k12ea.gov.tw/ap/edufund_view2.aspx?sn=5c6d2d5f-cfc9-4713-a49c-00b79894520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k12ea.gov.tw/ap/edufund_view2.aspx?sn=5c6d2d5f-cfc9-4713-a49c-00b79894520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k12ea.gov.tw/ap/edufund_view2.aspx?sn=5c6d2d5f-cfc9-4713-a49c-00b79894520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hyperlink" Target="http://law.moj.gov.tw/LawClass/LawContentIf.aspx?PCODE=H0060044"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投影片編號版面配置區 5"/>
          <p:cNvSpPr>
            <a:spLocks noGrp="1"/>
          </p:cNvSpPr>
          <p:nvPr>
            <p:ph type="sldNum" sz="quarter" idx="12"/>
          </p:nvPr>
        </p:nvSpPr>
        <p:spPr bwMode="auto">
          <a:noFill/>
          <a:ln>
            <a:miter lim="800000"/>
            <a:headEnd/>
            <a:tailEnd/>
          </a:ln>
        </p:spPr>
        <p:txBody>
          <a:bodyPr/>
          <a:lstStyle/>
          <a:p>
            <a:fld id="{4265699C-2729-4654-ADB6-5159989562CF}" type="slidenum">
              <a:rPr lang="zh-TW" altLang="en-US" smtClean="0"/>
              <a:pPr/>
              <a:t>1</a:t>
            </a:fld>
            <a:endParaRPr lang="en-US" altLang="zh-TW" smtClean="0"/>
          </a:p>
        </p:txBody>
      </p:sp>
      <p:sp>
        <p:nvSpPr>
          <p:cNvPr id="2051" name="標題 6"/>
          <p:cNvSpPr>
            <a:spLocks noGrp="1"/>
          </p:cNvSpPr>
          <p:nvPr>
            <p:ph type="ctrTitle"/>
          </p:nvPr>
        </p:nvSpPr>
        <p:spPr/>
        <p:txBody>
          <a:bodyPr/>
          <a:lstStyle/>
          <a:p>
            <a:pPr eaLnBrk="1" hangingPunct="1"/>
            <a:r>
              <a:rPr kumimoji="0" lang="en-US" altLang="zh-TW" dirty="0" smtClean="0">
                <a:latin typeface="標楷體" pitchFamily="65" charset="-120"/>
                <a:ea typeface="標楷體" pitchFamily="65" charset="-120"/>
              </a:rPr>
              <a:t> </a:t>
            </a:r>
            <a:endParaRPr kumimoji="0" lang="zh-TW" altLang="en-US" dirty="0" smtClean="0">
              <a:latin typeface="標楷體" pitchFamily="65" charset="-120"/>
              <a:ea typeface="標楷體" pitchFamily="65" charset="-120"/>
            </a:endParaRPr>
          </a:p>
        </p:txBody>
      </p:sp>
      <p:sp>
        <p:nvSpPr>
          <p:cNvPr id="2053" name="投影片編號版面配置區 3"/>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D9B3675B-9570-45D9-829D-7CB1DA65B1B6}" type="slidenum">
              <a:rPr lang="zh-TW" altLang="en-US" sz="1200">
                <a:solidFill>
                  <a:srgbClr val="898989"/>
                </a:solidFill>
                <a:latin typeface="標楷體" pitchFamily="65" charset="-120"/>
                <a:ea typeface="標楷體" pitchFamily="65" charset="-120"/>
              </a:rPr>
              <a:pPr algn="r" eaLnBrk="1" hangingPunct="1"/>
              <a:t>1</a:t>
            </a:fld>
            <a:endParaRPr lang="en-US" altLang="zh-TW" sz="1200">
              <a:solidFill>
                <a:srgbClr val="898989"/>
              </a:solidFill>
              <a:latin typeface="標楷體" pitchFamily="65" charset="-120"/>
              <a:ea typeface="標楷體" pitchFamily="65" charset="-120"/>
            </a:endParaRPr>
          </a:p>
        </p:txBody>
      </p:sp>
      <p:sp>
        <p:nvSpPr>
          <p:cNvPr id="9" name="Subtitle 2"/>
          <p:cNvSpPr txBox="1">
            <a:spLocks/>
          </p:cNvSpPr>
          <p:nvPr/>
        </p:nvSpPr>
        <p:spPr bwMode="auto">
          <a:xfrm>
            <a:off x="1475656" y="4149080"/>
            <a:ext cx="6224588" cy="1440160"/>
          </a:xfrm>
          <a:prstGeom prst="rect">
            <a:avLst/>
          </a:prstGeom>
          <a:noFill/>
          <a:ln>
            <a:noFill/>
          </a:ln>
          <a:effectLst/>
          <a:scene3d>
            <a:camera prst="orthographicFront">
              <a:rot lat="0" lon="0" rev="0"/>
            </a:camera>
            <a:lightRig rig="threePt" dir="t">
              <a:rot lat="0" lon="0" rev="1200000"/>
            </a:lightRig>
          </a:scene3d>
          <a:sp3d>
            <a:bevelT w="63500" h="25400"/>
          </a:sp3d>
          <a:extLst/>
        </p:spPr>
        <p:txBody>
          <a:bodyPr/>
          <a:lstStyle/>
          <a:p>
            <a:pPr algn="ctr" defTabSz="457200" eaLnBrk="1" hangingPunct="1">
              <a:spcBef>
                <a:spcPct val="20000"/>
              </a:spcBef>
              <a:buClr>
                <a:srgbClr val="6E6E6E"/>
              </a:buClr>
              <a:buFont typeface="Wingdings" charset="2"/>
              <a:buNone/>
              <a:defRPr/>
            </a:pPr>
            <a:r>
              <a:rPr lang="zh-TW" altLang="en-US" sz="4000" b="1" dirty="0" smtClean="0">
                <a:solidFill>
                  <a:schemeClr val="tx2"/>
                </a:solidFill>
                <a:latin typeface="標楷體" panose="03000509000000000000" pitchFamily="65" charset="-120"/>
                <a:ea typeface="標楷體" panose="03000509000000000000" pitchFamily="65" charset="-120"/>
              </a:rPr>
              <a:t>教育部國民及學前教育署</a:t>
            </a:r>
            <a:endParaRPr lang="en-US" altLang="zh-TW" sz="4000" b="1" dirty="0" smtClean="0">
              <a:solidFill>
                <a:schemeClr val="tx2"/>
              </a:solidFill>
              <a:latin typeface="標楷體" panose="03000509000000000000" pitchFamily="65" charset="-120"/>
              <a:ea typeface="標楷體" panose="03000509000000000000" pitchFamily="65" charset="-120"/>
            </a:endParaRPr>
          </a:p>
          <a:p>
            <a:pPr algn="ctr" defTabSz="457200" eaLnBrk="1" hangingPunct="1">
              <a:spcBef>
                <a:spcPct val="20000"/>
              </a:spcBef>
              <a:buClr>
                <a:srgbClr val="6E6E6E"/>
              </a:buClr>
              <a:buFont typeface="Wingdings" charset="2"/>
              <a:buNone/>
              <a:defRPr/>
            </a:pPr>
            <a:r>
              <a:rPr lang="zh-TW" altLang="en-US" sz="3600" b="1" dirty="0" smtClean="0">
                <a:solidFill>
                  <a:schemeClr val="tx2"/>
                </a:solidFill>
                <a:latin typeface="標楷體" panose="03000509000000000000" pitchFamily="65" charset="-120"/>
                <a:ea typeface="標楷體" panose="03000509000000000000" pitchFamily="65" charset="-120"/>
              </a:rPr>
              <a:t>高中職組中課科 李科長菁菁</a:t>
            </a:r>
            <a:endParaRPr lang="en-US" altLang="zh-TW" sz="3600" b="1" dirty="0">
              <a:solidFill>
                <a:schemeClr val="tx2"/>
              </a:solidFill>
              <a:latin typeface="標楷體" panose="03000509000000000000" pitchFamily="65" charset="-120"/>
              <a:ea typeface="標楷體" panose="03000509000000000000" pitchFamily="65" charset="-120"/>
            </a:endParaRPr>
          </a:p>
          <a:p>
            <a:pPr algn="ctr" defTabSz="457200" eaLnBrk="1" hangingPunct="1">
              <a:spcBef>
                <a:spcPct val="20000"/>
              </a:spcBef>
              <a:buClr>
                <a:srgbClr val="6E6E6E"/>
              </a:buClr>
              <a:buFont typeface="Wingdings" charset="2"/>
              <a:buNone/>
              <a:defRPr/>
            </a:pPr>
            <a:endParaRPr lang="en-US" altLang="zh-TW" sz="2000" b="1" dirty="0">
              <a:solidFill>
                <a:srgbClr val="000000"/>
              </a:solidFill>
              <a:latin typeface="標楷體" panose="03000509000000000000" pitchFamily="65" charset="-120"/>
              <a:ea typeface="標楷體" panose="03000509000000000000" pitchFamily="65" charset="-120"/>
            </a:endParaRPr>
          </a:p>
          <a:p>
            <a:pPr algn="ctr" defTabSz="457200" eaLnBrk="1" hangingPunct="1">
              <a:spcBef>
                <a:spcPct val="20000"/>
              </a:spcBef>
              <a:buClr>
                <a:srgbClr val="6E6E6E"/>
              </a:buClr>
              <a:buFont typeface="Wingdings" charset="2"/>
              <a:buNone/>
              <a:defRPr/>
            </a:pPr>
            <a:r>
              <a:rPr lang="zh-TW" altLang="en-US" sz="2000" b="1" dirty="0">
                <a:solidFill>
                  <a:srgbClr val="000000"/>
                </a:solidFill>
                <a:latin typeface="標楷體" panose="03000509000000000000" pitchFamily="65" charset="-120"/>
                <a:ea typeface="標楷體" panose="03000509000000000000" pitchFamily="65" charset="-120"/>
              </a:rPr>
              <a:t>中華民國</a:t>
            </a:r>
            <a:r>
              <a:rPr lang="zh-TW" altLang="zh-TW" sz="2000" b="1" dirty="0" smtClean="0">
                <a:solidFill>
                  <a:srgbClr val="000000"/>
                </a:solidFill>
                <a:latin typeface="標楷體" panose="03000509000000000000" pitchFamily="65" charset="-120"/>
                <a:ea typeface="標楷體" panose="03000509000000000000" pitchFamily="65" charset="-120"/>
              </a:rPr>
              <a:t>10</a:t>
            </a:r>
            <a:r>
              <a:rPr lang="en-US" altLang="zh-TW" sz="2000" b="1" dirty="0" smtClean="0">
                <a:solidFill>
                  <a:srgbClr val="000000"/>
                </a:solidFill>
                <a:latin typeface="標楷體" panose="03000509000000000000" pitchFamily="65" charset="-120"/>
                <a:ea typeface="標楷體" panose="03000509000000000000" pitchFamily="65" charset="-120"/>
              </a:rPr>
              <a:t>4</a:t>
            </a:r>
            <a:r>
              <a:rPr lang="zh-TW" altLang="en-US" sz="2000" b="1" dirty="0" smtClean="0">
                <a:solidFill>
                  <a:srgbClr val="000000"/>
                </a:solidFill>
                <a:latin typeface="標楷體" panose="03000509000000000000" pitchFamily="65" charset="-120"/>
                <a:ea typeface="標楷體" panose="03000509000000000000" pitchFamily="65" charset="-120"/>
              </a:rPr>
              <a:t>年</a:t>
            </a:r>
            <a:r>
              <a:rPr lang="en-US" altLang="zh-TW" sz="2000" b="1" dirty="0" smtClean="0">
                <a:solidFill>
                  <a:srgbClr val="000000"/>
                </a:solidFill>
                <a:latin typeface="標楷體" panose="03000509000000000000" pitchFamily="65" charset="-120"/>
                <a:ea typeface="標楷體" panose="03000509000000000000" pitchFamily="65" charset="-120"/>
              </a:rPr>
              <a:t>10</a:t>
            </a:r>
            <a:r>
              <a:rPr lang="zh-TW" altLang="en-US" sz="2000" b="1" dirty="0" smtClean="0">
                <a:solidFill>
                  <a:srgbClr val="000000"/>
                </a:solidFill>
                <a:latin typeface="標楷體" panose="03000509000000000000" pitchFamily="65" charset="-120"/>
                <a:ea typeface="標楷體" panose="03000509000000000000" pitchFamily="65" charset="-120"/>
              </a:rPr>
              <a:t>月</a:t>
            </a:r>
            <a:r>
              <a:rPr lang="en-US" altLang="zh-TW" sz="2000" b="1" dirty="0" smtClean="0">
                <a:solidFill>
                  <a:srgbClr val="000000"/>
                </a:solidFill>
                <a:latin typeface="標楷體" panose="03000509000000000000" pitchFamily="65" charset="-120"/>
                <a:ea typeface="標楷體" panose="03000509000000000000" pitchFamily="65" charset="-120"/>
              </a:rPr>
              <a:t>2</a:t>
            </a:r>
            <a:r>
              <a:rPr lang="zh-TW" altLang="en-US" sz="2000" b="1" dirty="0" smtClean="0">
                <a:solidFill>
                  <a:srgbClr val="000000"/>
                </a:solidFill>
                <a:latin typeface="標楷體" panose="03000509000000000000" pitchFamily="65" charset="-120"/>
                <a:ea typeface="標楷體" panose="03000509000000000000" pitchFamily="65" charset="-120"/>
              </a:rPr>
              <a:t>日</a:t>
            </a:r>
            <a:endParaRPr lang="zh-TW" altLang="en-US" sz="2000" b="1" dirty="0">
              <a:solidFill>
                <a:srgbClr val="000000"/>
              </a:solidFill>
              <a:latin typeface="標楷體" panose="03000509000000000000" pitchFamily="65" charset="-120"/>
              <a:ea typeface="標楷體" panose="03000509000000000000" pitchFamily="65" charset="-120"/>
            </a:endParaRPr>
          </a:p>
        </p:txBody>
      </p:sp>
      <p:sp>
        <p:nvSpPr>
          <p:cNvPr id="2057" name="文字方塊 9"/>
          <p:cNvSpPr txBox="1">
            <a:spLocks noChangeArrowheads="1"/>
          </p:cNvSpPr>
          <p:nvPr/>
        </p:nvSpPr>
        <p:spPr bwMode="auto">
          <a:xfrm>
            <a:off x="611188" y="1916113"/>
            <a:ext cx="7921625" cy="738664"/>
          </a:xfrm>
          <a:prstGeom prst="rect">
            <a:avLst/>
          </a:prstGeom>
          <a:noFill/>
          <a:ln w="9525">
            <a:noFill/>
            <a:miter lim="800000"/>
            <a:headEnd/>
            <a:tailEnd/>
          </a:ln>
        </p:spPr>
        <p:txBody>
          <a:bodyPr wrap="square">
            <a:spAutoFit/>
          </a:bodyPr>
          <a:lstStyle/>
          <a:p>
            <a:pPr algn="ctr" eaLnBrk="1" hangingPunct="1"/>
            <a:r>
              <a:rPr lang="zh-TW" altLang="en-US" sz="4200" b="1" dirty="0" smtClean="0">
                <a:solidFill>
                  <a:srgbClr val="FF0000"/>
                </a:solidFill>
                <a:latin typeface="標楷體" pitchFamily="65" charset="-120"/>
                <a:ea typeface="標楷體" pitchFamily="65" charset="-120"/>
              </a:rPr>
              <a:t>教務工作實務與教育政策法規</a:t>
            </a:r>
            <a:endParaRPr lang="zh-TW" altLang="zh-TW" sz="4200" b="1" dirty="0" smtClean="0">
              <a:solidFill>
                <a:srgbClr val="FF0000"/>
              </a:solidFill>
              <a:latin typeface="標楷體" pitchFamily="65" charset="-120"/>
              <a:ea typeface="標楷體" pitchFamily="65" charset="-120"/>
            </a:endParaRPr>
          </a:p>
        </p:txBody>
      </p:sp>
      <p:sp>
        <p:nvSpPr>
          <p:cNvPr id="8" name="矩形 7"/>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編號版面配置區 5"/>
          <p:cNvSpPr>
            <a:spLocks noGrp="1"/>
          </p:cNvSpPr>
          <p:nvPr>
            <p:ph type="sldNum" sz="quarter" idx="12"/>
          </p:nvPr>
        </p:nvSpPr>
        <p:spPr bwMode="auto">
          <a:noFill/>
          <a:ln>
            <a:miter lim="800000"/>
            <a:headEnd/>
            <a:tailEnd/>
          </a:ln>
        </p:spPr>
        <p:txBody>
          <a:bodyPr/>
          <a:lstStyle/>
          <a:p>
            <a:fld id="{4B4FD515-8185-4A52-8BE5-7CC17FD67361}" type="slidenum">
              <a:rPr lang="zh-TW" altLang="en-US" smtClean="0">
                <a:ea typeface="新細明體" charset="-120"/>
              </a:rPr>
              <a:pPr/>
              <a:t>10</a:t>
            </a:fld>
            <a:endParaRPr lang="en-US" altLang="zh-TW" smtClean="0">
              <a:ea typeface="新細明體" charset="-120"/>
            </a:endParaRPr>
          </a:p>
        </p:txBody>
      </p:sp>
      <p:sp>
        <p:nvSpPr>
          <p:cNvPr id="16390" name="投影片編號版面配置區 5"/>
          <p:cNvSpPr txBox="1">
            <a:spLocks noGrp="1"/>
          </p:cNvSpPr>
          <p:nvPr/>
        </p:nvSpPr>
        <p:spPr bwMode="auto">
          <a:xfrm>
            <a:off x="6732588" y="6492875"/>
            <a:ext cx="2133600" cy="365125"/>
          </a:xfrm>
          <a:prstGeom prst="rect">
            <a:avLst/>
          </a:prstGeom>
          <a:noFill/>
          <a:ln w="9525">
            <a:noFill/>
            <a:miter lim="800000"/>
            <a:headEnd/>
            <a:tailEnd/>
          </a:ln>
        </p:spPr>
        <p:txBody>
          <a:bodyPr anchor="ctr"/>
          <a:lstStyle/>
          <a:p>
            <a:pPr algn="r"/>
            <a:fld id="{280E10A7-A0FE-446D-B931-C08FFA720A69}" type="slidenum">
              <a:rPr lang="zh-TW" altLang="en-US" sz="1200" b="1">
                <a:solidFill>
                  <a:srgbClr val="898989"/>
                </a:solidFill>
                <a:latin typeface="標楷體" pitchFamily="65" charset="-120"/>
                <a:ea typeface="標楷體" pitchFamily="65" charset="-120"/>
              </a:rPr>
              <a:pPr algn="r"/>
              <a:t>10</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41350" y="1407390"/>
            <a:ext cx="8602141" cy="475791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eaLnBrk="0" hangingPunct="0">
              <a:buClr>
                <a:schemeClr val="accent1"/>
              </a:buClr>
              <a:buSzPct val="100000"/>
              <a:buFontTx/>
              <a:buBlip>
                <a:blip r:embed="rId2"/>
              </a:buBlip>
            </a:pPr>
            <a:r>
              <a:rPr lang="zh-TW" altLang="en-US" sz="2200" b="1" dirty="0">
                <a:solidFill>
                  <a:schemeClr val="tx1"/>
                </a:solidFill>
                <a:latin typeface="標楷體" pitchFamily="65" charset="-120"/>
                <a:ea typeface="標楷體" pitchFamily="65" charset="-120"/>
              </a:rPr>
              <a:t>學生參加資格：</a:t>
            </a:r>
            <a:r>
              <a:rPr lang="zh-TW" altLang="en-US" sz="2400" dirty="0">
                <a:solidFill>
                  <a:schemeClr val="tx1"/>
                </a:solidFill>
                <a:latin typeface="Arial" charset="0"/>
              </a:rPr>
              <a:t> </a:t>
            </a:r>
          </a:p>
          <a:p>
            <a:pPr marL="914400" lvl="1" indent="-457200">
              <a:buClr>
                <a:schemeClr val="accent1"/>
              </a:buClr>
              <a:buSzPct val="100000"/>
              <a:buBlip>
                <a:blip r:embed="rId2"/>
              </a:buBlip>
            </a:pPr>
            <a:r>
              <a:rPr lang="zh-TW" altLang="zh-TW" sz="2200" dirty="0" smtClean="0">
                <a:solidFill>
                  <a:schemeClr val="tx1"/>
                </a:solidFill>
                <a:latin typeface="標楷體" pitchFamily="65" charset="-120"/>
                <a:ea typeface="標楷體" pitchFamily="65" charset="-120"/>
              </a:rPr>
              <a:t>未</a:t>
            </a:r>
            <a:r>
              <a:rPr lang="zh-TW" altLang="zh-TW" sz="2200" dirty="0">
                <a:solidFill>
                  <a:schemeClr val="tx1"/>
                </a:solidFill>
                <a:latin typeface="標楷體" pitchFamily="65" charset="-120"/>
                <a:ea typeface="標楷體" pitchFamily="65" charset="-120"/>
              </a:rPr>
              <a:t>於免試入學</a:t>
            </a:r>
            <a:r>
              <a:rPr lang="en-US" altLang="zh-TW" sz="2200" dirty="0">
                <a:solidFill>
                  <a:schemeClr val="tx1"/>
                </a:solidFill>
                <a:latin typeface="標楷體" pitchFamily="65" charset="-120"/>
                <a:ea typeface="標楷體" pitchFamily="65" charset="-120"/>
              </a:rPr>
              <a:t>(</a:t>
            </a:r>
            <a:r>
              <a:rPr lang="zh-TW" altLang="zh-TW" sz="2200" dirty="0">
                <a:solidFill>
                  <a:schemeClr val="tx1"/>
                </a:solidFill>
                <a:latin typeface="標楷體" pitchFamily="65" charset="-120"/>
                <a:ea typeface="標楷體" pitchFamily="65" charset="-120"/>
              </a:rPr>
              <a:t>含</a:t>
            </a:r>
            <a:r>
              <a:rPr lang="en-US" altLang="zh-TW" sz="2200" dirty="0">
                <a:solidFill>
                  <a:schemeClr val="tx1"/>
                </a:solidFill>
                <a:latin typeface="標楷體" pitchFamily="65" charset="-120"/>
                <a:ea typeface="標楷體" pitchFamily="65" charset="-120"/>
              </a:rPr>
              <a:t>)</a:t>
            </a:r>
            <a:r>
              <a:rPr lang="zh-TW" altLang="zh-TW" sz="2200" dirty="0">
                <a:solidFill>
                  <a:schemeClr val="tx1"/>
                </a:solidFill>
                <a:latin typeface="標楷體" pitchFamily="65" charset="-120"/>
                <a:ea typeface="標楷體" pitchFamily="65" charset="-120"/>
              </a:rPr>
              <a:t>前各管道錄取且報到之學生，均得報名參加學校經核准辦理之免試續招；而學生參加技藝技能優良甄審入學、免試入學</a:t>
            </a:r>
            <a:r>
              <a:rPr lang="en-US" altLang="zh-TW" sz="2200" dirty="0">
                <a:solidFill>
                  <a:schemeClr val="tx1"/>
                </a:solidFill>
                <a:latin typeface="標楷體" pitchFamily="65" charset="-120"/>
                <a:ea typeface="標楷體" pitchFamily="65" charset="-120"/>
              </a:rPr>
              <a:t>(</a:t>
            </a:r>
            <a:r>
              <a:rPr lang="zh-TW" altLang="zh-TW" sz="2200" dirty="0">
                <a:solidFill>
                  <a:schemeClr val="tx1"/>
                </a:solidFill>
                <a:latin typeface="標楷體" pitchFamily="65" charset="-120"/>
                <a:ea typeface="標楷體" pitchFamily="65" charset="-120"/>
              </a:rPr>
              <a:t>包括直升入學</a:t>
            </a:r>
            <a:r>
              <a:rPr lang="en-US" altLang="zh-TW" sz="2200" dirty="0">
                <a:solidFill>
                  <a:schemeClr val="tx1"/>
                </a:solidFill>
                <a:latin typeface="標楷體" pitchFamily="65" charset="-120"/>
                <a:ea typeface="標楷體" pitchFamily="65" charset="-120"/>
              </a:rPr>
              <a:t>)</a:t>
            </a:r>
            <a:r>
              <a:rPr lang="zh-TW" altLang="zh-TW" sz="2200" dirty="0">
                <a:solidFill>
                  <a:schemeClr val="tx1"/>
                </a:solidFill>
                <a:latin typeface="標楷體" pitchFamily="65" charset="-120"/>
                <a:ea typeface="標楷體" pitchFamily="65" charset="-120"/>
              </a:rPr>
              <a:t>或特色招生考試分發入學、甄選入學獲錄取，並向錄取學校完成報到手續者，因特殊因素必須離開原錄取報到學校所在之就學區，經提出證明文件並取得原報到學校書面同意後，始得報名參加；違反規定經續招錄取者，取消其續招錄取資格。</a:t>
            </a:r>
            <a:endParaRPr lang="zh-TW" altLang="en-US" sz="2200" dirty="0">
              <a:solidFill>
                <a:schemeClr val="tx1"/>
              </a:solidFill>
              <a:latin typeface="標楷體" pitchFamily="65" charset="-120"/>
              <a:ea typeface="標楷體" pitchFamily="65" charset="-120"/>
            </a:endParaRPr>
          </a:p>
          <a:p>
            <a:pPr marL="914400" lvl="1" indent="-457200">
              <a:buClr>
                <a:schemeClr val="accent1"/>
              </a:buClr>
              <a:buSzPct val="100000"/>
              <a:buBlip>
                <a:blip r:embed="rId2"/>
              </a:buBlip>
            </a:pPr>
            <a:r>
              <a:rPr lang="zh-TW" altLang="zh-TW" sz="2200" dirty="0">
                <a:solidFill>
                  <a:schemeClr val="tx1"/>
                </a:solidFill>
                <a:latin typeface="標楷體" pitchFamily="65" charset="-120"/>
                <a:ea typeface="標楷體" pitchFamily="65" charset="-120"/>
              </a:rPr>
              <a:t>前項特殊因素，包括</a:t>
            </a:r>
            <a:r>
              <a:rPr lang="zh-TW" altLang="zh-TW" sz="2200" b="1" dirty="0">
                <a:solidFill>
                  <a:schemeClr val="tx1"/>
                </a:solidFill>
                <a:latin typeface="標楷體" pitchFamily="65" charset="-120"/>
                <a:ea typeface="標楷體" pitchFamily="65" charset="-120"/>
              </a:rPr>
              <a:t>學生因父母、其他法定代理人工作地遷徙，須搬家遷徙；家庭特殊境遇，須進行安置</a:t>
            </a:r>
            <a:r>
              <a:rPr lang="zh-TW" altLang="zh-TW" sz="2200" b="1" dirty="0" smtClean="0">
                <a:solidFill>
                  <a:schemeClr val="tx1"/>
                </a:solidFill>
                <a:latin typeface="標楷體" pitchFamily="65" charset="-120"/>
                <a:ea typeface="標楷體" pitchFamily="65" charset="-120"/>
              </a:rPr>
              <a:t>。</a:t>
            </a:r>
            <a:endParaRPr lang="en-US" altLang="zh-TW" sz="2200" b="1" dirty="0" smtClean="0">
              <a:solidFill>
                <a:schemeClr val="tx1"/>
              </a:solidFill>
              <a:latin typeface="標楷體" pitchFamily="65" charset="-120"/>
              <a:ea typeface="標楷體" pitchFamily="65" charset="-120"/>
            </a:endParaRPr>
          </a:p>
        </p:txBody>
      </p:sp>
      <p:sp>
        <p:nvSpPr>
          <p:cNvPr id="16397" name="標題 11"/>
          <p:cNvSpPr>
            <a:spLocks noGrp="1"/>
          </p:cNvSpPr>
          <p:nvPr>
            <p:ph type="title"/>
          </p:nvPr>
        </p:nvSpPr>
        <p:spPr>
          <a:xfrm>
            <a:off x="468313" y="260350"/>
            <a:ext cx="8229600" cy="1143000"/>
          </a:xfrm>
        </p:spPr>
        <p:txBody>
          <a:bodyPr/>
          <a:lstStyle/>
          <a:p>
            <a:r>
              <a:rPr lang="zh-TW" altLang="en-US" sz="3600" dirty="0" smtClean="0">
                <a:solidFill>
                  <a:srgbClr val="C00000"/>
                </a:solidFill>
                <a:latin typeface="標楷體" pitchFamily="65" charset="-120"/>
                <a:ea typeface="標楷體" pitchFamily="65" charset="-120"/>
              </a:rPr>
              <a:t>高級中等學校辦理免試續招審查原則</a:t>
            </a:r>
          </a:p>
        </p:txBody>
      </p:sp>
      <p:sp>
        <p:nvSpPr>
          <p:cNvPr id="7" name="矩形 6"/>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投影片編號版面配置區 5"/>
          <p:cNvSpPr>
            <a:spLocks noGrp="1"/>
          </p:cNvSpPr>
          <p:nvPr>
            <p:ph type="sldNum" sz="quarter" idx="12"/>
          </p:nvPr>
        </p:nvSpPr>
        <p:spPr bwMode="auto">
          <a:noFill/>
          <a:ln>
            <a:miter lim="800000"/>
            <a:headEnd/>
            <a:tailEnd/>
          </a:ln>
        </p:spPr>
        <p:txBody>
          <a:bodyPr/>
          <a:lstStyle/>
          <a:p>
            <a:fld id="{61E10609-6B36-43AF-965D-6815596F332F}" type="slidenum">
              <a:rPr lang="zh-TW" altLang="en-US" smtClean="0">
                <a:ea typeface="新細明體" charset="-120"/>
              </a:rPr>
              <a:pPr/>
              <a:t>11</a:t>
            </a:fld>
            <a:endParaRPr lang="en-US" altLang="zh-TW" smtClean="0">
              <a:ea typeface="新細明體" charset="-120"/>
            </a:endParaRPr>
          </a:p>
        </p:txBody>
      </p:sp>
      <p:sp>
        <p:nvSpPr>
          <p:cNvPr id="17411"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6901832-DA68-461E-AF47-81F392690E21}" type="slidenum">
              <a:rPr lang="zh-TW" altLang="en-US" sz="1200" b="1">
                <a:solidFill>
                  <a:srgbClr val="898989"/>
                </a:solidFill>
                <a:latin typeface="標楷體" pitchFamily="65" charset="-120"/>
                <a:ea typeface="標楷體" pitchFamily="65" charset="-120"/>
              </a:rPr>
              <a:pPr algn="r"/>
              <a:t>11</a:t>
            </a:fld>
            <a:endParaRPr lang="en-US" altLang="zh-TW" sz="1200" b="1">
              <a:solidFill>
                <a:srgbClr val="898989"/>
              </a:solidFill>
              <a:latin typeface="標楷體" pitchFamily="65" charset="-120"/>
              <a:ea typeface="標楷體" pitchFamily="65" charset="-120"/>
            </a:endParaRPr>
          </a:p>
        </p:txBody>
      </p:sp>
      <p:sp>
        <p:nvSpPr>
          <p:cNvPr id="17415" name="標題 11"/>
          <p:cNvSpPr>
            <a:spLocks noGrp="1"/>
          </p:cNvSpPr>
          <p:nvPr>
            <p:ph type="title"/>
          </p:nvPr>
        </p:nvSpPr>
        <p:spPr>
          <a:xfrm>
            <a:off x="468313" y="260350"/>
            <a:ext cx="8229600" cy="1143000"/>
          </a:xfrm>
        </p:spPr>
        <p:txBody>
          <a:bodyPr/>
          <a:lstStyle/>
          <a:p>
            <a:r>
              <a:rPr lang="zh-TW" altLang="en-US" sz="3600" dirty="0" smtClean="0">
                <a:solidFill>
                  <a:srgbClr val="C00000"/>
                </a:solidFill>
                <a:latin typeface="標楷體" pitchFamily="65" charset="-120"/>
                <a:ea typeface="標楷體" pitchFamily="65" charset="-120"/>
              </a:rPr>
              <a:t>高級中等學校辦理免試續招審查原則</a:t>
            </a:r>
          </a:p>
        </p:txBody>
      </p:sp>
      <p:sp>
        <p:nvSpPr>
          <p:cNvPr id="13" name="圓角矩形 12"/>
          <p:cNvSpPr/>
          <p:nvPr/>
        </p:nvSpPr>
        <p:spPr>
          <a:xfrm>
            <a:off x="341317" y="2016452"/>
            <a:ext cx="8586337" cy="2683786"/>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eaLnBrk="0" hangingPunct="0">
              <a:buClr>
                <a:schemeClr val="accent1"/>
              </a:buClr>
              <a:buSzPct val="100000"/>
              <a:buFontTx/>
              <a:buBlip>
                <a:blip r:embed="rId2"/>
              </a:buBlip>
            </a:pPr>
            <a:r>
              <a:rPr lang="zh-TW" altLang="en-US" sz="2400" b="1" dirty="0">
                <a:solidFill>
                  <a:schemeClr val="tx1"/>
                </a:solidFill>
                <a:latin typeface="標楷體" pitchFamily="65" charset="-120"/>
                <a:ea typeface="標楷體" pitchFamily="65" charset="-120"/>
              </a:rPr>
              <a:t>錄取及比序方式：</a:t>
            </a:r>
          </a:p>
          <a:p>
            <a:pPr marL="742950" lvl="1" indent="-285750">
              <a:buClr>
                <a:schemeClr val="accent1"/>
              </a:buClr>
              <a:buSzPct val="100000"/>
              <a:buBlip>
                <a:blip r:embed="rId2"/>
              </a:buBlip>
            </a:pPr>
            <a:r>
              <a:rPr lang="zh-TW" altLang="zh-TW" sz="2400" b="1" dirty="0" smtClean="0">
                <a:solidFill>
                  <a:schemeClr val="tx1"/>
                </a:solidFill>
                <a:latin typeface="Arial" charset="0"/>
                <a:ea typeface="標楷體" pitchFamily="65" charset="-120"/>
              </a:rPr>
              <a:t>學校</a:t>
            </a:r>
            <a:r>
              <a:rPr lang="zh-TW" altLang="zh-TW" sz="2400" b="1" dirty="0">
                <a:solidFill>
                  <a:schemeClr val="tx1"/>
                </a:solidFill>
                <a:latin typeface="Arial" charset="0"/>
                <a:ea typeface="標楷體" pitchFamily="65" charset="-120"/>
              </a:rPr>
              <a:t>申請辦理免試續招，不得訂定申請條件。學生報名人數未超過學校核定續招名額者，全額錄取，超過者，採比序方式錄取；其比序項目及模式，依各就學區免試入學作業要點規定辦理。</a:t>
            </a:r>
            <a:endParaRPr lang="zh-TW" altLang="en-US" sz="2400" b="1" dirty="0">
              <a:solidFill>
                <a:schemeClr val="tx1"/>
              </a:solidFill>
              <a:latin typeface="Arial" charset="0"/>
              <a:ea typeface="標楷體" pitchFamily="65" charset="-120"/>
            </a:endParaRPr>
          </a:p>
        </p:txBody>
      </p:sp>
      <p:sp>
        <p:nvSpPr>
          <p:cNvPr id="7" name="矩形 6"/>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投影片編號版面配置區 5"/>
          <p:cNvSpPr>
            <a:spLocks noGrp="1"/>
          </p:cNvSpPr>
          <p:nvPr>
            <p:ph type="sldNum" sz="quarter" idx="12"/>
          </p:nvPr>
        </p:nvSpPr>
        <p:spPr bwMode="auto">
          <a:noFill/>
          <a:ln>
            <a:miter lim="800000"/>
            <a:headEnd/>
            <a:tailEnd/>
          </a:ln>
        </p:spPr>
        <p:txBody>
          <a:bodyPr/>
          <a:lstStyle/>
          <a:p>
            <a:fld id="{93FA3320-3499-4003-9561-322089E2940C}" type="slidenum">
              <a:rPr lang="zh-TW" altLang="en-US" smtClean="0">
                <a:ea typeface="新細明體" charset="-120"/>
              </a:rPr>
              <a:pPr/>
              <a:t>12</a:t>
            </a:fld>
            <a:endParaRPr lang="en-US" altLang="zh-TW" smtClean="0">
              <a:ea typeface="新細明體" charset="-120"/>
            </a:endParaRPr>
          </a:p>
        </p:txBody>
      </p:sp>
      <p:sp>
        <p:nvSpPr>
          <p:cNvPr id="15363"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CF3E29F9-205D-4153-B7EB-2E924F2751B0}" type="slidenum">
              <a:rPr lang="zh-TW" altLang="en-US" sz="1200" b="1">
                <a:solidFill>
                  <a:srgbClr val="898989"/>
                </a:solidFill>
                <a:latin typeface="標楷體" pitchFamily="65" charset="-120"/>
                <a:ea typeface="標楷體" pitchFamily="65" charset="-120"/>
              </a:rPr>
              <a:pPr algn="r"/>
              <a:t>12</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231453" y="1631286"/>
            <a:ext cx="8568952" cy="573939"/>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en-US" altLang="zh-TW" sz="3000" b="1">
                <a:solidFill>
                  <a:schemeClr val="tx1"/>
                </a:solidFill>
                <a:latin typeface="標楷體" pitchFamily="65" charset="-120"/>
                <a:ea typeface="標楷體" pitchFamily="65" charset="-120"/>
              </a:rPr>
              <a:t>Q</a:t>
            </a:r>
            <a:r>
              <a:rPr lang="en-US" altLang="zh-TW" sz="2000" b="1">
                <a:solidFill>
                  <a:schemeClr val="tx1"/>
                </a:solidFill>
                <a:latin typeface="標楷體" pitchFamily="65" charset="-120"/>
                <a:ea typeface="標楷體" pitchFamily="65" charset="-120"/>
              </a:rPr>
              <a:t>1</a:t>
            </a:r>
            <a:r>
              <a:rPr lang="zh-TW" altLang="en-US" sz="3000" b="1">
                <a:solidFill>
                  <a:schemeClr val="tx1"/>
                </a:solidFill>
                <a:latin typeface="標楷體" pitchFamily="65" charset="-120"/>
                <a:ea typeface="標楷體" pitchFamily="65" charset="-120"/>
              </a:rPr>
              <a:t>：</a:t>
            </a:r>
            <a:r>
              <a:rPr lang="zh-TW" altLang="en-US" sz="2500" b="1">
                <a:solidFill>
                  <a:schemeClr val="tx1"/>
                </a:solidFill>
                <a:latin typeface="標楷體" pitchFamily="65" charset="-120"/>
                <a:ea typeface="標楷體" pitchFamily="65" charset="-120"/>
              </a:rPr>
              <a:t>國立學校申辦免試續招之資格為何？</a:t>
            </a:r>
          </a:p>
        </p:txBody>
      </p:sp>
      <p:sp>
        <p:nvSpPr>
          <p:cNvPr id="9" name="圓角矩形 8"/>
          <p:cNvSpPr/>
          <p:nvPr/>
        </p:nvSpPr>
        <p:spPr>
          <a:xfrm>
            <a:off x="253637" y="2301331"/>
            <a:ext cx="8549987" cy="1886248"/>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zh-TW" altLang="en-US" sz="2400" b="1">
                <a:solidFill>
                  <a:schemeClr val="tx1"/>
                </a:solidFill>
                <a:latin typeface="標楷體" pitchFamily="65" charset="-120"/>
                <a:ea typeface="標楷體" pitchFamily="65" charset="-120"/>
              </a:rPr>
              <a:t>Ａ</a:t>
            </a:r>
            <a:r>
              <a:rPr lang="en-US" altLang="zh-TW" b="1">
                <a:solidFill>
                  <a:schemeClr val="tx1"/>
                </a:solidFill>
                <a:latin typeface="Arial" charset="0"/>
              </a:rPr>
              <a:t>1</a:t>
            </a:r>
            <a:r>
              <a:rPr lang="zh-TW" altLang="en-US" sz="2400" b="1">
                <a:solidFill>
                  <a:schemeClr val="tx1"/>
                </a:solidFill>
                <a:latin typeface="標楷體" pitchFamily="65" charset="-120"/>
                <a:ea typeface="標楷體" pitchFamily="65" charset="-120"/>
              </a:rPr>
              <a:t>：應符合續招前之各招生管道最終錄取且報到學生</a:t>
            </a:r>
            <a:r>
              <a:rPr lang="en-US" altLang="zh-TW" sz="2400" b="1">
                <a:solidFill>
                  <a:schemeClr val="tx1"/>
                </a:solidFill>
                <a:latin typeface="標楷體" pitchFamily="65" charset="-120"/>
                <a:ea typeface="標楷體" pitchFamily="65" charset="-120"/>
              </a:rPr>
              <a:t>(</a:t>
            </a:r>
            <a:r>
              <a:rPr lang="zh-TW" altLang="en-US" sz="2400" b="1">
                <a:solidFill>
                  <a:schemeClr val="tx1"/>
                </a:solidFill>
                <a:latin typeface="標楷體" pitchFamily="65" charset="-120"/>
                <a:ea typeface="標楷體" pitchFamily="65" charset="-120"/>
              </a:rPr>
              <a:t>包括  特殊身分學生</a:t>
            </a:r>
            <a:r>
              <a:rPr lang="en-US" altLang="zh-TW" sz="2400" b="1">
                <a:solidFill>
                  <a:schemeClr val="tx1"/>
                </a:solidFill>
                <a:latin typeface="標楷體" pitchFamily="65" charset="-120"/>
                <a:ea typeface="標楷體" pitchFamily="65" charset="-120"/>
              </a:rPr>
              <a:t>)</a:t>
            </a:r>
            <a:r>
              <a:rPr lang="zh-TW" altLang="en-US" sz="2400" b="1">
                <a:solidFill>
                  <a:schemeClr val="tx1"/>
                </a:solidFill>
                <a:latin typeface="標楷體" pitchFamily="65" charset="-120"/>
                <a:ea typeface="標楷體" pitchFamily="65" charset="-120"/>
              </a:rPr>
              <a:t>之平均班級人數（未計特色招生考試分發入學未招滿之班級及學生數），未達普通型高級中等學校</a:t>
            </a:r>
            <a:r>
              <a:rPr lang="en-US" altLang="zh-TW" sz="2400" b="1">
                <a:solidFill>
                  <a:schemeClr val="tx1"/>
                </a:solidFill>
                <a:latin typeface="標楷體" pitchFamily="65" charset="-120"/>
                <a:ea typeface="標楷體" pitchFamily="65" charset="-120"/>
              </a:rPr>
              <a:t>35</a:t>
            </a:r>
            <a:r>
              <a:rPr lang="zh-TW" altLang="en-US" sz="2400" b="1">
                <a:solidFill>
                  <a:schemeClr val="tx1"/>
                </a:solidFill>
                <a:latin typeface="標楷體" pitchFamily="65" charset="-120"/>
                <a:ea typeface="標楷體" pitchFamily="65" charset="-120"/>
              </a:rPr>
              <a:t>人、技術型高級中等學校</a:t>
            </a:r>
            <a:r>
              <a:rPr lang="en-US" altLang="zh-TW" sz="2400" b="1">
                <a:solidFill>
                  <a:schemeClr val="tx1"/>
                </a:solidFill>
                <a:latin typeface="標楷體" pitchFamily="65" charset="-120"/>
                <a:ea typeface="標楷體" pitchFamily="65" charset="-120"/>
              </a:rPr>
              <a:t>35</a:t>
            </a:r>
            <a:r>
              <a:rPr lang="zh-TW" altLang="en-US" sz="2400" b="1">
                <a:solidFill>
                  <a:schemeClr val="tx1"/>
                </a:solidFill>
                <a:latin typeface="標楷體" pitchFamily="65" charset="-120"/>
                <a:ea typeface="標楷體" pitchFamily="65" charset="-120"/>
              </a:rPr>
              <a:t>人或綜合型高級中等學校</a:t>
            </a:r>
            <a:r>
              <a:rPr lang="en-US" altLang="zh-TW" sz="2400" b="1">
                <a:solidFill>
                  <a:schemeClr val="tx1"/>
                </a:solidFill>
                <a:latin typeface="標楷體" pitchFamily="65" charset="-120"/>
                <a:ea typeface="標楷體" pitchFamily="65" charset="-120"/>
              </a:rPr>
              <a:t>25</a:t>
            </a:r>
            <a:r>
              <a:rPr lang="zh-TW" altLang="en-US" sz="2400" b="1">
                <a:solidFill>
                  <a:schemeClr val="tx1"/>
                </a:solidFill>
                <a:latin typeface="標楷體" pitchFamily="65" charset="-120"/>
                <a:ea typeface="標楷體" pitchFamily="65" charset="-120"/>
              </a:rPr>
              <a:t>人之最低成班班級學生數。</a:t>
            </a:r>
          </a:p>
        </p:txBody>
      </p:sp>
      <p:sp>
        <p:nvSpPr>
          <p:cNvPr id="15370" name="標題 11"/>
          <p:cNvSpPr>
            <a:spLocks noGrp="1"/>
          </p:cNvSpPr>
          <p:nvPr>
            <p:ph type="title"/>
          </p:nvPr>
        </p:nvSpPr>
        <p:spPr>
          <a:xfrm>
            <a:off x="468313" y="476250"/>
            <a:ext cx="8229600" cy="1143000"/>
          </a:xfrm>
        </p:spPr>
        <p:txBody>
          <a:bodyPr/>
          <a:lstStyle/>
          <a:p>
            <a:r>
              <a:rPr lang="zh-TW" altLang="en-US" sz="3600" smtClean="0">
                <a:solidFill>
                  <a:srgbClr val="C00000"/>
                </a:solidFill>
                <a:latin typeface="標楷體" pitchFamily="65" charset="-120"/>
                <a:ea typeface="標楷體" pitchFamily="65" charset="-120"/>
                <a:hlinkClick r:id="rId4"/>
              </a:rPr>
              <a:t>免試續招審查原則</a:t>
            </a:r>
            <a:r>
              <a:rPr lang="en-US" altLang="zh-TW" sz="3600" smtClean="0">
                <a:solidFill>
                  <a:srgbClr val="C00000"/>
                </a:solidFill>
                <a:latin typeface="標楷體" pitchFamily="65" charset="-120"/>
                <a:ea typeface="標楷體" pitchFamily="65" charset="-120"/>
              </a:rPr>
              <a:t>Q&amp;A</a:t>
            </a:r>
            <a:endParaRPr lang="zh-TW" altLang="en-US" sz="3600" smtClean="0">
              <a:solidFill>
                <a:srgbClr val="C00000"/>
              </a:solidFill>
              <a:latin typeface="標楷體" pitchFamily="65" charset="-120"/>
              <a:ea typeface="標楷體" pitchFamily="65" charset="-120"/>
            </a:endParaRPr>
          </a:p>
        </p:txBody>
      </p:sp>
      <p:sp>
        <p:nvSpPr>
          <p:cNvPr id="2" name="圓角矩形 7"/>
          <p:cNvSpPr/>
          <p:nvPr/>
        </p:nvSpPr>
        <p:spPr>
          <a:xfrm>
            <a:off x="329878" y="4310679"/>
            <a:ext cx="8568952" cy="557058"/>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en-US" altLang="zh-TW" sz="3000" b="1">
                <a:solidFill>
                  <a:schemeClr val="tx1"/>
                </a:solidFill>
                <a:latin typeface="標楷體" pitchFamily="65" charset="-120"/>
                <a:ea typeface="標楷體" pitchFamily="65" charset="-120"/>
              </a:rPr>
              <a:t>Q</a:t>
            </a:r>
            <a:r>
              <a:rPr lang="en-US" altLang="zh-TW" sz="2000" b="1">
                <a:solidFill>
                  <a:schemeClr val="tx1"/>
                </a:solidFill>
                <a:latin typeface="標楷體" pitchFamily="65" charset="-120"/>
                <a:ea typeface="標楷體" pitchFamily="65" charset="-120"/>
              </a:rPr>
              <a:t>2</a:t>
            </a:r>
            <a:r>
              <a:rPr lang="zh-TW" altLang="en-US" sz="3000" b="1">
                <a:solidFill>
                  <a:schemeClr val="tx1"/>
                </a:solidFill>
                <a:latin typeface="標楷體" pitchFamily="65" charset="-120"/>
                <a:ea typeface="標楷體" pitchFamily="65" charset="-120"/>
              </a:rPr>
              <a:t>：</a:t>
            </a:r>
            <a:r>
              <a:rPr lang="zh-TW" altLang="en-US" sz="2500" b="1">
                <a:solidFill>
                  <a:schemeClr val="tx1"/>
                </a:solidFill>
                <a:latin typeface="標楷體" pitchFamily="65" charset="-120"/>
                <a:ea typeface="標楷體" pitchFamily="65" charset="-120"/>
              </a:rPr>
              <a:t>私立學校申辦免試續招之資格為何？</a:t>
            </a:r>
          </a:p>
        </p:txBody>
      </p:sp>
      <p:sp>
        <p:nvSpPr>
          <p:cNvPr id="3" name="圓角矩形 8"/>
          <p:cNvSpPr/>
          <p:nvPr/>
        </p:nvSpPr>
        <p:spPr>
          <a:xfrm>
            <a:off x="304437" y="4942407"/>
            <a:ext cx="8549987" cy="1125589"/>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zh-TW" altLang="en-US" sz="2400" b="1">
                <a:solidFill>
                  <a:schemeClr val="tx1"/>
                </a:solidFill>
                <a:latin typeface="標楷體" pitchFamily="65" charset="-120"/>
                <a:ea typeface="標楷體" pitchFamily="65" charset="-120"/>
              </a:rPr>
              <a:t>Ａ</a:t>
            </a:r>
            <a:r>
              <a:rPr lang="en-US" altLang="zh-TW" b="1">
                <a:solidFill>
                  <a:schemeClr val="tx1"/>
                </a:solidFill>
                <a:latin typeface="Arial" charset="0"/>
              </a:rPr>
              <a:t>2</a:t>
            </a:r>
            <a:r>
              <a:rPr lang="zh-TW" altLang="en-US" sz="2400" b="1">
                <a:solidFill>
                  <a:schemeClr val="tx1"/>
                </a:solidFill>
                <a:latin typeface="標楷體" pitchFamily="65" charset="-120"/>
                <a:ea typeface="標楷體" pitchFamily="65" charset="-120"/>
              </a:rPr>
              <a:t>：應符合續招前之各招生管道最終錄取且報到學生總數</a:t>
            </a:r>
            <a:r>
              <a:rPr lang="en-US" altLang="zh-TW" sz="2400" b="1">
                <a:solidFill>
                  <a:schemeClr val="tx1"/>
                </a:solidFill>
                <a:latin typeface="標楷體" pitchFamily="65" charset="-120"/>
                <a:ea typeface="標楷體" pitchFamily="65" charset="-120"/>
              </a:rPr>
              <a:t>(</a:t>
            </a:r>
            <a:r>
              <a:rPr lang="zh-TW" altLang="en-US" sz="2400" b="1">
                <a:solidFill>
                  <a:schemeClr val="tx1"/>
                </a:solidFill>
                <a:latin typeface="標楷體" pitchFamily="65" charset="-120"/>
                <a:ea typeface="標楷體" pitchFamily="65" charset="-120"/>
              </a:rPr>
              <a:t>未包括特殊身分學生</a:t>
            </a:r>
            <a:r>
              <a:rPr lang="en-US" altLang="zh-TW" sz="2400" b="1">
                <a:solidFill>
                  <a:schemeClr val="tx1"/>
                </a:solidFill>
                <a:latin typeface="標楷體" pitchFamily="65" charset="-120"/>
                <a:ea typeface="標楷體" pitchFamily="65" charset="-120"/>
              </a:rPr>
              <a:t>)</a:t>
            </a:r>
            <a:r>
              <a:rPr lang="zh-TW" altLang="en-US" sz="2400" b="1">
                <a:solidFill>
                  <a:schemeClr val="tx1"/>
                </a:solidFill>
                <a:latin typeface="標楷體" pitchFamily="65" charset="-120"/>
                <a:ea typeface="標楷體" pitchFamily="65" charset="-120"/>
              </a:rPr>
              <a:t>未達該校核定總招生名額之限制。 </a:t>
            </a: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BE4259D-4E5C-4356-8808-825AEFBFD20C}" type="slidenum">
              <a:rPr lang="zh-TW" altLang="en-US" sz="1200">
                <a:solidFill>
                  <a:srgbClr val="898989"/>
                </a:solidFill>
              </a:rPr>
              <a:pPr algn="r"/>
              <a:t>13</a:t>
            </a:fld>
            <a:endParaRPr lang="en-US" altLang="zh-TW" sz="1200">
              <a:solidFill>
                <a:srgbClr val="898989"/>
              </a:solidFill>
            </a:endParaRPr>
          </a:p>
        </p:txBody>
      </p:sp>
      <p:sp>
        <p:nvSpPr>
          <p:cNvPr id="35843" name="日期版面配置區 3"/>
          <p:cNvSpPr txBox="1">
            <a:spLocks noGrp="1"/>
          </p:cNvSpPr>
          <p:nvPr/>
        </p:nvSpPr>
        <p:spPr bwMode="auto">
          <a:xfrm>
            <a:off x="457200" y="6356350"/>
            <a:ext cx="2133600" cy="365125"/>
          </a:xfrm>
          <a:prstGeom prst="rect">
            <a:avLst/>
          </a:prstGeom>
          <a:noFill/>
          <a:ln w="9525">
            <a:noFill/>
            <a:miter lim="800000"/>
            <a:headEnd/>
            <a:tailEnd/>
          </a:ln>
        </p:spPr>
        <p:txBody>
          <a:bodyPr anchor="ctr"/>
          <a:lstStyle/>
          <a:p>
            <a:fld id="{ADED709C-4163-474B-81DE-61866032AC73}" type="datetime1">
              <a:rPr lang="zh-TW" altLang="en-US" sz="1200" b="1">
                <a:solidFill>
                  <a:srgbClr val="898989"/>
                </a:solidFill>
                <a:latin typeface="標楷體" pitchFamily="65" charset="-120"/>
                <a:ea typeface="標楷體" pitchFamily="65" charset="-120"/>
              </a:rPr>
              <a:pPr/>
              <a:t>2015/9/23</a:t>
            </a:fld>
            <a:endParaRPr lang="en-US" altLang="zh-TW" sz="1200" b="1">
              <a:solidFill>
                <a:srgbClr val="898989"/>
              </a:solidFill>
              <a:latin typeface="標楷體" pitchFamily="65" charset="-120"/>
              <a:ea typeface="標楷體" pitchFamily="65" charset="-120"/>
            </a:endParaRPr>
          </a:p>
        </p:txBody>
      </p:sp>
      <p:sp>
        <p:nvSpPr>
          <p:cNvPr id="3584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EA18BD56-FEAC-4415-B7F4-D9D66207D016}" type="slidenum">
              <a:rPr lang="zh-TW" altLang="en-US" sz="1200" b="1">
                <a:solidFill>
                  <a:srgbClr val="898989"/>
                </a:solidFill>
                <a:latin typeface="標楷體" pitchFamily="65" charset="-120"/>
                <a:ea typeface="標楷體" pitchFamily="65" charset="-120"/>
              </a:rPr>
              <a:pPr algn="r"/>
              <a:t>13</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42578" y="1783379"/>
            <a:ext cx="8568952" cy="557058"/>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en-US" altLang="zh-TW" sz="3000" b="1">
                <a:solidFill>
                  <a:schemeClr val="tx1"/>
                </a:solidFill>
                <a:latin typeface="標楷體" pitchFamily="65" charset="-120"/>
                <a:ea typeface="標楷體" pitchFamily="65" charset="-120"/>
              </a:rPr>
              <a:t>Q</a:t>
            </a:r>
            <a:r>
              <a:rPr lang="en-US" altLang="zh-TW" sz="2000" b="1">
                <a:solidFill>
                  <a:schemeClr val="tx1"/>
                </a:solidFill>
                <a:latin typeface="標楷體" pitchFamily="65" charset="-120"/>
                <a:ea typeface="標楷體" pitchFamily="65" charset="-120"/>
              </a:rPr>
              <a:t>3</a:t>
            </a:r>
            <a:r>
              <a:rPr lang="zh-TW" altLang="en-US" sz="3000" b="1">
                <a:solidFill>
                  <a:schemeClr val="tx1"/>
                </a:solidFill>
                <a:latin typeface="標楷體" pitchFamily="65" charset="-120"/>
                <a:ea typeface="標楷體" pitchFamily="65" charset="-120"/>
              </a:rPr>
              <a:t>：</a:t>
            </a:r>
            <a:r>
              <a:rPr lang="zh-TW" altLang="en-US" sz="2500" b="1">
                <a:solidFill>
                  <a:schemeClr val="tx1"/>
                </a:solidFill>
                <a:latin typeface="標楷體" pitchFamily="65" charset="-120"/>
                <a:ea typeface="標楷體" pitchFamily="65" charset="-120"/>
              </a:rPr>
              <a:t>學校符合申辦免試續招資格，就應申請辦理續招嗎？</a:t>
            </a:r>
          </a:p>
        </p:txBody>
      </p:sp>
      <p:sp>
        <p:nvSpPr>
          <p:cNvPr id="9" name="圓角矩形 8"/>
          <p:cNvSpPr/>
          <p:nvPr/>
        </p:nvSpPr>
        <p:spPr>
          <a:xfrm>
            <a:off x="342537" y="2440507"/>
            <a:ext cx="8549987" cy="1125589"/>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zh-TW" altLang="en-US" sz="2400" b="1">
                <a:solidFill>
                  <a:schemeClr val="tx1"/>
                </a:solidFill>
                <a:latin typeface="標楷體" pitchFamily="65" charset="-120"/>
                <a:ea typeface="標楷體" pitchFamily="65" charset="-120"/>
              </a:rPr>
              <a:t>Ａ</a:t>
            </a:r>
            <a:r>
              <a:rPr lang="en-US" altLang="zh-TW" b="1">
                <a:solidFill>
                  <a:schemeClr val="tx1"/>
                </a:solidFill>
                <a:latin typeface="Arial" charset="0"/>
              </a:rPr>
              <a:t>3</a:t>
            </a:r>
            <a:r>
              <a:rPr lang="zh-TW" altLang="en-US" sz="2400" b="1">
                <a:solidFill>
                  <a:schemeClr val="tx1"/>
                </a:solidFill>
                <a:latin typeface="標楷體" pitchFamily="65" charset="-120"/>
                <a:ea typeface="標楷體" pitchFamily="65" charset="-120"/>
              </a:rPr>
              <a:t>：依據高級中等學校多元入學招生辦法第</a:t>
            </a:r>
            <a:r>
              <a:rPr lang="en-US" altLang="zh-TW" sz="2400" b="1">
                <a:solidFill>
                  <a:schemeClr val="tx1"/>
                </a:solidFill>
                <a:latin typeface="標楷體" pitchFamily="65" charset="-120"/>
                <a:ea typeface="標楷體" pitchFamily="65" charset="-120"/>
              </a:rPr>
              <a:t>10</a:t>
            </a:r>
            <a:r>
              <a:rPr lang="zh-TW" altLang="en-US" sz="2400" b="1">
                <a:solidFill>
                  <a:schemeClr val="tx1"/>
                </a:solidFill>
                <a:latin typeface="標楷體" pitchFamily="65" charset="-120"/>
                <a:ea typeface="標楷體" pitchFamily="65" charset="-120"/>
              </a:rPr>
              <a:t>條規定，學校經免試入學仍未招滿，「得」報經主管機關核准，辦理免試續招。 </a:t>
            </a:r>
          </a:p>
        </p:txBody>
      </p:sp>
      <p:sp>
        <p:nvSpPr>
          <p:cNvPr id="35851" name="標題 11"/>
          <p:cNvSpPr>
            <a:spLocks noGrp="1"/>
          </p:cNvSpPr>
          <p:nvPr>
            <p:ph type="title" idx="4294967295"/>
          </p:nvPr>
        </p:nvSpPr>
        <p:spPr>
          <a:xfrm>
            <a:off x="468313" y="476250"/>
            <a:ext cx="8229600" cy="1143000"/>
          </a:xfrm>
        </p:spPr>
        <p:txBody>
          <a:bodyPr/>
          <a:lstStyle/>
          <a:p>
            <a:r>
              <a:rPr lang="zh-TW" altLang="en-US" sz="3600" smtClean="0">
                <a:solidFill>
                  <a:srgbClr val="C00000"/>
                </a:solidFill>
                <a:latin typeface="標楷體" pitchFamily="65" charset="-120"/>
                <a:ea typeface="標楷體" pitchFamily="65" charset="-120"/>
                <a:hlinkClick r:id="rId4"/>
              </a:rPr>
              <a:t>免試續招審查原則</a:t>
            </a:r>
            <a:r>
              <a:rPr lang="en-US" altLang="zh-TW" sz="3600" smtClean="0">
                <a:solidFill>
                  <a:srgbClr val="C00000"/>
                </a:solidFill>
                <a:latin typeface="標楷體" pitchFamily="65" charset="-120"/>
                <a:ea typeface="標楷體" pitchFamily="65" charset="-120"/>
              </a:rPr>
              <a:t>Q&amp;A</a:t>
            </a:r>
            <a:endParaRPr lang="zh-TW" altLang="en-US" sz="3600" smtClean="0">
              <a:solidFill>
                <a:srgbClr val="C00000"/>
              </a:solidFill>
              <a:latin typeface="標楷體" pitchFamily="65" charset="-120"/>
              <a:ea typeface="標楷體" pitchFamily="65" charset="-120"/>
            </a:endParaRPr>
          </a:p>
        </p:txBody>
      </p:sp>
      <p:sp>
        <p:nvSpPr>
          <p:cNvPr id="2" name="圓角矩形 7"/>
          <p:cNvSpPr/>
          <p:nvPr/>
        </p:nvSpPr>
        <p:spPr>
          <a:xfrm>
            <a:off x="431371" y="3815379"/>
            <a:ext cx="8519960" cy="557058"/>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en-US" altLang="zh-TW" sz="3000" b="1">
                <a:solidFill>
                  <a:schemeClr val="tx1"/>
                </a:solidFill>
                <a:latin typeface="標楷體" pitchFamily="65" charset="-120"/>
                <a:ea typeface="標楷體" pitchFamily="65" charset="-120"/>
              </a:rPr>
              <a:t>Q</a:t>
            </a:r>
            <a:r>
              <a:rPr lang="en-US" altLang="zh-TW" sz="2000" b="1">
                <a:solidFill>
                  <a:schemeClr val="tx1"/>
                </a:solidFill>
                <a:latin typeface="標楷體" pitchFamily="65" charset="-120"/>
                <a:ea typeface="標楷體" pitchFamily="65" charset="-120"/>
              </a:rPr>
              <a:t>4</a:t>
            </a:r>
            <a:r>
              <a:rPr lang="zh-TW" altLang="en-US" sz="3000" b="1">
                <a:solidFill>
                  <a:schemeClr val="tx1"/>
                </a:solidFill>
                <a:latin typeface="標楷體" pitchFamily="65" charset="-120"/>
                <a:ea typeface="標楷體" pitchFamily="65" charset="-120"/>
              </a:rPr>
              <a:t>：</a:t>
            </a:r>
            <a:r>
              <a:rPr lang="zh-TW" altLang="en-US" sz="2500" b="1">
                <a:solidFill>
                  <a:schemeClr val="tx1"/>
                </a:solidFill>
                <a:latin typeface="標楷體" pitchFamily="65" charset="-120"/>
                <a:ea typeface="標楷體" pitchFamily="65" charset="-120"/>
              </a:rPr>
              <a:t>學生參加免試續招的資格為何？</a:t>
            </a:r>
          </a:p>
        </p:txBody>
      </p:sp>
      <p:sp>
        <p:nvSpPr>
          <p:cNvPr id="3" name="圓角矩形 8"/>
          <p:cNvSpPr/>
          <p:nvPr/>
        </p:nvSpPr>
        <p:spPr>
          <a:xfrm>
            <a:off x="431271" y="4472507"/>
            <a:ext cx="8474127" cy="1125589"/>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zh-TW" altLang="en-US" sz="2400" b="1">
                <a:solidFill>
                  <a:schemeClr val="tx1"/>
                </a:solidFill>
                <a:latin typeface="標楷體" pitchFamily="65" charset="-120"/>
                <a:ea typeface="標楷體" pitchFamily="65" charset="-120"/>
              </a:rPr>
              <a:t>Ａ</a:t>
            </a:r>
            <a:r>
              <a:rPr lang="en-US" altLang="zh-TW" b="1">
                <a:solidFill>
                  <a:schemeClr val="tx1"/>
                </a:solidFill>
                <a:latin typeface="Arial" charset="0"/>
              </a:rPr>
              <a:t>4</a:t>
            </a:r>
            <a:r>
              <a:rPr lang="zh-TW" altLang="en-US" sz="2400" b="1">
                <a:solidFill>
                  <a:schemeClr val="tx1"/>
                </a:solidFill>
                <a:latin typeface="標楷體" pitchFamily="65" charset="-120"/>
                <a:ea typeface="標楷體" pitchFamily="65" charset="-120"/>
              </a:rPr>
              <a:t>：未於免試入學</a:t>
            </a:r>
            <a:r>
              <a:rPr lang="en-US" altLang="zh-TW" sz="2400" b="1">
                <a:solidFill>
                  <a:schemeClr val="tx1"/>
                </a:solidFill>
                <a:latin typeface="標楷體" pitchFamily="65" charset="-120"/>
                <a:ea typeface="標楷體" pitchFamily="65" charset="-120"/>
              </a:rPr>
              <a:t>(</a:t>
            </a:r>
            <a:r>
              <a:rPr lang="zh-TW" altLang="en-US" sz="2400" b="1">
                <a:solidFill>
                  <a:schemeClr val="tx1"/>
                </a:solidFill>
                <a:latin typeface="標楷體" pitchFamily="65" charset="-120"/>
                <a:ea typeface="標楷體" pitchFamily="65" charset="-120"/>
              </a:rPr>
              <a:t>含</a:t>
            </a:r>
            <a:r>
              <a:rPr lang="en-US" altLang="zh-TW" sz="2400" b="1">
                <a:solidFill>
                  <a:schemeClr val="tx1"/>
                </a:solidFill>
                <a:latin typeface="標楷體" pitchFamily="65" charset="-120"/>
                <a:ea typeface="標楷體" pitchFamily="65" charset="-120"/>
              </a:rPr>
              <a:t>)</a:t>
            </a:r>
            <a:r>
              <a:rPr lang="zh-TW" altLang="en-US" sz="2400" b="1">
                <a:solidFill>
                  <a:schemeClr val="tx1"/>
                </a:solidFill>
                <a:latin typeface="標楷體" pitchFamily="65" charset="-120"/>
                <a:ea typeface="標楷體" pitchFamily="65" charset="-120"/>
              </a:rPr>
              <a:t>前各管道錄取且報到之學生，均得報名參加學校經核准辦理之免試續招。</a:t>
            </a:r>
            <a:r>
              <a:rPr lang="zh-TW" altLang="en-US">
                <a:solidFill>
                  <a:schemeClr val="tx1"/>
                </a:solidFill>
                <a:latin typeface="Arial" charset="0"/>
              </a:rPr>
              <a:t> </a:t>
            </a:r>
            <a:r>
              <a:rPr lang="zh-TW" altLang="en-US" sz="2400" b="1">
                <a:solidFill>
                  <a:schemeClr val="tx1"/>
                </a:solidFill>
                <a:latin typeface="標楷體" pitchFamily="65" charset="-120"/>
                <a:ea typeface="標楷體" pitchFamily="65" charset="-120"/>
              </a:rPr>
              <a:t> </a:t>
            </a: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
        <p:nvSpPr>
          <p:cNvPr id="11" name="投影片編號版面配置區 10"/>
          <p:cNvSpPr>
            <a:spLocks noGrp="1"/>
          </p:cNvSpPr>
          <p:nvPr>
            <p:ph type="sldNum" sz="quarter" idx="12"/>
          </p:nvPr>
        </p:nvSpPr>
        <p:spPr/>
        <p:txBody>
          <a:bodyPr/>
          <a:lstStyle/>
          <a:p>
            <a:pPr>
              <a:defRPr/>
            </a:pPr>
            <a:fld id="{05443F38-EBE4-4234-8D11-09A2A034B973}" type="slidenum">
              <a:rPr lang="zh-TW" altLang="en-US" smtClean="0"/>
              <a:pPr>
                <a:defRPr/>
              </a:pPr>
              <a:t>13</a:t>
            </a:fld>
            <a:endParaRPr lang="en-US" altLang="zh-TW"/>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DEDF9AE4-5931-483A-8FC5-8E46FECB48F1}" type="slidenum">
              <a:rPr lang="zh-TW" altLang="en-US" sz="1200">
                <a:solidFill>
                  <a:srgbClr val="898989"/>
                </a:solidFill>
              </a:rPr>
              <a:pPr algn="r"/>
              <a:t>14</a:t>
            </a:fld>
            <a:endParaRPr lang="en-US" altLang="zh-TW" sz="1200">
              <a:solidFill>
                <a:srgbClr val="898989"/>
              </a:solidFill>
            </a:endParaRPr>
          </a:p>
        </p:txBody>
      </p:sp>
      <p:sp>
        <p:nvSpPr>
          <p:cNvPr id="33795" name="日期版面配置區 3"/>
          <p:cNvSpPr txBox="1">
            <a:spLocks noGrp="1"/>
          </p:cNvSpPr>
          <p:nvPr/>
        </p:nvSpPr>
        <p:spPr bwMode="auto">
          <a:xfrm>
            <a:off x="457200" y="6356350"/>
            <a:ext cx="2133600" cy="365125"/>
          </a:xfrm>
          <a:prstGeom prst="rect">
            <a:avLst/>
          </a:prstGeom>
          <a:noFill/>
          <a:ln w="9525">
            <a:noFill/>
            <a:miter lim="800000"/>
            <a:headEnd/>
            <a:tailEnd/>
          </a:ln>
        </p:spPr>
        <p:txBody>
          <a:bodyPr anchor="ctr"/>
          <a:lstStyle/>
          <a:p>
            <a:fld id="{4A36F2BF-DF8E-4AF1-AC14-E0020DFC6CC2}" type="datetime1">
              <a:rPr lang="zh-TW" altLang="en-US" sz="1200" b="1">
                <a:solidFill>
                  <a:srgbClr val="898989"/>
                </a:solidFill>
                <a:latin typeface="標楷體" pitchFamily="65" charset="-120"/>
                <a:ea typeface="標楷體" pitchFamily="65" charset="-120"/>
              </a:rPr>
              <a:pPr/>
              <a:t>2015/9/23</a:t>
            </a:fld>
            <a:endParaRPr lang="en-US" altLang="zh-TW" sz="1200" b="1">
              <a:solidFill>
                <a:srgbClr val="898989"/>
              </a:solidFill>
              <a:latin typeface="標楷體" pitchFamily="65" charset="-120"/>
              <a:ea typeface="標楷體" pitchFamily="65" charset="-120"/>
            </a:endParaRPr>
          </a:p>
        </p:txBody>
      </p:sp>
      <p:sp>
        <p:nvSpPr>
          <p:cNvPr id="33796"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3D059DCD-0C3C-4958-9ECA-390E49749940}" type="slidenum">
              <a:rPr lang="zh-TW" altLang="en-US" sz="1200" b="1">
                <a:solidFill>
                  <a:srgbClr val="898989"/>
                </a:solidFill>
                <a:latin typeface="標楷體" pitchFamily="65" charset="-120"/>
                <a:ea typeface="標楷體" pitchFamily="65" charset="-120"/>
              </a:rPr>
              <a:pPr algn="r"/>
              <a:t>14</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42578" y="1645257"/>
            <a:ext cx="8568952" cy="905412"/>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en-US" altLang="zh-TW" sz="3000" b="1">
                <a:solidFill>
                  <a:schemeClr val="tx1"/>
                </a:solidFill>
                <a:latin typeface="標楷體" pitchFamily="65" charset="-120"/>
                <a:ea typeface="標楷體" pitchFamily="65" charset="-120"/>
              </a:rPr>
              <a:t>Q</a:t>
            </a:r>
            <a:r>
              <a:rPr lang="en-US" altLang="zh-TW" sz="2000" b="1">
                <a:solidFill>
                  <a:schemeClr val="tx1"/>
                </a:solidFill>
                <a:latin typeface="標楷體" pitchFamily="65" charset="-120"/>
                <a:ea typeface="標楷體" pitchFamily="65" charset="-120"/>
              </a:rPr>
              <a:t>5</a:t>
            </a:r>
            <a:r>
              <a:rPr lang="zh-TW" altLang="en-US" sz="3000" b="1">
                <a:solidFill>
                  <a:schemeClr val="tx1"/>
                </a:solidFill>
                <a:latin typeface="標楷體" pitchFamily="65" charset="-120"/>
                <a:ea typeface="標楷體" pitchFamily="65" charset="-120"/>
              </a:rPr>
              <a:t>：</a:t>
            </a:r>
            <a:r>
              <a:rPr lang="zh-TW" altLang="en-US" sz="2500" b="1">
                <a:solidFill>
                  <a:schemeClr val="tx1"/>
                </a:solidFill>
                <a:latin typeface="標楷體" pitchFamily="65" charset="-120"/>
                <a:ea typeface="標楷體" pitchFamily="65" charset="-120"/>
              </a:rPr>
              <a:t>若學生已於免試入學</a:t>
            </a:r>
            <a:r>
              <a:rPr lang="en-US" altLang="zh-TW" sz="2500" b="1">
                <a:solidFill>
                  <a:schemeClr val="tx1"/>
                </a:solidFill>
                <a:latin typeface="標楷體" pitchFamily="65" charset="-120"/>
                <a:ea typeface="標楷體" pitchFamily="65" charset="-120"/>
              </a:rPr>
              <a:t>(</a:t>
            </a:r>
            <a:r>
              <a:rPr lang="zh-TW" altLang="en-US" sz="2500" b="1">
                <a:solidFill>
                  <a:schemeClr val="tx1"/>
                </a:solidFill>
                <a:latin typeface="標楷體" pitchFamily="65" charset="-120"/>
                <a:ea typeface="標楷體" pitchFamily="65" charset="-120"/>
              </a:rPr>
              <a:t>含</a:t>
            </a:r>
            <a:r>
              <a:rPr lang="en-US" altLang="zh-TW" sz="2500" b="1">
                <a:solidFill>
                  <a:schemeClr val="tx1"/>
                </a:solidFill>
                <a:latin typeface="標楷體" pitchFamily="65" charset="-120"/>
                <a:ea typeface="標楷體" pitchFamily="65" charset="-120"/>
              </a:rPr>
              <a:t>)</a:t>
            </a:r>
            <a:r>
              <a:rPr lang="zh-TW" altLang="en-US" sz="2500" b="1">
                <a:solidFill>
                  <a:schemeClr val="tx1"/>
                </a:solidFill>
                <a:latin typeface="標楷體" pitchFamily="65" charset="-120"/>
                <a:ea typeface="標楷體" pitchFamily="65" charset="-120"/>
              </a:rPr>
              <a:t>前之管道錄取且報到，是否可因特殊原因報名免試續招呢？</a:t>
            </a:r>
          </a:p>
        </p:txBody>
      </p:sp>
      <p:sp>
        <p:nvSpPr>
          <p:cNvPr id="9" name="圓角矩形 8"/>
          <p:cNvSpPr/>
          <p:nvPr/>
        </p:nvSpPr>
        <p:spPr>
          <a:xfrm>
            <a:off x="345712" y="2674476"/>
            <a:ext cx="8549987" cy="2164951"/>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3"/>
              </a:buBlip>
            </a:pPr>
            <a:r>
              <a:rPr lang="zh-TW" altLang="en-US" sz="2400" b="1" dirty="0">
                <a:solidFill>
                  <a:schemeClr val="tx1"/>
                </a:solidFill>
                <a:latin typeface="標楷體" pitchFamily="65" charset="-120"/>
                <a:ea typeface="標楷體" pitchFamily="65" charset="-120"/>
              </a:rPr>
              <a:t>Ａ</a:t>
            </a:r>
            <a:r>
              <a:rPr lang="en-US" altLang="zh-TW" b="1" dirty="0">
                <a:solidFill>
                  <a:schemeClr val="tx1"/>
                </a:solidFill>
                <a:latin typeface="Arial" charset="0"/>
              </a:rPr>
              <a:t>5</a:t>
            </a:r>
            <a:r>
              <a:rPr lang="zh-TW" altLang="en-US" sz="2400" b="1" dirty="0">
                <a:solidFill>
                  <a:schemeClr val="tx1"/>
                </a:solidFill>
                <a:latin typeface="標楷體" pitchFamily="65" charset="-120"/>
                <a:ea typeface="標楷體" pitchFamily="65" charset="-120"/>
              </a:rPr>
              <a:t>：因父母、其他法定代理人工作地</a:t>
            </a:r>
            <a:r>
              <a:rPr lang="zh-TW" altLang="en-US" sz="2400" b="1" dirty="0" smtClean="0">
                <a:solidFill>
                  <a:schemeClr val="tx1"/>
                </a:solidFill>
                <a:latin typeface="標楷體" pitchFamily="65" charset="-120"/>
                <a:ea typeface="標楷體" pitchFamily="65" charset="-120"/>
              </a:rPr>
              <a:t>遷徙，須搬家</a:t>
            </a:r>
            <a:r>
              <a:rPr lang="zh-TW" altLang="en-US" sz="2400" b="1" dirty="0">
                <a:solidFill>
                  <a:schemeClr val="tx1"/>
                </a:solidFill>
                <a:latin typeface="標楷體" pitchFamily="65" charset="-120"/>
                <a:ea typeface="標楷體" pitchFamily="65" charset="-120"/>
              </a:rPr>
              <a:t>遷徙，或家庭特殊境遇，須進行安置，必須離開</a:t>
            </a:r>
            <a:r>
              <a:rPr lang="zh-TW" altLang="en-US" sz="2400" b="1" dirty="0" smtClean="0">
                <a:solidFill>
                  <a:schemeClr val="tx1"/>
                </a:solidFill>
                <a:latin typeface="標楷體" pitchFamily="65" charset="-120"/>
                <a:ea typeface="標楷體" pitchFamily="65" charset="-120"/>
              </a:rPr>
              <a:t>原錄取報到</a:t>
            </a:r>
            <a:r>
              <a:rPr lang="zh-TW" altLang="en-US" sz="2400" b="1" dirty="0">
                <a:solidFill>
                  <a:schemeClr val="tx1"/>
                </a:solidFill>
                <a:latin typeface="標楷體" pitchFamily="65" charset="-120"/>
                <a:ea typeface="標楷體" pitchFamily="65" charset="-120"/>
              </a:rPr>
              <a:t>學校所在之就學區</a:t>
            </a:r>
            <a:r>
              <a:rPr lang="zh-TW" altLang="en-US" sz="2400" b="1" dirty="0" smtClean="0">
                <a:solidFill>
                  <a:schemeClr val="tx1"/>
                </a:solidFill>
                <a:latin typeface="標楷體" pitchFamily="65" charset="-120"/>
                <a:ea typeface="標楷體" pitchFamily="65" charset="-120"/>
              </a:rPr>
              <a:t>，經提出</a:t>
            </a:r>
            <a:r>
              <a:rPr lang="zh-TW" altLang="en-US" sz="2400" b="1" dirty="0">
                <a:solidFill>
                  <a:schemeClr val="tx1"/>
                </a:solidFill>
                <a:latin typeface="標楷體" pitchFamily="65" charset="-120"/>
                <a:ea typeface="標楷體" pitchFamily="65" charset="-120"/>
              </a:rPr>
              <a:t>證明文件並取得原報到學校書面同意後</a:t>
            </a:r>
            <a:r>
              <a:rPr lang="zh-TW" altLang="en-US" sz="2400" b="1" dirty="0" smtClean="0">
                <a:solidFill>
                  <a:schemeClr val="tx1"/>
                </a:solidFill>
                <a:latin typeface="標楷體" pitchFamily="65" charset="-120"/>
                <a:ea typeface="標楷體" pitchFamily="65" charset="-120"/>
              </a:rPr>
              <a:t>，始得</a:t>
            </a:r>
            <a:r>
              <a:rPr lang="zh-TW" altLang="en-US" sz="2400" b="1" dirty="0">
                <a:solidFill>
                  <a:schemeClr val="tx1"/>
                </a:solidFill>
                <a:latin typeface="標楷體" pitchFamily="65" charset="-120"/>
                <a:ea typeface="標楷體" pitchFamily="65" charset="-120"/>
              </a:rPr>
              <a:t>報名參加免試續招</a:t>
            </a:r>
            <a:r>
              <a:rPr lang="zh-TW" altLang="en-US" sz="2400" b="1" dirty="0" smtClean="0">
                <a:solidFill>
                  <a:schemeClr val="tx1"/>
                </a:solidFill>
                <a:latin typeface="標楷體" pitchFamily="65" charset="-120"/>
                <a:ea typeface="標楷體" pitchFamily="65" charset="-120"/>
              </a:rPr>
              <a:t>。</a:t>
            </a:r>
            <a:r>
              <a:rPr lang="zh-TW" altLang="en-US" dirty="0" smtClean="0">
                <a:solidFill>
                  <a:schemeClr val="tx1"/>
                </a:solidFill>
                <a:latin typeface="Arial" charset="0"/>
              </a:rPr>
              <a:t> </a:t>
            </a:r>
            <a:r>
              <a:rPr lang="zh-TW" altLang="en-US" sz="2400" b="1" dirty="0" smtClean="0">
                <a:solidFill>
                  <a:schemeClr val="tx1"/>
                </a:solidFill>
                <a:latin typeface="標楷體" pitchFamily="65" charset="-120"/>
                <a:ea typeface="標楷體" pitchFamily="65" charset="-120"/>
              </a:rPr>
              <a:t> </a:t>
            </a:r>
            <a:endParaRPr lang="zh-TW" altLang="en-US" sz="2400" b="1" dirty="0">
              <a:solidFill>
                <a:schemeClr val="tx1"/>
              </a:solidFill>
              <a:latin typeface="標楷體" pitchFamily="65" charset="-120"/>
              <a:ea typeface="標楷體" pitchFamily="65" charset="-120"/>
            </a:endParaRPr>
          </a:p>
        </p:txBody>
      </p:sp>
      <p:sp>
        <p:nvSpPr>
          <p:cNvPr id="33803" name="標題 11"/>
          <p:cNvSpPr>
            <a:spLocks noGrp="1"/>
          </p:cNvSpPr>
          <p:nvPr>
            <p:ph type="title" idx="4294967295"/>
          </p:nvPr>
        </p:nvSpPr>
        <p:spPr>
          <a:xfrm>
            <a:off x="468313" y="476250"/>
            <a:ext cx="8229600" cy="1143000"/>
          </a:xfrm>
        </p:spPr>
        <p:txBody>
          <a:bodyPr/>
          <a:lstStyle/>
          <a:p>
            <a:r>
              <a:rPr lang="zh-TW" altLang="en-US" sz="3600" smtClean="0">
                <a:solidFill>
                  <a:srgbClr val="C00000"/>
                </a:solidFill>
                <a:latin typeface="標楷體" pitchFamily="65" charset="-120"/>
                <a:ea typeface="標楷體" pitchFamily="65" charset="-120"/>
                <a:hlinkClick r:id="rId4"/>
              </a:rPr>
              <a:t>免試續招審查原則</a:t>
            </a:r>
            <a:r>
              <a:rPr lang="en-US" altLang="zh-TW" sz="3600" smtClean="0">
                <a:solidFill>
                  <a:srgbClr val="C00000"/>
                </a:solidFill>
                <a:latin typeface="標楷體" pitchFamily="65" charset="-120"/>
                <a:ea typeface="標楷體" pitchFamily="65" charset="-120"/>
              </a:rPr>
              <a:t>Q&amp;A</a:t>
            </a:r>
            <a:endParaRPr lang="zh-TW" altLang="en-US" sz="3600" smtClean="0">
              <a:solidFill>
                <a:srgbClr val="C00000"/>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
        <p:nvSpPr>
          <p:cNvPr id="11" name="投影片編號版面配置區 10"/>
          <p:cNvSpPr>
            <a:spLocks noGrp="1"/>
          </p:cNvSpPr>
          <p:nvPr>
            <p:ph type="sldNum" sz="quarter" idx="12"/>
          </p:nvPr>
        </p:nvSpPr>
        <p:spPr/>
        <p:txBody>
          <a:bodyPr/>
          <a:lstStyle/>
          <a:p>
            <a:pPr>
              <a:defRPr/>
            </a:pPr>
            <a:fld id="{05443F38-EBE4-4234-8D11-09A2A034B973}" type="slidenum">
              <a:rPr lang="zh-TW" altLang="en-US" smtClean="0"/>
              <a:pPr>
                <a:defRPr/>
              </a:pPr>
              <a:t>14</a:t>
            </a:fld>
            <a:endParaRPr lang="en-US" altLang="zh-TW"/>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2A8E73E2-4373-4EF7-A681-A4331AEE6F9F}" type="slidenum">
              <a:rPr lang="zh-TW" altLang="en-US" sz="1200">
                <a:solidFill>
                  <a:srgbClr val="898989"/>
                </a:solidFill>
              </a:rPr>
              <a:pPr algn="r"/>
              <a:t>15</a:t>
            </a:fld>
            <a:endParaRPr lang="en-US" altLang="zh-TW" sz="1200">
              <a:solidFill>
                <a:srgbClr val="898989"/>
              </a:solidFill>
            </a:endParaRPr>
          </a:p>
        </p:txBody>
      </p:sp>
      <p:sp>
        <p:nvSpPr>
          <p:cNvPr id="37891" name="日期版面配置區 3"/>
          <p:cNvSpPr txBox="1">
            <a:spLocks noGrp="1"/>
          </p:cNvSpPr>
          <p:nvPr/>
        </p:nvSpPr>
        <p:spPr bwMode="auto">
          <a:xfrm>
            <a:off x="457200" y="6356350"/>
            <a:ext cx="2133600" cy="365125"/>
          </a:xfrm>
          <a:prstGeom prst="rect">
            <a:avLst/>
          </a:prstGeom>
          <a:noFill/>
          <a:ln w="9525">
            <a:noFill/>
            <a:miter lim="800000"/>
            <a:headEnd/>
            <a:tailEnd/>
          </a:ln>
        </p:spPr>
        <p:txBody>
          <a:bodyPr anchor="ctr"/>
          <a:lstStyle/>
          <a:p>
            <a:fld id="{18DA5F48-9916-4C99-B4B4-8BCA6E311C20}" type="datetime1">
              <a:rPr lang="zh-TW" altLang="en-US" sz="1200" b="1">
                <a:solidFill>
                  <a:srgbClr val="898989"/>
                </a:solidFill>
                <a:latin typeface="標楷體" pitchFamily="65" charset="-120"/>
                <a:ea typeface="標楷體" pitchFamily="65" charset="-120"/>
              </a:rPr>
              <a:pPr/>
              <a:t>2015/9/23</a:t>
            </a:fld>
            <a:endParaRPr lang="en-US" altLang="zh-TW" sz="1200" b="1">
              <a:solidFill>
                <a:srgbClr val="898989"/>
              </a:solidFill>
              <a:latin typeface="標楷體" pitchFamily="65" charset="-120"/>
              <a:ea typeface="標楷體" pitchFamily="65" charset="-120"/>
            </a:endParaRPr>
          </a:p>
        </p:txBody>
      </p:sp>
      <p:sp>
        <p:nvSpPr>
          <p:cNvPr id="37892"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8140738B-92FA-42EC-B8BA-6BF9ED604E81}" type="slidenum">
              <a:rPr lang="zh-TW" altLang="en-US" sz="1200" b="1">
                <a:solidFill>
                  <a:srgbClr val="898989"/>
                </a:solidFill>
                <a:latin typeface="標楷體" pitchFamily="65" charset="-120"/>
                <a:ea typeface="標楷體" pitchFamily="65" charset="-120"/>
              </a:rPr>
              <a:pPr algn="r"/>
              <a:t>15</a:t>
            </a:fld>
            <a:endParaRPr lang="en-US" altLang="zh-TW" sz="1200" b="1">
              <a:solidFill>
                <a:srgbClr val="898989"/>
              </a:solidFill>
              <a:latin typeface="標楷體" pitchFamily="65" charset="-120"/>
              <a:ea typeface="標楷體" pitchFamily="65" charset="-120"/>
            </a:endParaRPr>
          </a:p>
        </p:txBody>
      </p:sp>
      <p:sp>
        <p:nvSpPr>
          <p:cNvPr id="37899" name="標題 11"/>
          <p:cNvSpPr>
            <a:spLocks noGrp="1"/>
          </p:cNvSpPr>
          <p:nvPr>
            <p:ph type="title" idx="4294967295"/>
          </p:nvPr>
        </p:nvSpPr>
        <p:spPr>
          <a:xfrm>
            <a:off x="468313" y="476250"/>
            <a:ext cx="8229600" cy="1143000"/>
          </a:xfrm>
        </p:spPr>
        <p:txBody>
          <a:bodyPr/>
          <a:lstStyle/>
          <a:p>
            <a:r>
              <a:rPr lang="zh-TW" altLang="en-US" sz="3600" smtClean="0">
                <a:solidFill>
                  <a:srgbClr val="C00000"/>
                </a:solidFill>
                <a:latin typeface="標楷體" pitchFamily="65" charset="-120"/>
                <a:ea typeface="標楷體" pitchFamily="65" charset="-120"/>
                <a:hlinkClick r:id="rId3"/>
              </a:rPr>
              <a:t>免試續招審查原則</a:t>
            </a:r>
            <a:r>
              <a:rPr lang="en-US" altLang="zh-TW" sz="3600" smtClean="0">
                <a:solidFill>
                  <a:srgbClr val="C00000"/>
                </a:solidFill>
                <a:latin typeface="標楷體" pitchFamily="65" charset="-120"/>
                <a:ea typeface="標楷體" pitchFamily="65" charset="-120"/>
              </a:rPr>
              <a:t>Q&amp;A</a:t>
            </a:r>
            <a:endParaRPr lang="zh-TW" altLang="en-US" sz="3600" smtClean="0">
              <a:solidFill>
                <a:srgbClr val="C00000"/>
              </a:solidFill>
              <a:latin typeface="標楷體" pitchFamily="65" charset="-120"/>
              <a:ea typeface="標楷體" pitchFamily="65" charset="-120"/>
            </a:endParaRPr>
          </a:p>
        </p:txBody>
      </p:sp>
      <p:sp>
        <p:nvSpPr>
          <p:cNvPr id="8" name="圓角矩形 7"/>
          <p:cNvSpPr/>
          <p:nvPr/>
        </p:nvSpPr>
        <p:spPr>
          <a:xfrm>
            <a:off x="413778" y="1789314"/>
            <a:ext cx="8459903" cy="621512"/>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4"/>
              </a:buBlip>
            </a:pPr>
            <a:r>
              <a:rPr lang="en-US" altLang="zh-TW" sz="3000" b="1">
                <a:solidFill>
                  <a:schemeClr val="tx1"/>
                </a:solidFill>
                <a:latin typeface="標楷體" pitchFamily="65" charset="-120"/>
                <a:ea typeface="標楷體" pitchFamily="65" charset="-120"/>
              </a:rPr>
              <a:t>Q</a:t>
            </a:r>
            <a:r>
              <a:rPr lang="en-US" altLang="zh-TW" sz="2000" b="1">
                <a:solidFill>
                  <a:schemeClr val="tx1"/>
                </a:solidFill>
                <a:latin typeface="標楷體" pitchFamily="65" charset="-120"/>
                <a:ea typeface="標楷體" pitchFamily="65" charset="-120"/>
              </a:rPr>
              <a:t>6</a:t>
            </a:r>
            <a:r>
              <a:rPr lang="zh-TW" altLang="en-US" sz="3000" b="1">
                <a:solidFill>
                  <a:schemeClr val="tx1"/>
                </a:solidFill>
                <a:latin typeface="標楷體" pitchFamily="65" charset="-120"/>
                <a:ea typeface="標楷體" pitchFamily="65" charset="-120"/>
              </a:rPr>
              <a:t>：</a:t>
            </a:r>
            <a:r>
              <a:rPr lang="zh-TW" altLang="en-US" sz="2500" b="1">
                <a:solidFill>
                  <a:schemeClr val="tx1"/>
                </a:solidFill>
                <a:latin typeface="標楷體" pitchFamily="65" charset="-120"/>
                <a:ea typeface="標楷體" pitchFamily="65" charset="-120"/>
              </a:rPr>
              <a:t>免試入學續招錄取及比序方式為何？</a:t>
            </a:r>
          </a:p>
        </p:txBody>
      </p:sp>
      <p:sp>
        <p:nvSpPr>
          <p:cNvPr id="9" name="圓角矩形 8"/>
          <p:cNvSpPr/>
          <p:nvPr/>
        </p:nvSpPr>
        <p:spPr>
          <a:xfrm>
            <a:off x="413740" y="2609115"/>
            <a:ext cx="8442519" cy="2514485"/>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Blip>
                <a:blip r:embed="rId4"/>
              </a:buBlip>
            </a:pPr>
            <a:r>
              <a:rPr lang="zh-TW" altLang="en-US" sz="2400" b="1" dirty="0">
                <a:solidFill>
                  <a:schemeClr val="tx1"/>
                </a:solidFill>
                <a:latin typeface="標楷體" pitchFamily="65" charset="-120"/>
                <a:ea typeface="標楷體" pitchFamily="65" charset="-120"/>
              </a:rPr>
              <a:t>Ａ</a:t>
            </a:r>
            <a:r>
              <a:rPr lang="en-US" altLang="zh-TW" b="1" dirty="0">
                <a:solidFill>
                  <a:schemeClr val="tx1"/>
                </a:solidFill>
                <a:latin typeface="Arial" charset="0"/>
              </a:rPr>
              <a:t>6</a:t>
            </a:r>
            <a:r>
              <a:rPr lang="zh-TW" altLang="en-US" sz="2400" b="1" dirty="0">
                <a:solidFill>
                  <a:schemeClr val="tx1"/>
                </a:solidFill>
                <a:latin typeface="標楷體" pitchFamily="65" charset="-120"/>
                <a:ea typeface="標楷體" pitchFamily="65" charset="-120"/>
              </a:rPr>
              <a:t>：</a:t>
            </a:r>
          </a:p>
          <a:p>
            <a:pPr marL="800100" lvl="1" indent="-342900">
              <a:buFontTx/>
              <a:buAutoNum type="arabicPeriod"/>
            </a:pPr>
            <a:r>
              <a:rPr lang="zh-TW" altLang="en-US" sz="2400" b="1" dirty="0" smtClean="0">
                <a:solidFill>
                  <a:schemeClr val="tx1"/>
                </a:solidFill>
                <a:latin typeface="標楷體" pitchFamily="65" charset="-120"/>
                <a:ea typeface="標楷體" pitchFamily="65" charset="-120"/>
              </a:rPr>
              <a:t>學校</a:t>
            </a:r>
            <a:r>
              <a:rPr lang="zh-TW" altLang="en-US" sz="2400" b="1" dirty="0">
                <a:solidFill>
                  <a:schemeClr val="tx1"/>
                </a:solidFill>
                <a:latin typeface="標楷體" pitchFamily="65" charset="-120"/>
                <a:ea typeface="標楷體" pitchFamily="65" charset="-120"/>
              </a:rPr>
              <a:t>申請辦理免試續招，不得訂定申請條件</a:t>
            </a:r>
            <a:r>
              <a:rPr lang="zh-TW" altLang="en-US" sz="2400" b="1" dirty="0" smtClean="0">
                <a:solidFill>
                  <a:schemeClr val="tx1"/>
                </a:solidFill>
                <a:latin typeface="標楷體" pitchFamily="65" charset="-120"/>
                <a:ea typeface="標楷體" pitchFamily="65" charset="-120"/>
              </a:rPr>
              <a:t>。</a:t>
            </a:r>
            <a:endParaRPr lang="en-US" altLang="zh-TW" sz="2400" b="1" dirty="0" smtClean="0">
              <a:solidFill>
                <a:schemeClr val="tx1"/>
              </a:solidFill>
              <a:latin typeface="標楷體" pitchFamily="65" charset="-120"/>
              <a:ea typeface="標楷體" pitchFamily="65" charset="-120"/>
            </a:endParaRPr>
          </a:p>
          <a:p>
            <a:pPr marL="800100" lvl="1" indent="-342900">
              <a:buFontTx/>
              <a:buAutoNum type="arabicPeriod"/>
            </a:pPr>
            <a:r>
              <a:rPr lang="zh-TW" altLang="en-US" sz="2400" b="1" dirty="0" smtClean="0">
                <a:solidFill>
                  <a:schemeClr val="tx1"/>
                </a:solidFill>
                <a:latin typeface="標楷體" pitchFamily="65" charset="-120"/>
                <a:ea typeface="標楷體" pitchFamily="65" charset="-120"/>
              </a:rPr>
              <a:t>學生</a:t>
            </a:r>
            <a:r>
              <a:rPr lang="zh-TW" altLang="en-US" sz="2400" b="1" dirty="0">
                <a:solidFill>
                  <a:schemeClr val="tx1"/>
                </a:solidFill>
                <a:latin typeface="標楷體" pitchFamily="65" charset="-120"/>
                <a:ea typeface="標楷體" pitchFamily="65" charset="-120"/>
              </a:rPr>
              <a:t>報名人數</a:t>
            </a:r>
            <a:r>
              <a:rPr lang="zh-TW" altLang="en-US" sz="2400" b="1" dirty="0" smtClean="0">
                <a:solidFill>
                  <a:schemeClr val="tx1"/>
                </a:solidFill>
                <a:latin typeface="標楷體" pitchFamily="65" charset="-120"/>
                <a:ea typeface="標楷體" pitchFamily="65" charset="-120"/>
              </a:rPr>
              <a:t>未超過</a:t>
            </a:r>
            <a:r>
              <a:rPr lang="zh-TW" altLang="en-US" sz="2400" b="1" dirty="0">
                <a:solidFill>
                  <a:schemeClr val="tx1"/>
                </a:solidFill>
                <a:latin typeface="標楷體" pitchFamily="65" charset="-120"/>
                <a:ea typeface="標楷體" pitchFamily="65" charset="-120"/>
              </a:rPr>
              <a:t>學校核定續招名額者，全額錄取，超過者，採比序方式</a:t>
            </a:r>
            <a:r>
              <a:rPr lang="zh-TW" altLang="en-US" sz="2400" b="1" dirty="0" smtClean="0">
                <a:solidFill>
                  <a:schemeClr val="tx1"/>
                </a:solidFill>
                <a:latin typeface="標楷體" pitchFamily="65" charset="-120"/>
                <a:ea typeface="標楷體" pitchFamily="65" charset="-120"/>
              </a:rPr>
              <a:t>錄取</a:t>
            </a:r>
            <a:r>
              <a:rPr lang="zh-TW" altLang="en-US" sz="2400" b="1" dirty="0">
                <a:solidFill>
                  <a:schemeClr val="tx1"/>
                </a:solidFill>
                <a:latin typeface="標楷體" pitchFamily="65" charset="-120"/>
                <a:ea typeface="標楷體" pitchFamily="65" charset="-120"/>
              </a:rPr>
              <a:t>；其比序項目及模式，依各就學區免試入學作業要點規定</a:t>
            </a:r>
            <a:r>
              <a:rPr lang="zh-TW" altLang="en-US" sz="2400" b="1" dirty="0" smtClean="0">
                <a:solidFill>
                  <a:schemeClr val="tx1"/>
                </a:solidFill>
                <a:latin typeface="標楷體" pitchFamily="65" charset="-120"/>
                <a:ea typeface="標楷體" pitchFamily="65" charset="-120"/>
              </a:rPr>
              <a:t>辦理。</a:t>
            </a:r>
            <a:endParaRPr lang="zh-TW" altLang="en-US" sz="2400" b="1" dirty="0">
              <a:solidFill>
                <a:schemeClr val="tx1"/>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
        <p:nvSpPr>
          <p:cNvPr id="11" name="投影片編號版面配置區 10"/>
          <p:cNvSpPr>
            <a:spLocks noGrp="1"/>
          </p:cNvSpPr>
          <p:nvPr>
            <p:ph type="sldNum" sz="quarter" idx="12"/>
          </p:nvPr>
        </p:nvSpPr>
        <p:spPr/>
        <p:txBody>
          <a:bodyPr/>
          <a:lstStyle/>
          <a:p>
            <a:pPr>
              <a:defRPr/>
            </a:pPr>
            <a:fld id="{05443F38-EBE4-4234-8D11-09A2A034B973}" type="slidenum">
              <a:rPr lang="zh-TW" altLang="en-US" smtClean="0"/>
              <a:pPr>
                <a:defRPr/>
              </a:pPr>
              <a:t>15</a:t>
            </a:fld>
            <a:endParaRPr lang="en-US" altLang="zh-TW"/>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16</a:t>
            </a:fld>
            <a:endParaRPr lang="en-US" altLang="zh-TW" smtClean="0"/>
          </a:p>
        </p:txBody>
      </p:sp>
      <p:sp>
        <p:nvSpPr>
          <p:cNvPr id="11" name="內容版面配置區 10"/>
          <p:cNvSpPr>
            <a:spLocks noGrp="1"/>
          </p:cNvSpPr>
          <p:nvPr>
            <p:ph idx="1"/>
          </p:nvPr>
        </p:nvSpPr>
        <p:spPr>
          <a:xfrm>
            <a:off x="319562" y="4500174"/>
            <a:ext cx="8604448" cy="1143008"/>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400" b="1" dirty="0" smtClean="0">
                <a:solidFill>
                  <a:schemeClr val="tx1"/>
                </a:solidFill>
                <a:latin typeface="標楷體" panose="03000509000000000000" pitchFamily="65" charset="-120"/>
                <a:ea typeface="標楷體" panose="03000509000000000000" pitchFamily="65" charset="-120"/>
              </a:rPr>
              <a:t>對象：本應遵行事項適用於本部、各直轄市政府教育局、縣（市）政府及公私立高級中等學校。</a:t>
            </a:r>
            <a:endParaRPr lang="zh-TW" altLang="zh-TW" sz="2400" b="1" dirty="0" smtClean="0">
              <a:solidFill>
                <a:schemeClr val="tx1"/>
              </a:solidFill>
              <a:latin typeface="標楷體" panose="03000509000000000000" pitchFamily="65" charset="-120"/>
              <a:ea typeface="標楷體" panose="03000509000000000000" pitchFamily="65" charset="-120"/>
            </a:endParaRP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16</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55059" y="1583630"/>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indent="-179388"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104</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8</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4</a:t>
            </a:r>
            <a:r>
              <a:rPr lang="zh-TW" altLang="zh-TW" sz="2200" b="1" dirty="0" smtClean="0">
                <a:solidFill>
                  <a:schemeClr val="tx1"/>
                </a:solidFill>
                <a:latin typeface="標楷體" pitchFamily="65" charset="-120"/>
                <a:ea typeface="標楷體" panose="03000509000000000000" pitchFamily="65" charset="-120"/>
              </a:rPr>
              <a:t>日</a:t>
            </a:r>
            <a:r>
              <a:rPr lang="zh-TW" altLang="en-US" sz="2200" b="1" dirty="0" smtClean="0">
                <a:solidFill>
                  <a:schemeClr val="tx1"/>
                </a:solidFill>
                <a:latin typeface="標楷體" pitchFamily="65" charset="-120"/>
                <a:ea typeface="標楷體" panose="03000509000000000000" pitchFamily="65" charset="-120"/>
              </a:rPr>
              <a:t>教育部臺教授國部字第</a:t>
            </a:r>
            <a:r>
              <a:rPr lang="en-US" altLang="zh-TW" sz="2200" b="1" dirty="0" smtClean="0">
                <a:solidFill>
                  <a:schemeClr val="tx1"/>
                </a:solidFill>
                <a:latin typeface="標楷體" pitchFamily="65" charset="-120"/>
                <a:ea typeface="標楷體" panose="03000509000000000000" pitchFamily="65" charset="-120"/>
              </a:rPr>
              <a:t>1040086268B</a:t>
            </a:r>
            <a:r>
              <a:rPr lang="zh-TW" altLang="en-US" sz="2200" b="1" dirty="0" smtClean="0">
                <a:solidFill>
                  <a:schemeClr val="tx1"/>
                </a:solidFill>
                <a:latin typeface="標楷體" pitchFamily="65" charset="-120"/>
                <a:ea typeface="標楷體" panose="03000509000000000000" pitchFamily="65" charset="-120"/>
              </a:rPr>
              <a:t>號令修正發布</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01486" y="2667323"/>
            <a:ext cx="8568952" cy="1731256"/>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9875" indent="-269875" eaLnBrk="1" hangingPunct="1">
              <a:buBlip>
                <a:blip r:embed="rId2"/>
              </a:buBlip>
              <a:defRPr/>
            </a:pPr>
            <a:r>
              <a:rPr lang="zh-TW" altLang="en-US" sz="2400" b="1" dirty="0" smtClean="0">
                <a:solidFill>
                  <a:schemeClr val="tx1"/>
                </a:solidFill>
                <a:latin typeface="標楷體" panose="03000509000000000000" pitchFamily="65" charset="-120"/>
                <a:ea typeface="標楷體" panose="03000509000000000000" pitchFamily="65" charset="-120"/>
              </a:rPr>
              <a:t>目的：教育部為落實高級中等學校多元入學招生辦法（以下簡稱本辦法）第</a:t>
            </a:r>
            <a:r>
              <a:rPr lang="en-US" altLang="zh-TW" sz="2400" b="1" dirty="0" smtClean="0">
                <a:solidFill>
                  <a:schemeClr val="tx1"/>
                </a:solidFill>
                <a:latin typeface="標楷體" panose="03000509000000000000" pitchFamily="65" charset="-120"/>
                <a:ea typeface="標楷體" panose="03000509000000000000" pitchFamily="65" charset="-120"/>
              </a:rPr>
              <a:t>6</a:t>
            </a:r>
            <a:r>
              <a:rPr lang="zh-TW" altLang="en-US" sz="2400" b="1" dirty="0" smtClean="0">
                <a:solidFill>
                  <a:schemeClr val="tx1"/>
                </a:solidFill>
                <a:latin typeface="標楷體" panose="03000509000000000000" pitchFamily="65" charset="-120"/>
                <a:ea typeface="標楷體" panose="03000509000000000000" pitchFamily="65" charset="-120"/>
              </a:rPr>
              <a:t>條第</a:t>
            </a:r>
            <a:r>
              <a:rPr lang="en-US" altLang="zh-TW" sz="2400" b="1" dirty="0" smtClean="0">
                <a:solidFill>
                  <a:schemeClr val="tx1"/>
                </a:solidFill>
                <a:latin typeface="標楷體" panose="03000509000000000000" pitchFamily="65" charset="-120"/>
                <a:ea typeface="標楷體" panose="03000509000000000000" pitchFamily="65" charset="-120"/>
              </a:rPr>
              <a:t>1</a:t>
            </a:r>
            <a:r>
              <a:rPr lang="zh-TW" altLang="en-US" sz="2400" b="1" dirty="0" smtClean="0">
                <a:solidFill>
                  <a:schemeClr val="tx1"/>
                </a:solidFill>
                <a:latin typeface="標楷體" panose="03000509000000000000" pitchFamily="65" charset="-120"/>
                <a:ea typeface="標楷體" panose="03000509000000000000" pitchFamily="65" charset="-120"/>
              </a:rPr>
              <a:t>項第</a:t>
            </a:r>
            <a:r>
              <a:rPr lang="en-US" altLang="zh-TW" sz="2400" b="1" dirty="0" smtClean="0">
                <a:solidFill>
                  <a:schemeClr val="tx1"/>
                </a:solidFill>
                <a:latin typeface="標楷體" panose="03000509000000000000" pitchFamily="65" charset="-120"/>
                <a:ea typeface="標楷體" panose="03000509000000000000" pitchFamily="65" charset="-120"/>
              </a:rPr>
              <a:t>1</a:t>
            </a:r>
            <a:r>
              <a:rPr lang="zh-TW" altLang="en-US" sz="2400" b="1" dirty="0" smtClean="0">
                <a:solidFill>
                  <a:schemeClr val="tx1"/>
                </a:solidFill>
                <a:latin typeface="標楷體" panose="03000509000000000000" pitchFamily="65" charset="-120"/>
                <a:ea typeface="標楷體" panose="03000509000000000000" pitchFamily="65" charset="-120"/>
              </a:rPr>
              <a:t>款規定，以利各就學區主政機關訂定該區高級中等學校免試入學以及特色招生作業要點時得有共通性原則，前於</a:t>
            </a:r>
            <a:r>
              <a:rPr lang="en-US" altLang="zh-TW" sz="2400" b="1" dirty="0" smtClean="0">
                <a:solidFill>
                  <a:schemeClr val="tx1"/>
                </a:solidFill>
                <a:latin typeface="標楷體" panose="03000509000000000000" pitchFamily="65" charset="-120"/>
                <a:ea typeface="標楷體" panose="03000509000000000000" pitchFamily="65" charset="-120"/>
              </a:rPr>
              <a:t>103</a:t>
            </a:r>
            <a:r>
              <a:rPr lang="zh-TW" altLang="en-US" sz="2400" b="1" dirty="0" smtClean="0">
                <a:solidFill>
                  <a:schemeClr val="tx1"/>
                </a:solidFill>
                <a:latin typeface="標楷體" panose="03000509000000000000" pitchFamily="65" charset="-120"/>
                <a:ea typeface="標楷體" panose="03000509000000000000" pitchFamily="65" charset="-120"/>
              </a:rPr>
              <a:t>年</a:t>
            </a:r>
            <a:r>
              <a:rPr lang="en-US" altLang="zh-TW" sz="2400" b="1" dirty="0" smtClean="0">
                <a:solidFill>
                  <a:schemeClr val="tx1"/>
                </a:solidFill>
                <a:latin typeface="標楷體" panose="03000509000000000000" pitchFamily="65" charset="-120"/>
                <a:ea typeface="標楷體" panose="03000509000000000000" pitchFamily="65" charset="-120"/>
              </a:rPr>
              <a:t>9</a:t>
            </a:r>
            <a:r>
              <a:rPr lang="zh-TW" altLang="en-US" sz="2400" b="1" dirty="0" smtClean="0">
                <a:solidFill>
                  <a:schemeClr val="tx1"/>
                </a:solidFill>
                <a:latin typeface="標楷體" panose="03000509000000000000" pitchFamily="65" charset="-120"/>
                <a:ea typeface="標楷體" panose="03000509000000000000" pitchFamily="65" charset="-120"/>
              </a:rPr>
              <a:t>月</a:t>
            </a:r>
            <a:r>
              <a:rPr lang="en-US" altLang="zh-TW" sz="2400" b="1" dirty="0" smtClean="0">
                <a:solidFill>
                  <a:schemeClr val="tx1"/>
                </a:solidFill>
                <a:latin typeface="標楷體" panose="03000509000000000000" pitchFamily="65" charset="-120"/>
                <a:ea typeface="標楷體" panose="03000509000000000000" pitchFamily="65" charset="-120"/>
              </a:rPr>
              <a:t>12</a:t>
            </a:r>
            <a:r>
              <a:rPr lang="zh-TW" altLang="en-US" sz="2400" b="1" dirty="0" smtClean="0">
                <a:solidFill>
                  <a:schemeClr val="tx1"/>
                </a:solidFill>
                <a:latin typeface="標楷體" panose="03000509000000000000" pitchFamily="65" charset="-120"/>
                <a:ea typeface="標楷體" panose="03000509000000000000" pitchFamily="65" charset="-120"/>
              </a:rPr>
              <a:t>日訂頒免試入學應遵行事項。</a:t>
            </a:r>
          </a:p>
        </p:txBody>
      </p:sp>
      <p:sp>
        <p:nvSpPr>
          <p:cNvPr id="12" name="標題 11"/>
          <p:cNvSpPr>
            <a:spLocks noGrp="1"/>
          </p:cNvSpPr>
          <p:nvPr>
            <p:ph type="title"/>
          </p:nvPr>
        </p:nvSpPr>
        <p:spPr>
          <a:xfrm>
            <a:off x="467544" y="476672"/>
            <a:ext cx="8229600" cy="1143000"/>
          </a:xfrm>
        </p:spPr>
        <p:txBody>
          <a:bodyPr/>
          <a:lstStyle/>
          <a:p>
            <a:r>
              <a:rPr lang="zh-TW" altLang="en-US" sz="3000" dirty="0" smtClean="0">
                <a:solidFill>
                  <a:srgbClr val="C00000"/>
                </a:solidFill>
                <a:latin typeface="標楷體" pitchFamily="65" charset="-120"/>
                <a:ea typeface="標楷體" pitchFamily="65" charset="-120"/>
              </a:rPr>
              <a:t>高級中等學校免試入學作業要點訂定應遵行事項</a:t>
            </a:r>
            <a:endParaRPr lang="zh-TW" altLang="en-US" sz="3000" dirty="0">
              <a:solidFill>
                <a:srgbClr val="C00000"/>
              </a:solidFill>
              <a:latin typeface="標楷體" pitchFamily="65" charset="-120"/>
              <a:ea typeface="標楷體" pitchFamily="65" charset="-120"/>
              <a:hlinkClick r:id="rId3" action="ppaction://hlinkfile"/>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extLst>
      <p:ext uri="{BB962C8B-B14F-4D97-AF65-F5344CB8AC3E}">
        <p14:creationId xmlns="" xmlns:p14="http://schemas.microsoft.com/office/powerpoint/2010/main" val="2824519335"/>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17</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17</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214282" y="2780928"/>
            <a:ext cx="8568952" cy="3359866"/>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lvl="0" indent="-273050">
              <a:buClr>
                <a:schemeClr val="accent1"/>
              </a:buClr>
              <a:buSzPct val="100000"/>
              <a:buBlip>
                <a:blip r:embed="rId2"/>
              </a:buBlip>
              <a:defRPr/>
            </a:pPr>
            <a:r>
              <a:rPr lang="en-US" altLang="zh-TW" sz="2200" b="1" dirty="0" smtClean="0">
                <a:solidFill>
                  <a:schemeClr val="tx1"/>
                </a:solidFill>
                <a:latin typeface="標楷體" panose="03000509000000000000" pitchFamily="65" charset="-120"/>
                <a:ea typeface="標楷體" panose="03000509000000000000" pitchFamily="65" charset="-120"/>
              </a:rPr>
              <a:t>1.</a:t>
            </a:r>
            <a:r>
              <a:rPr lang="zh-TW" altLang="en-US" sz="2100" b="1" dirty="0" smtClean="0">
                <a:solidFill>
                  <a:schemeClr val="tx1"/>
                </a:solidFill>
                <a:latin typeface="標楷體" panose="03000509000000000000" pitchFamily="65" charset="-120"/>
                <a:ea typeface="標楷體" panose="03000509000000000000" pitchFamily="65" charset="-120"/>
              </a:rPr>
              <a:t>本遵行事項第</a:t>
            </a:r>
            <a:r>
              <a:rPr lang="en-US" altLang="zh-TW" sz="2100" b="1" dirty="0" smtClean="0">
                <a:solidFill>
                  <a:schemeClr val="tx1"/>
                </a:solidFill>
                <a:latin typeface="標楷體" pitchFamily="65" charset="-120"/>
                <a:ea typeface="標楷體" panose="03000509000000000000" pitchFamily="65" charset="-120"/>
              </a:rPr>
              <a:t>4</a:t>
            </a:r>
            <a:r>
              <a:rPr lang="zh-TW" altLang="en-US" sz="2100" b="1" dirty="0" smtClean="0">
                <a:solidFill>
                  <a:schemeClr val="tx1"/>
                </a:solidFill>
                <a:latin typeface="標楷體" panose="03000509000000000000" pitchFamily="65" charset="-120"/>
                <a:ea typeface="標楷體" panose="03000509000000000000" pitchFamily="65" charset="-120"/>
              </a:rPr>
              <a:t>點</a:t>
            </a:r>
            <a:r>
              <a:rPr lang="en-US" altLang="en-US" sz="2100" b="1" dirty="0" smtClean="0">
                <a:solidFill>
                  <a:schemeClr val="tx1"/>
                </a:solidFill>
                <a:latin typeface="標楷體" panose="03000509000000000000" pitchFamily="65" charset="-120"/>
                <a:ea typeface="標楷體" panose="03000509000000000000" pitchFamily="65" charset="-120"/>
              </a:rPr>
              <a:t>:</a:t>
            </a:r>
            <a:r>
              <a:rPr lang="zh-TW" altLang="en-US" sz="2100" b="1" dirty="0" smtClean="0">
                <a:solidFill>
                  <a:schemeClr val="tx1"/>
                </a:solidFill>
                <a:latin typeface="標楷體" panose="03000509000000000000" pitchFamily="65" charset="-120"/>
                <a:ea typeface="標楷體" panose="03000509000000000000" pitchFamily="65" charset="-120"/>
              </a:rPr>
              <a:t>「前點第七款比序項目及運作模式，應符合下列規定略以：</a:t>
            </a:r>
            <a:endParaRPr lang="en-US" altLang="zh-TW" sz="2100" b="1" dirty="0" smtClean="0">
              <a:solidFill>
                <a:schemeClr val="tx1"/>
              </a:solidFill>
              <a:latin typeface="標楷體" panose="03000509000000000000" pitchFamily="65" charset="-120"/>
              <a:ea typeface="標楷體" panose="03000509000000000000" pitchFamily="65" charset="-120"/>
            </a:endParaRPr>
          </a:p>
          <a:p>
            <a:r>
              <a:rPr lang="zh-TW" altLang="en-US" sz="2100" b="1" dirty="0">
                <a:solidFill>
                  <a:schemeClr val="tx1"/>
                </a:solidFill>
                <a:latin typeface="標楷體" panose="03000509000000000000" pitchFamily="65" charset="-120"/>
                <a:ea typeface="標楷體" panose="03000509000000000000" pitchFamily="65" charset="-120"/>
              </a:rPr>
              <a:t>（二）國中教育會考項目：</a:t>
            </a:r>
          </a:p>
          <a:p>
            <a:pPr lvl="1"/>
            <a:r>
              <a:rPr lang="en-US" altLang="en-US" sz="2200" b="1" dirty="0">
                <a:solidFill>
                  <a:schemeClr val="tx1"/>
                </a:solidFill>
                <a:latin typeface="標楷體" panose="03000509000000000000" pitchFamily="65" charset="-120"/>
                <a:ea typeface="標楷體" panose="03000509000000000000" pitchFamily="65" charset="-120"/>
              </a:rPr>
              <a:t>1</a:t>
            </a:r>
            <a:r>
              <a:rPr lang="zh-TW" altLang="en-US" sz="2200" b="1" dirty="0">
                <a:solidFill>
                  <a:schemeClr val="tx1"/>
                </a:solidFill>
                <a:latin typeface="標楷體" panose="03000509000000000000" pitchFamily="65" charset="-120"/>
                <a:ea typeface="標楷體" panose="03000509000000000000" pitchFamily="65" charset="-120"/>
              </a:rPr>
              <a:t>、是否採計由各區因地制宜。但不得列為唯一項目，應搭配其他比序項目整體規劃。</a:t>
            </a:r>
            <a:endParaRPr lang="en-US" altLang="zh-TW" sz="2200" b="1" dirty="0">
              <a:solidFill>
                <a:schemeClr val="tx1"/>
              </a:solidFill>
              <a:latin typeface="標楷體" panose="03000509000000000000" pitchFamily="65" charset="-120"/>
              <a:ea typeface="標楷體" panose="03000509000000000000" pitchFamily="65" charset="-120"/>
            </a:endParaRPr>
          </a:p>
          <a:p>
            <a:pPr lvl="1"/>
            <a:r>
              <a:rPr lang="en-US" altLang="en-US" sz="2200" b="1" dirty="0">
                <a:solidFill>
                  <a:schemeClr val="tx1"/>
                </a:solidFill>
                <a:latin typeface="標楷體" panose="03000509000000000000" pitchFamily="65" charset="-120"/>
                <a:ea typeface="標楷體" panose="03000509000000000000" pitchFamily="65" charset="-120"/>
              </a:rPr>
              <a:t>2</a:t>
            </a:r>
            <a:r>
              <a:rPr lang="zh-TW" altLang="en-US" sz="2200" b="1" dirty="0">
                <a:solidFill>
                  <a:schemeClr val="tx1"/>
                </a:solidFill>
                <a:latin typeface="標楷體" panose="03000509000000000000" pitchFamily="65" charset="-120"/>
                <a:ea typeface="標楷體" panose="03000509000000000000" pitchFamily="65" charset="-120"/>
              </a:rPr>
              <a:t>、超額比序項目包括國中教育會考總標示（總積點）者，其順次應置於多元學習表現項目總積分之後，並置於國中教育會考各科標示比序之前；比序項目包括國中教育會考三等級總積分者，總標示（總積點）並應置於三等級總積分之後</a:t>
            </a:r>
            <a:r>
              <a:rPr lang="zh-TW" altLang="en-US" sz="2200" b="1" dirty="0" smtClean="0">
                <a:solidFill>
                  <a:schemeClr val="tx1"/>
                </a:solidFill>
                <a:latin typeface="標楷體" panose="03000509000000000000" pitchFamily="65" charset="-120"/>
                <a:ea typeface="標楷體" panose="03000509000000000000" pitchFamily="65" charset="-120"/>
              </a:rPr>
              <a:t>。</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marL="273050" lvl="0" indent="-273050">
              <a:buClr>
                <a:schemeClr val="accent1"/>
              </a:buClr>
              <a:buSzPct val="100000"/>
              <a:buBlip>
                <a:blip r:embed="rId2"/>
              </a:buBlip>
              <a:defRPr/>
            </a:pPr>
            <a:endParaRPr lang="en-US" altLang="zh-TW" sz="2100" b="1" dirty="0" smtClean="0">
              <a:solidFill>
                <a:schemeClr val="tx1"/>
              </a:solidFill>
              <a:latin typeface="標楷體" panose="03000509000000000000"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000" dirty="0" smtClean="0">
                <a:solidFill>
                  <a:srgbClr val="C00000"/>
                </a:solidFill>
                <a:latin typeface="標楷體" pitchFamily="65" charset="-120"/>
                <a:ea typeface="標楷體" pitchFamily="65" charset="-120"/>
              </a:rPr>
              <a:t>高級中等學校免試入學作業要點訂定應遵行事項</a:t>
            </a:r>
            <a:endParaRPr lang="zh-TW" altLang="en-US" sz="3000" dirty="0">
              <a:solidFill>
                <a:srgbClr val="C00000"/>
              </a:solidFill>
              <a:latin typeface="標楷體" pitchFamily="65" charset="-120"/>
              <a:ea typeface="標楷體" pitchFamily="65" charset="-120"/>
            </a:endParaRPr>
          </a:p>
        </p:txBody>
      </p:sp>
      <p:sp>
        <p:nvSpPr>
          <p:cNvPr id="10" name="內容版面配置區 10"/>
          <p:cNvSpPr txBox="1">
            <a:spLocks/>
          </p:cNvSpPr>
          <p:nvPr/>
        </p:nvSpPr>
        <p:spPr bwMode="auto">
          <a:xfrm>
            <a:off x="214282" y="1571612"/>
            <a:ext cx="8604448" cy="1069290"/>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en-US" altLang="zh-TW" sz="2400" b="1" dirty="0" smtClean="0">
                <a:solidFill>
                  <a:schemeClr val="tx1"/>
                </a:solidFill>
                <a:latin typeface="標楷體" pitchFamily="65" charset="-120"/>
                <a:ea typeface="標楷體" panose="03000509000000000000" pitchFamily="65" charset="-120"/>
              </a:rPr>
              <a:t>104</a:t>
            </a:r>
            <a:r>
              <a:rPr lang="zh-TW" altLang="zh-TW" sz="2400" b="1" dirty="0" smtClean="0">
                <a:solidFill>
                  <a:schemeClr val="tx1"/>
                </a:solidFill>
                <a:latin typeface="標楷體" pitchFamily="65" charset="-120"/>
                <a:ea typeface="標楷體" panose="03000509000000000000" pitchFamily="65" charset="-120"/>
              </a:rPr>
              <a:t>年</a:t>
            </a:r>
            <a:r>
              <a:rPr lang="en-US" altLang="zh-TW" sz="2400" b="1" dirty="0" smtClean="0">
                <a:solidFill>
                  <a:schemeClr val="tx1"/>
                </a:solidFill>
                <a:latin typeface="標楷體" pitchFamily="65" charset="-120"/>
                <a:ea typeface="標楷體" panose="03000509000000000000" pitchFamily="65" charset="-120"/>
              </a:rPr>
              <a:t>8</a:t>
            </a:r>
            <a:r>
              <a:rPr lang="zh-TW" altLang="zh-TW" sz="2400" b="1" dirty="0" smtClean="0">
                <a:solidFill>
                  <a:schemeClr val="tx1"/>
                </a:solidFill>
                <a:latin typeface="標楷體" pitchFamily="65" charset="-120"/>
                <a:ea typeface="標楷體" panose="03000509000000000000" pitchFamily="65" charset="-120"/>
              </a:rPr>
              <a:t>月</a:t>
            </a:r>
            <a:r>
              <a:rPr lang="en-US" altLang="zh-TW" sz="2400" b="1" dirty="0" smtClean="0">
                <a:solidFill>
                  <a:schemeClr val="tx1"/>
                </a:solidFill>
                <a:latin typeface="標楷體" pitchFamily="65" charset="-120"/>
                <a:ea typeface="標楷體" panose="03000509000000000000" pitchFamily="65" charset="-120"/>
              </a:rPr>
              <a:t>4</a:t>
            </a:r>
            <a:r>
              <a:rPr lang="zh-TW" altLang="zh-TW" sz="2400" b="1" dirty="0" smtClean="0">
                <a:solidFill>
                  <a:schemeClr val="tx1"/>
                </a:solidFill>
                <a:latin typeface="標楷體" pitchFamily="65" charset="-120"/>
                <a:ea typeface="標楷體" panose="03000509000000000000" pitchFamily="65" charset="-120"/>
              </a:rPr>
              <a:t>日修正</a:t>
            </a:r>
            <a:r>
              <a:rPr lang="zh-TW" altLang="en-US" sz="2400" b="1" dirty="0" smtClean="0">
                <a:solidFill>
                  <a:schemeClr val="tx1"/>
                </a:solidFill>
                <a:latin typeface="標楷體" pitchFamily="65" charset="-120"/>
                <a:ea typeface="標楷體" panose="03000509000000000000" pitchFamily="65" charset="-120"/>
              </a:rPr>
              <a:t>發布重點：</a:t>
            </a:r>
          </a:p>
        </p:txBody>
      </p:sp>
      <p:sp>
        <p:nvSpPr>
          <p:cNvPr id="9" name="矩形 8"/>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extLst>
      <p:ext uri="{BB962C8B-B14F-4D97-AF65-F5344CB8AC3E}">
        <p14:creationId xmlns="" xmlns:p14="http://schemas.microsoft.com/office/powerpoint/2010/main" val="2974436924"/>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18</a:t>
            </a:fld>
            <a:endParaRPr lang="en-US" altLang="zh-TW" smtClean="0"/>
          </a:p>
        </p:txBody>
      </p:sp>
      <p:sp>
        <p:nvSpPr>
          <p:cNvPr id="11" name="內容版面配置區 10"/>
          <p:cNvSpPr>
            <a:spLocks noGrp="1"/>
          </p:cNvSpPr>
          <p:nvPr>
            <p:ph idx="1"/>
          </p:nvPr>
        </p:nvSpPr>
        <p:spPr>
          <a:xfrm>
            <a:off x="285720" y="4357694"/>
            <a:ext cx="8604448" cy="1143008"/>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400" b="1" dirty="0" smtClean="0">
                <a:solidFill>
                  <a:schemeClr val="tx1"/>
                </a:solidFill>
                <a:latin typeface="標楷體" panose="03000509000000000000" pitchFamily="65" charset="-120"/>
                <a:ea typeface="標楷體" panose="03000509000000000000" pitchFamily="65" charset="-120"/>
              </a:rPr>
              <a:t>對象：</a:t>
            </a:r>
            <a:r>
              <a:rPr lang="zh-TW" altLang="zh-TW" sz="2200" b="1" dirty="0" smtClean="0">
                <a:solidFill>
                  <a:schemeClr val="tx1"/>
                </a:solidFill>
                <a:latin typeface="標楷體" pitchFamily="65" charset="-120"/>
                <a:ea typeface="標楷體" panose="03000509000000000000" pitchFamily="65" charset="-120"/>
              </a:rPr>
              <a:t>本應遵行事項適用於本部、各直轄市政府教育局、縣</a:t>
            </a:r>
            <a:r>
              <a:rPr lang="en-US" altLang="zh-TW" sz="2200" b="1" dirty="0" smtClean="0">
                <a:solidFill>
                  <a:schemeClr val="tx1"/>
                </a:solidFill>
                <a:latin typeface="標楷體" pitchFamily="65" charset="-120"/>
                <a:ea typeface="標楷體" panose="03000509000000000000" pitchFamily="65" charset="-120"/>
              </a:rPr>
              <a:t>(</a:t>
            </a:r>
            <a:r>
              <a:rPr lang="zh-TW" altLang="zh-TW" sz="2200" b="1" dirty="0" smtClean="0">
                <a:solidFill>
                  <a:schemeClr val="tx1"/>
                </a:solidFill>
                <a:latin typeface="標楷體" pitchFamily="65" charset="-120"/>
                <a:ea typeface="標楷體" panose="03000509000000000000" pitchFamily="65" charset="-120"/>
              </a:rPr>
              <a:t>市</a:t>
            </a:r>
            <a:r>
              <a:rPr lang="en-US" altLang="zh-TW" sz="2200" b="1" dirty="0" smtClean="0">
                <a:solidFill>
                  <a:schemeClr val="tx1"/>
                </a:solidFill>
                <a:latin typeface="標楷體" pitchFamily="65" charset="-120"/>
                <a:ea typeface="標楷體" panose="03000509000000000000" pitchFamily="65" charset="-120"/>
              </a:rPr>
              <a:t>)</a:t>
            </a:r>
            <a:r>
              <a:rPr lang="zh-TW" altLang="zh-TW" sz="2200" b="1" dirty="0" smtClean="0">
                <a:solidFill>
                  <a:schemeClr val="tx1"/>
                </a:solidFill>
                <a:latin typeface="標楷體" pitchFamily="65" charset="-120"/>
                <a:ea typeface="標楷體" panose="03000509000000000000" pitchFamily="65" charset="-120"/>
              </a:rPr>
              <a:t>政府及公私立高級中等學校。</a:t>
            </a:r>
          </a:p>
          <a:p>
            <a:pPr eaLnBrk="1" fontAlgn="auto" hangingPunct="1">
              <a:spcBef>
                <a:spcPct val="0"/>
              </a:spcBef>
              <a:spcAft>
                <a:spcPts val="0"/>
              </a:spcAft>
              <a:buBlip>
                <a:blip r:embed="rId2"/>
              </a:buBlip>
              <a:defRPr/>
            </a:pPr>
            <a:endParaRPr lang="zh-TW" altLang="zh-TW" sz="2400" b="1" dirty="0" smtClean="0">
              <a:solidFill>
                <a:schemeClr val="tx1"/>
              </a:solidFill>
              <a:latin typeface="標楷體" panose="03000509000000000000" pitchFamily="65" charset="-120"/>
              <a:ea typeface="標楷體" panose="03000509000000000000" pitchFamily="65" charset="-120"/>
            </a:endParaRP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18</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indent="-179388"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104 </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6 </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24 </a:t>
            </a:r>
            <a:r>
              <a:rPr lang="zh-TW" altLang="zh-TW" sz="2200" b="1" dirty="0" smtClean="0">
                <a:solidFill>
                  <a:schemeClr val="tx1"/>
                </a:solidFill>
                <a:latin typeface="標楷體" pitchFamily="65" charset="-120"/>
                <a:ea typeface="標楷體" panose="03000509000000000000" pitchFamily="65" charset="-120"/>
              </a:rPr>
              <a:t>日以臺教授國部字第</a:t>
            </a:r>
            <a:r>
              <a:rPr lang="en-US" altLang="zh-TW" sz="2200" b="1" dirty="0" smtClean="0">
                <a:solidFill>
                  <a:schemeClr val="tx1"/>
                </a:solidFill>
                <a:latin typeface="標楷體" pitchFamily="65" charset="-120"/>
                <a:ea typeface="標楷體" panose="03000509000000000000" pitchFamily="65" charset="-120"/>
              </a:rPr>
              <a:t>1040058050B </a:t>
            </a:r>
            <a:r>
              <a:rPr lang="zh-TW" altLang="zh-TW" sz="2200" b="1" dirty="0" smtClean="0">
                <a:solidFill>
                  <a:schemeClr val="tx1"/>
                </a:solidFill>
                <a:latin typeface="標楷體" pitchFamily="65" charset="-120"/>
                <a:ea typeface="標楷體" panose="03000509000000000000" pitchFamily="65" charset="-120"/>
              </a:rPr>
              <a:t>號令修正發布</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285720" y="2714620"/>
            <a:ext cx="8568952" cy="164307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9875" indent="-269875" eaLnBrk="1" hangingPunct="1">
              <a:buBlip>
                <a:blip r:embed="rId2"/>
              </a:buBlip>
              <a:defRPr/>
            </a:pPr>
            <a:r>
              <a:rPr lang="zh-TW" altLang="en-US" sz="2400" b="1" dirty="0" smtClean="0">
                <a:solidFill>
                  <a:schemeClr val="tx1"/>
                </a:solidFill>
                <a:latin typeface="標楷體" panose="03000509000000000000" pitchFamily="65" charset="-120"/>
                <a:ea typeface="標楷體" panose="03000509000000000000" pitchFamily="65" charset="-120"/>
              </a:rPr>
              <a:t>目的：</a:t>
            </a:r>
            <a:r>
              <a:rPr lang="zh-TW" altLang="zh-TW" sz="2200" b="1" dirty="0" smtClean="0">
                <a:solidFill>
                  <a:schemeClr val="tx1"/>
                </a:solidFill>
                <a:latin typeface="標楷體" pitchFamily="65" charset="-120"/>
                <a:ea typeface="標楷體" panose="03000509000000000000" pitchFamily="65" charset="-120"/>
              </a:rPr>
              <a:t>為落實高級中等學校多元入學招生辦法第十三條第一項第一款規定，以利各就學區主管機關訂定該區高級中等學校特色招生核定作業要點時得有共通性原則，特訂定本應遵行事項。</a:t>
            </a:r>
            <a:endParaRPr lang="zh-TW" altLang="en-US" sz="2200" b="1" dirty="0" smtClean="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zh-TW" sz="3200" dirty="0" smtClean="0">
                <a:solidFill>
                  <a:srgbClr val="C00000"/>
                </a:solidFill>
                <a:latin typeface="標楷體" pitchFamily="65" charset="-120"/>
                <a:ea typeface="標楷體" pitchFamily="65" charset="-120"/>
              </a:rPr>
              <a:t>高級中等學校特色招生核定作業要點訂定應遵行事項</a:t>
            </a:r>
            <a:endParaRPr lang="zh-TW" altLang="zh-TW" sz="3200" dirty="0" smtClean="0">
              <a:solidFill>
                <a:srgbClr val="C00000"/>
              </a:solidFill>
              <a:latin typeface="標楷體" pitchFamily="65" charset="-120"/>
              <a:ea typeface="標楷體" pitchFamily="65" charset="-120"/>
              <a:hlinkClick r:id="rId3" action="ppaction://hlinkfile"/>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19</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19</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2564904"/>
            <a:ext cx="8568952" cy="3312368"/>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TW" sz="2200" b="1" dirty="0" smtClean="0">
                <a:solidFill>
                  <a:schemeClr val="tx1"/>
                </a:solidFill>
                <a:latin typeface="標楷體" panose="03000509000000000000" pitchFamily="65" charset="-120"/>
                <a:ea typeface="標楷體" panose="03000509000000000000" pitchFamily="65" charset="-120"/>
              </a:rPr>
              <a:t>1.</a:t>
            </a:r>
            <a:r>
              <a:rPr lang="zh-TW" altLang="zh-TW" sz="2400" b="1" dirty="0" smtClean="0">
                <a:solidFill>
                  <a:schemeClr val="tx1"/>
                </a:solidFill>
                <a:latin typeface="標楷體" panose="03000509000000000000" pitchFamily="65" charset="-120"/>
                <a:ea typeface="標楷體" panose="03000509000000000000" pitchFamily="65" charset="-120"/>
              </a:rPr>
              <a:t>高級中等學校特色招生核定作業要點，其內容應包括下列事項：</a:t>
            </a:r>
          </a:p>
          <a:p>
            <a:r>
              <a:rPr lang="zh-TW" altLang="zh-TW" sz="2400" b="1" dirty="0" smtClean="0">
                <a:solidFill>
                  <a:schemeClr val="tx1"/>
                </a:solidFill>
                <a:latin typeface="標楷體" panose="03000509000000000000" pitchFamily="65" charset="-120"/>
                <a:ea typeface="標楷體" panose="03000509000000000000" pitchFamily="65" charset="-120"/>
              </a:rPr>
              <a:t>（一）訂定依據。</a:t>
            </a:r>
          </a:p>
          <a:p>
            <a:r>
              <a:rPr lang="zh-TW" altLang="zh-TW" sz="2400" b="1" dirty="0" smtClean="0">
                <a:solidFill>
                  <a:schemeClr val="tx1"/>
                </a:solidFill>
                <a:latin typeface="標楷體" panose="03000509000000000000" pitchFamily="65" charset="-120"/>
                <a:ea typeface="標楷體" panose="03000509000000000000" pitchFamily="65" charset="-120"/>
              </a:rPr>
              <a:t>（二）訂定程序。</a:t>
            </a:r>
          </a:p>
          <a:p>
            <a:r>
              <a:rPr lang="zh-TW" altLang="zh-TW" sz="2400" b="1" dirty="0" smtClean="0">
                <a:solidFill>
                  <a:schemeClr val="tx1"/>
                </a:solidFill>
                <a:latin typeface="標楷體" panose="03000509000000000000" pitchFamily="65" charset="-120"/>
                <a:ea typeface="標楷體" panose="03000509000000000000" pitchFamily="65" charset="-120"/>
              </a:rPr>
              <a:t>（三）該區特色招生總名額比率。</a:t>
            </a:r>
          </a:p>
          <a:p>
            <a:r>
              <a:rPr lang="zh-TW" altLang="zh-TW" sz="2400" b="1" dirty="0" smtClean="0">
                <a:solidFill>
                  <a:schemeClr val="tx1"/>
                </a:solidFill>
                <a:latin typeface="標楷體" panose="03000509000000000000" pitchFamily="65" charset="-120"/>
                <a:ea typeface="標楷體" panose="03000509000000000000" pitchFamily="65" charset="-120"/>
              </a:rPr>
              <a:t>（四）特色招生審查會之組織、成員及利益迴避原則。</a:t>
            </a:r>
          </a:p>
          <a:p>
            <a:r>
              <a:rPr lang="zh-TW" altLang="zh-TW" sz="2400" b="1" dirty="0" smtClean="0">
                <a:solidFill>
                  <a:schemeClr val="tx1"/>
                </a:solidFill>
                <a:latin typeface="標楷體" panose="03000509000000000000" pitchFamily="65" charset="-120"/>
                <a:ea typeface="標楷體" panose="03000509000000000000" pitchFamily="65" charset="-120"/>
              </a:rPr>
              <a:t>（五）學校申辦之程序、日程及所需文件。</a:t>
            </a:r>
          </a:p>
          <a:p>
            <a:r>
              <a:rPr lang="zh-TW" altLang="zh-TW" sz="2400" b="1" dirty="0" smtClean="0">
                <a:solidFill>
                  <a:schemeClr val="tx1"/>
                </a:solidFill>
                <a:latin typeface="標楷體" panose="03000509000000000000" pitchFamily="65" charset="-120"/>
                <a:ea typeface="標楷體" panose="03000509000000000000" pitchFamily="65" charset="-120"/>
              </a:rPr>
              <a:t>（六）審查程序及重點</a:t>
            </a:r>
          </a:p>
        </p:txBody>
      </p:sp>
      <p:sp>
        <p:nvSpPr>
          <p:cNvPr id="12" name="標題 11"/>
          <p:cNvSpPr>
            <a:spLocks noGrp="1"/>
          </p:cNvSpPr>
          <p:nvPr>
            <p:ph type="title"/>
          </p:nvPr>
        </p:nvSpPr>
        <p:spPr>
          <a:xfrm>
            <a:off x="467544" y="476672"/>
            <a:ext cx="8229600" cy="1143000"/>
          </a:xfrm>
        </p:spPr>
        <p:txBody>
          <a:bodyPr/>
          <a:lstStyle/>
          <a:p>
            <a:r>
              <a:rPr lang="zh-TW" altLang="zh-TW" sz="3200" dirty="0" smtClean="0">
                <a:solidFill>
                  <a:srgbClr val="C00000"/>
                </a:solidFill>
                <a:latin typeface="標楷體" pitchFamily="65" charset="-120"/>
                <a:ea typeface="標楷體" pitchFamily="65" charset="-120"/>
              </a:rPr>
              <a:t>高級中等學校特色招生核定作業要點訂定應遵行事項</a:t>
            </a:r>
            <a:endParaRPr lang="zh-TW" altLang="zh-TW" sz="3200" dirty="0" smtClean="0">
              <a:solidFill>
                <a:srgbClr val="C00000"/>
              </a:solidFill>
              <a:latin typeface="標楷體" pitchFamily="65" charset="-120"/>
              <a:ea typeface="標楷體" pitchFamily="65" charset="-120"/>
              <a:hlinkClick r:id="rId2" action="ppaction://hlinkfile"/>
            </a:endParaRPr>
          </a:p>
        </p:txBody>
      </p:sp>
      <p:sp>
        <p:nvSpPr>
          <p:cNvPr id="9" name="內容版面配置區 10"/>
          <p:cNvSpPr txBox="1">
            <a:spLocks/>
          </p:cNvSpPr>
          <p:nvPr/>
        </p:nvSpPr>
        <p:spPr bwMode="auto">
          <a:xfrm>
            <a:off x="395536" y="1772816"/>
            <a:ext cx="8604448" cy="497786"/>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3"/>
              </a:buBlip>
              <a:defRPr/>
            </a:pPr>
            <a:r>
              <a:rPr lang="en-US" altLang="zh-TW" sz="2800" b="1" dirty="0" smtClean="0">
                <a:solidFill>
                  <a:schemeClr val="tx1"/>
                </a:solidFill>
                <a:latin typeface="標楷體" pitchFamily="65" charset="-120"/>
                <a:ea typeface="標楷體" panose="03000509000000000000" pitchFamily="65" charset="-120"/>
              </a:rPr>
              <a:t>104 </a:t>
            </a:r>
            <a:r>
              <a:rPr lang="zh-TW" altLang="zh-TW" sz="2800" b="1" dirty="0" smtClean="0">
                <a:solidFill>
                  <a:schemeClr val="tx1"/>
                </a:solidFill>
                <a:latin typeface="標楷體" pitchFamily="65" charset="-120"/>
                <a:ea typeface="標楷體" panose="03000509000000000000" pitchFamily="65" charset="-120"/>
              </a:rPr>
              <a:t>年</a:t>
            </a:r>
            <a:r>
              <a:rPr lang="en-US" altLang="zh-TW" sz="2800" b="1" dirty="0" smtClean="0">
                <a:solidFill>
                  <a:schemeClr val="tx1"/>
                </a:solidFill>
                <a:latin typeface="標楷體" pitchFamily="65" charset="-120"/>
                <a:ea typeface="標楷體" panose="03000509000000000000" pitchFamily="65" charset="-120"/>
              </a:rPr>
              <a:t>6 </a:t>
            </a:r>
            <a:r>
              <a:rPr lang="zh-TW" altLang="zh-TW" sz="2800" b="1" dirty="0" smtClean="0">
                <a:solidFill>
                  <a:schemeClr val="tx1"/>
                </a:solidFill>
                <a:latin typeface="標楷體" pitchFamily="65" charset="-120"/>
                <a:ea typeface="標楷體" panose="03000509000000000000" pitchFamily="65" charset="-120"/>
              </a:rPr>
              <a:t>月</a:t>
            </a:r>
            <a:r>
              <a:rPr lang="en-US" altLang="zh-TW" sz="2800" b="1" dirty="0" smtClean="0">
                <a:solidFill>
                  <a:schemeClr val="tx1"/>
                </a:solidFill>
                <a:latin typeface="標楷體" pitchFamily="65" charset="-120"/>
                <a:ea typeface="標楷體" panose="03000509000000000000" pitchFamily="65" charset="-120"/>
              </a:rPr>
              <a:t>24 </a:t>
            </a:r>
            <a:r>
              <a:rPr lang="zh-TW" altLang="zh-TW" sz="2800" b="1" dirty="0" smtClean="0">
                <a:solidFill>
                  <a:schemeClr val="tx1"/>
                </a:solidFill>
                <a:latin typeface="標楷體" pitchFamily="65" charset="-120"/>
                <a:ea typeface="標楷體" panose="03000509000000000000" pitchFamily="65" charset="-120"/>
              </a:rPr>
              <a:t>日修正</a:t>
            </a:r>
            <a:r>
              <a:rPr lang="zh-TW" altLang="en-US" sz="2800" b="1" dirty="0" smtClean="0">
                <a:solidFill>
                  <a:schemeClr val="tx1"/>
                </a:solidFill>
                <a:latin typeface="標楷體" pitchFamily="65" charset="-120"/>
                <a:ea typeface="標楷體" panose="03000509000000000000" pitchFamily="65" charset="-120"/>
              </a:rPr>
              <a:t>發布重點：</a:t>
            </a: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投影片編號版面配置區 5"/>
          <p:cNvSpPr>
            <a:spLocks noGrp="1"/>
          </p:cNvSpPr>
          <p:nvPr>
            <p:ph type="sldNum" sz="quarter" idx="12"/>
          </p:nvPr>
        </p:nvSpPr>
        <p:spPr bwMode="auto">
          <a:noFill/>
          <a:ln>
            <a:miter lim="800000"/>
            <a:headEnd/>
            <a:tailEnd/>
          </a:ln>
        </p:spPr>
        <p:txBody>
          <a:bodyPr/>
          <a:lstStyle/>
          <a:p>
            <a:fld id="{9748568C-5C36-4786-8C73-BBEAC3B4C8D6}" type="slidenum">
              <a:rPr lang="zh-TW" altLang="en-US" smtClean="0"/>
              <a:pPr/>
              <a:t>2</a:t>
            </a:fld>
            <a:endParaRPr lang="en-US" altLang="zh-TW" smtClean="0"/>
          </a:p>
        </p:txBody>
      </p:sp>
      <p:sp>
        <p:nvSpPr>
          <p:cNvPr id="4099" name="標題 2"/>
          <p:cNvSpPr>
            <a:spLocks noGrp="1"/>
          </p:cNvSpPr>
          <p:nvPr>
            <p:ph type="title"/>
          </p:nvPr>
        </p:nvSpPr>
        <p:spPr>
          <a:xfrm>
            <a:off x="457200" y="404813"/>
            <a:ext cx="8229600" cy="1143000"/>
          </a:xfrm>
        </p:spPr>
        <p:txBody>
          <a:bodyPr/>
          <a:lstStyle/>
          <a:p>
            <a:pPr eaLnBrk="1" hangingPunct="1"/>
            <a:r>
              <a:rPr kumimoji="0" lang="zh-TW" altLang="en-US" sz="4600" b="1" dirty="0" smtClean="0">
                <a:solidFill>
                  <a:srgbClr val="C00000"/>
                </a:solidFill>
                <a:latin typeface="標楷體" pitchFamily="65" charset="-120"/>
                <a:ea typeface="標楷體" pitchFamily="65" charset="-120"/>
              </a:rPr>
              <a:t>前言</a:t>
            </a:r>
          </a:p>
        </p:txBody>
      </p:sp>
      <p:sp>
        <p:nvSpPr>
          <p:cNvPr id="4101"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561E5ECF-E5C9-4011-8EE9-63D39CEEB3E8}" type="slidenum">
              <a:rPr lang="zh-TW" altLang="en-US" sz="1200">
                <a:solidFill>
                  <a:srgbClr val="898989"/>
                </a:solidFill>
                <a:latin typeface="標楷體" pitchFamily="65" charset="-120"/>
                <a:ea typeface="標楷體" pitchFamily="65" charset="-120"/>
              </a:rPr>
              <a:pPr algn="r" eaLnBrk="1" hangingPunct="1"/>
              <a:t>2</a:t>
            </a:fld>
            <a:endParaRPr lang="en-US" altLang="zh-TW" sz="1200">
              <a:solidFill>
                <a:srgbClr val="898989"/>
              </a:solidFill>
              <a:latin typeface="標楷體" pitchFamily="65" charset="-120"/>
              <a:ea typeface="標楷體" pitchFamily="65" charset="-120"/>
            </a:endParaRPr>
          </a:p>
        </p:txBody>
      </p:sp>
      <p:sp>
        <p:nvSpPr>
          <p:cNvPr id="8" name="圓角矩形 7"/>
          <p:cNvSpPr/>
          <p:nvPr/>
        </p:nvSpPr>
        <p:spPr>
          <a:xfrm>
            <a:off x="611560" y="2132856"/>
            <a:ext cx="8064896" cy="1080120"/>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3200" b="1" dirty="0" smtClean="0">
                <a:solidFill>
                  <a:srgbClr val="002060"/>
                </a:solidFill>
                <a:latin typeface="標楷體" pitchFamily="65" charset="-120"/>
                <a:ea typeface="標楷體" pitchFamily="65" charset="-120"/>
              </a:rPr>
              <a:t>精進</a:t>
            </a:r>
            <a:r>
              <a:rPr lang="zh-TW" altLang="zh-TW" sz="3200" b="1" dirty="0" smtClean="0">
                <a:solidFill>
                  <a:srgbClr val="002060"/>
                </a:solidFill>
                <a:latin typeface="標楷體" pitchFamily="65" charset="-120"/>
                <a:ea typeface="標楷體" pitchFamily="65" charset="-120"/>
              </a:rPr>
              <a:t>十二年國民基本教育之</a:t>
            </a:r>
            <a:r>
              <a:rPr lang="zh-TW" altLang="en-US" sz="3200" b="1" dirty="0" smtClean="0">
                <a:solidFill>
                  <a:srgbClr val="002060"/>
                </a:solidFill>
                <a:latin typeface="標楷體" pitchFamily="65" charset="-120"/>
                <a:ea typeface="標楷體" pitchFamily="65" charset="-120"/>
              </a:rPr>
              <a:t>創新</a:t>
            </a:r>
            <a:r>
              <a:rPr lang="zh-TW" altLang="zh-TW" sz="3200" b="1" dirty="0" smtClean="0">
                <a:solidFill>
                  <a:srgbClr val="002060"/>
                </a:solidFill>
                <a:latin typeface="標楷體" pitchFamily="65" charset="-120"/>
                <a:ea typeface="標楷體" pitchFamily="65" charset="-120"/>
              </a:rPr>
              <a:t>教學作為</a:t>
            </a:r>
            <a:endParaRPr lang="zh-TW" altLang="en-US" sz="3200" b="1" dirty="0">
              <a:solidFill>
                <a:schemeClr val="tx1"/>
              </a:solidFill>
              <a:latin typeface="標楷體" pitchFamily="65" charset="-120"/>
              <a:ea typeface="標楷體" pitchFamily="65" charset="-120"/>
            </a:endParaRPr>
          </a:p>
        </p:txBody>
      </p:sp>
      <p:sp>
        <p:nvSpPr>
          <p:cNvPr id="9" name="圓角矩形 8"/>
          <p:cNvSpPr/>
          <p:nvPr/>
        </p:nvSpPr>
        <p:spPr>
          <a:xfrm>
            <a:off x="611560" y="3573016"/>
            <a:ext cx="7920880" cy="936104"/>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3200" b="1" dirty="0" smtClean="0">
                <a:solidFill>
                  <a:srgbClr val="002060"/>
                </a:solidFill>
                <a:latin typeface="標楷體" pitchFamily="65" charset="-120"/>
                <a:ea typeface="標楷體" pitchFamily="65" charset="-120"/>
              </a:rPr>
              <a:t>新舊課綱銜接與課程特色發展</a:t>
            </a:r>
            <a:endParaRPr lang="zh-TW" altLang="en-US" sz="3200" b="1" dirty="0">
              <a:solidFill>
                <a:schemeClr val="tx1"/>
              </a:solidFill>
              <a:latin typeface="標楷體" pitchFamily="65" charset="-120"/>
              <a:ea typeface="標楷體" pitchFamily="65" charset="-120"/>
            </a:endParaRPr>
          </a:p>
        </p:txBody>
      </p:sp>
      <p:sp>
        <p:nvSpPr>
          <p:cNvPr id="11" name="圓角矩形 10"/>
          <p:cNvSpPr/>
          <p:nvPr/>
        </p:nvSpPr>
        <p:spPr>
          <a:xfrm>
            <a:off x="611560" y="4941168"/>
            <a:ext cx="7920880" cy="936104"/>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zh-TW" sz="3200" b="1" dirty="0" smtClean="0">
                <a:solidFill>
                  <a:srgbClr val="002060"/>
                </a:solidFill>
                <a:latin typeface="標楷體" pitchFamily="65" charset="-120"/>
                <a:ea typeface="標楷體" pitchFamily="65" charset="-120"/>
              </a:rPr>
              <a:t>落實學生多元評量與學習支援系統</a:t>
            </a:r>
            <a:endParaRPr lang="zh-TW" altLang="en-US" sz="3200" b="1" dirty="0">
              <a:solidFill>
                <a:schemeClr val="tx1"/>
              </a:solidFill>
              <a:latin typeface="標楷體" pitchFamily="65" charset="-120"/>
              <a:ea typeface="標楷體" pitchFamily="65" charset="-120"/>
            </a:endParaRPr>
          </a:p>
        </p:txBody>
      </p:sp>
      <p:sp>
        <p:nvSpPr>
          <p:cNvPr id="2" name="矩形 1"/>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20</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20</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285720" y="5013176"/>
            <a:ext cx="8568952" cy="1152128"/>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lvl="0" indent="-273050">
              <a:buClr>
                <a:schemeClr val="accent1"/>
              </a:buClr>
              <a:buSzPct val="100000"/>
              <a:defRPr/>
            </a:pPr>
            <a:r>
              <a:rPr lang="en-US" altLang="zh-TW" sz="2400" b="1" dirty="0" smtClean="0">
                <a:solidFill>
                  <a:schemeClr val="tx1"/>
                </a:solidFill>
                <a:latin typeface="標楷體" pitchFamily="65" charset="-120"/>
                <a:ea typeface="標楷體" panose="03000509000000000000" pitchFamily="65" charset="-120"/>
              </a:rPr>
              <a:t>4.</a:t>
            </a:r>
            <a:r>
              <a:rPr lang="zh-TW" altLang="zh-TW" sz="2400" b="1" dirty="0" smtClean="0">
                <a:solidFill>
                  <a:schemeClr val="tx1"/>
                </a:solidFill>
                <a:latin typeface="標楷體" pitchFamily="65" charset="-120"/>
                <a:ea typeface="標楷體" pitchFamily="65" charset="-120"/>
              </a:rPr>
              <a:t>高瞻計畫現已為科技部所轄管，爰第六款第二目之（</a:t>
            </a:r>
            <a:r>
              <a:rPr lang="en-US" altLang="zh-TW" sz="2400" b="1" dirty="0" smtClean="0">
                <a:solidFill>
                  <a:schemeClr val="tx1"/>
                </a:solidFill>
                <a:latin typeface="標楷體" pitchFamily="65" charset="-120"/>
                <a:ea typeface="標楷體" pitchFamily="65" charset="-120"/>
              </a:rPr>
              <a:t>4</a:t>
            </a:r>
            <a:r>
              <a:rPr lang="zh-TW" altLang="zh-TW" sz="2400" b="1" dirty="0" smtClean="0">
                <a:solidFill>
                  <a:schemeClr val="tx1"/>
                </a:solidFill>
                <a:latin typeface="標楷體" pitchFamily="65" charset="-120"/>
                <a:ea typeface="標楷體" pitchFamily="65" charset="-120"/>
              </a:rPr>
              <a:t>），配合修正。</a:t>
            </a:r>
            <a:endParaRPr lang="zh-TW" altLang="en-US" sz="2400" b="1" dirty="0" smtClean="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zh-TW" sz="3200" dirty="0" smtClean="0">
                <a:solidFill>
                  <a:srgbClr val="C00000"/>
                </a:solidFill>
                <a:latin typeface="標楷體" pitchFamily="65" charset="-120"/>
                <a:ea typeface="標楷體" pitchFamily="65" charset="-120"/>
              </a:rPr>
              <a:t>高級中等學校特色招生核定作業要點訂定應遵行事項</a:t>
            </a:r>
            <a:endParaRPr lang="zh-TW" altLang="en-US" sz="3200" dirty="0">
              <a:solidFill>
                <a:srgbClr val="C00000"/>
              </a:solidFill>
              <a:latin typeface="標楷體" pitchFamily="65" charset="-120"/>
              <a:ea typeface="標楷體" pitchFamily="65" charset="-120"/>
            </a:endParaRPr>
          </a:p>
        </p:txBody>
      </p:sp>
      <p:sp>
        <p:nvSpPr>
          <p:cNvPr id="13" name="圓角矩形 12"/>
          <p:cNvSpPr/>
          <p:nvPr/>
        </p:nvSpPr>
        <p:spPr>
          <a:xfrm>
            <a:off x="285720" y="3429000"/>
            <a:ext cx="8568952" cy="144016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lvl="0" indent="-273050">
              <a:buClr>
                <a:schemeClr val="accent1"/>
              </a:buClr>
              <a:buSzPct val="100000"/>
              <a:defRPr/>
            </a:pPr>
            <a:r>
              <a:rPr lang="en-US" altLang="zh-TW" sz="2400" b="1" dirty="0" smtClean="0">
                <a:solidFill>
                  <a:schemeClr val="tx1"/>
                </a:solidFill>
                <a:latin typeface="標楷體" panose="03000509000000000000" pitchFamily="65" charset="-120"/>
                <a:ea typeface="標楷體" panose="03000509000000000000" pitchFamily="65" charset="-120"/>
              </a:rPr>
              <a:t>3.</a:t>
            </a:r>
            <a:r>
              <a:rPr lang="zh-TW" altLang="zh-TW" sz="2400" b="1" dirty="0" smtClean="0">
                <a:solidFill>
                  <a:schemeClr val="tx1"/>
                </a:solidFill>
                <a:latin typeface="標楷體" pitchFamily="65" charset="-120"/>
                <a:ea typeface="標楷體" pitchFamily="65" charset="-120"/>
              </a:rPr>
              <a:t>鑒於現今策略評析等方式已多元，不限於單種</a:t>
            </a:r>
            <a:r>
              <a:rPr lang="en-US" altLang="zh-TW" sz="2400" b="1" dirty="0" smtClean="0">
                <a:solidFill>
                  <a:schemeClr val="tx1"/>
                </a:solidFill>
                <a:latin typeface="標楷體" pitchFamily="65" charset="-120"/>
                <a:ea typeface="標楷體" pitchFamily="65" charset="-120"/>
              </a:rPr>
              <a:t>SWOT</a:t>
            </a:r>
            <a:r>
              <a:rPr lang="zh-TW" altLang="zh-TW" sz="2400" b="1" dirty="0" smtClean="0">
                <a:solidFill>
                  <a:schemeClr val="tx1"/>
                </a:solidFill>
                <a:latin typeface="標楷體" pitchFamily="65" charset="-120"/>
                <a:ea typeface="標楷體" pitchFamily="65" charset="-120"/>
              </a:rPr>
              <a:t>分析法，爰第六款第二目之</a:t>
            </a:r>
            <a:r>
              <a:rPr lang="en-US" altLang="zh-TW" sz="2400" b="1" dirty="0" smtClean="0">
                <a:solidFill>
                  <a:schemeClr val="tx1"/>
                </a:solidFill>
                <a:latin typeface="標楷體" pitchFamily="65" charset="-120"/>
                <a:ea typeface="標楷體" pitchFamily="65" charset="-120"/>
              </a:rPr>
              <a:t>(2)</a:t>
            </a:r>
            <a:r>
              <a:rPr lang="zh-TW" altLang="zh-TW" sz="2400" b="1" dirty="0" smtClean="0">
                <a:solidFill>
                  <a:schemeClr val="tx1"/>
                </a:solidFill>
                <a:latin typeface="標楷體" pitchFamily="65" charset="-120"/>
                <a:ea typeface="標楷體" pitchFamily="65" charset="-120"/>
              </a:rPr>
              <a:t>所定「優劣勢</a:t>
            </a:r>
            <a:r>
              <a:rPr lang="en-US" altLang="zh-TW" sz="2400" b="1" dirty="0" smtClean="0">
                <a:solidFill>
                  <a:schemeClr val="tx1"/>
                </a:solidFill>
                <a:latin typeface="標楷體" pitchFamily="65" charset="-120"/>
                <a:ea typeface="標楷體" pitchFamily="65" charset="-120"/>
              </a:rPr>
              <a:t>(SWOT)</a:t>
            </a:r>
            <a:r>
              <a:rPr lang="zh-TW" altLang="zh-TW" sz="2400" b="1" dirty="0" smtClean="0">
                <a:solidFill>
                  <a:schemeClr val="tx1"/>
                </a:solidFill>
                <a:latin typeface="標楷體" pitchFamily="65" charset="-120"/>
                <a:ea typeface="標楷體" pitchFamily="65" charset="-120"/>
              </a:rPr>
              <a:t>」予以刪除。</a:t>
            </a:r>
            <a:endParaRPr lang="zh-TW" altLang="en-US" sz="2400" b="1" dirty="0" smtClean="0">
              <a:solidFill>
                <a:schemeClr val="tx1"/>
              </a:solidFill>
              <a:latin typeface="標楷體" pitchFamily="65" charset="-120"/>
              <a:ea typeface="標楷體" panose="03000509000000000000" pitchFamily="65" charset="-120"/>
            </a:endParaRPr>
          </a:p>
        </p:txBody>
      </p:sp>
      <p:sp>
        <p:nvSpPr>
          <p:cNvPr id="9" name="圓角矩形 8"/>
          <p:cNvSpPr/>
          <p:nvPr/>
        </p:nvSpPr>
        <p:spPr>
          <a:xfrm>
            <a:off x="251520" y="1628800"/>
            <a:ext cx="8568952" cy="1800200"/>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TW" sz="2400" b="1" dirty="0" smtClean="0">
                <a:solidFill>
                  <a:schemeClr val="tx1"/>
                </a:solidFill>
                <a:latin typeface="標楷體" pitchFamily="65" charset="-120"/>
                <a:ea typeface="標楷體" panose="03000509000000000000" pitchFamily="65" charset="-120"/>
              </a:rPr>
              <a:t>2.</a:t>
            </a:r>
            <a:r>
              <a:rPr lang="zh-TW" altLang="zh-TW" sz="2400" b="1" dirty="0" smtClean="0">
                <a:solidFill>
                  <a:schemeClr val="tx1"/>
                </a:solidFill>
                <a:latin typeface="標楷體" pitchFamily="65" charset="-120"/>
                <a:ea typeface="標楷體" pitchFamily="65" charset="-120"/>
              </a:rPr>
              <a:t>第六款第二目審查重點中教學資源部分列示師資，因該審</a:t>
            </a:r>
            <a:r>
              <a:rPr lang="en-US" altLang="zh-TW" sz="2400" b="1" dirty="0" smtClean="0">
                <a:solidFill>
                  <a:schemeClr val="tx1"/>
                </a:solidFill>
                <a:latin typeface="標楷體" pitchFamily="65" charset="-120"/>
                <a:ea typeface="標楷體" pitchFamily="65" charset="-120"/>
              </a:rPr>
              <a:t> </a:t>
            </a:r>
          </a:p>
          <a:p>
            <a:r>
              <a:rPr lang="en-US" altLang="zh-TW" sz="2400" b="1" dirty="0" smtClean="0">
                <a:solidFill>
                  <a:schemeClr val="tx1"/>
                </a:solidFill>
                <a:latin typeface="標楷體" pitchFamily="65" charset="-120"/>
                <a:ea typeface="標楷體" pitchFamily="65" charset="-120"/>
              </a:rPr>
              <a:t>  </a:t>
            </a:r>
            <a:r>
              <a:rPr lang="zh-TW" altLang="zh-TW" sz="2400" b="1" dirty="0" smtClean="0">
                <a:solidFill>
                  <a:schemeClr val="tx1"/>
                </a:solidFill>
                <a:latin typeface="標楷體" pitchFamily="65" charset="-120"/>
                <a:ea typeface="標楷體" pitchFamily="65" charset="-120"/>
              </a:rPr>
              <a:t>查重點中教學資源項目已將師資列入，為免重複計，爰刪</a:t>
            </a:r>
            <a:endParaRPr lang="en-US" altLang="zh-TW" sz="2400" b="1" dirty="0" smtClean="0">
              <a:solidFill>
                <a:schemeClr val="tx1"/>
              </a:solidFill>
              <a:latin typeface="標楷體" pitchFamily="65" charset="-120"/>
              <a:ea typeface="標楷體" pitchFamily="65" charset="-120"/>
            </a:endParaRPr>
          </a:p>
          <a:p>
            <a:r>
              <a:rPr lang="en-US" altLang="zh-TW" sz="2400" b="1" dirty="0" smtClean="0">
                <a:solidFill>
                  <a:schemeClr val="tx1"/>
                </a:solidFill>
                <a:latin typeface="標楷體" pitchFamily="65" charset="-120"/>
                <a:ea typeface="標楷體" pitchFamily="65" charset="-120"/>
              </a:rPr>
              <a:t>  </a:t>
            </a:r>
            <a:r>
              <a:rPr lang="zh-TW" altLang="zh-TW" sz="2400" b="1" dirty="0" smtClean="0">
                <a:solidFill>
                  <a:schemeClr val="tx1"/>
                </a:solidFill>
                <a:latin typeface="標楷體" pitchFamily="65" charset="-120"/>
                <a:ea typeface="標楷體" pitchFamily="65" charset="-120"/>
              </a:rPr>
              <a:t>除第二目之（</a:t>
            </a:r>
            <a:r>
              <a:rPr lang="en-US" altLang="zh-TW" sz="2400" b="1" dirty="0" smtClean="0">
                <a:solidFill>
                  <a:schemeClr val="tx1"/>
                </a:solidFill>
                <a:latin typeface="標楷體" pitchFamily="65" charset="-120"/>
                <a:ea typeface="標楷體" pitchFamily="65" charset="-120"/>
              </a:rPr>
              <a:t>4</a:t>
            </a:r>
            <a:r>
              <a:rPr lang="zh-TW" altLang="zh-TW" sz="2400" b="1" dirty="0" smtClean="0">
                <a:solidFill>
                  <a:schemeClr val="tx1"/>
                </a:solidFill>
                <a:latin typeface="標楷體" pitchFamily="65" charset="-120"/>
                <a:ea typeface="標楷體" pitchFamily="65" charset="-120"/>
              </a:rPr>
              <a:t>）「師資條件」，第二目之</a:t>
            </a:r>
            <a:r>
              <a:rPr lang="en-US" altLang="zh-TW" sz="2400" b="1" dirty="0" smtClean="0">
                <a:solidFill>
                  <a:schemeClr val="tx1"/>
                </a:solidFill>
                <a:latin typeface="標楷體" pitchFamily="65" charset="-120"/>
                <a:ea typeface="標楷體" pitchFamily="65" charset="-120"/>
              </a:rPr>
              <a:t>(5)</a:t>
            </a:r>
            <a:r>
              <a:rPr lang="zh-TW" altLang="zh-TW" sz="2400" b="1" dirty="0" smtClean="0">
                <a:solidFill>
                  <a:schemeClr val="tx1"/>
                </a:solidFill>
                <a:latin typeface="標楷體" pitchFamily="65" charset="-120"/>
                <a:ea typeface="標楷體" pitchFamily="65" charset="-120"/>
              </a:rPr>
              <a:t>以下項目順</a:t>
            </a:r>
            <a:endParaRPr lang="en-US" altLang="zh-TW" sz="2400" b="1" dirty="0" smtClean="0">
              <a:solidFill>
                <a:schemeClr val="tx1"/>
              </a:solidFill>
              <a:latin typeface="標楷體" pitchFamily="65" charset="-120"/>
              <a:ea typeface="標楷體" pitchFamily="65" charset="-120"/>
            </a:endParaRPr>
          </a:p>
          <a:p>
            <a:r>
              <a:rPr lang="en-US" altLang="zh-TW" sz="2400" b="1" dirty="0" smtClean="0">
                <a:solidFill>
                  <a:schemeClr val="tx1"/>
                </a:solidFill>
                <a:latin typeface="標楷體" pitchFamily="65" charset="-120"/>
                <a:ea typeface="標楷體" pitchFamily="65" charset="-120"/>
              </a:rPr>
              <a:t>  </a:t>
            </a:r>
            <a:r>
              <a:rPr lang="zh-TW" altLang="zh-TW" sz="2400" b="1" dirty="0" smtClean="0">
                <a:solidFill>
                  <a:schemeClr val="tx1"/>
                </a:solidFill>
                <a:latin typeface="標楷體" pitchFamily="65" charset="-120"/>
                <a:ea typeface="標楷體" pitchFamily="65" charset="-120"/>
              </a:rPr>
              <a:t>次調整。</a:t>
            </a:r>
            <a:endParaRPr lang="zh-TW" altLang="en-US" sz="2400" b="1" dirty="0" smtClean="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21</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21</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1368152"/>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102</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8</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26</a:t>
            </a:r>
            <a:r>
              <a:rPr lang="zh-TW" altLang="zh-TW" sz="2200" b="1" dirty="0" smtClean="0">
                <a:solidFill>
                  <a:schemeClr val="tx1"/>
                </a:solidFill>
                <a:latin typeface="標楷體" pitchFamily="65" charset="-120"/>
                <a:ea typeface="標楷體" panose="03000509000000000000" pitchFamily="65" charset="-120"/>
              </a:rPr>
              <a:t>日臺教</a:t>
            </a:r>
            <a:r>
              <a:rPr lang="zh-TW" altLang="en-US" sz="2200" b="1" dirty="0" smtClean="0">
                <a:solidFill>
                  <a:schemeClr val="tx1"/>
                </a:solidFill>
                <a:latin typeface="標楷體" pitchFamily="65" charset="-120"/>
                <a:ea typeface="標楷體" panose="03000509000000000000" pitchFamily="65" charset="-120"/>
              </a:rPr>
              <a:t>授國部</a:t>
            </a:r>
            <a:r>
              <a:rPr lang="zh-TW" altLang="zh-TW" sz="2200" b="1" dirty="0" smtClean="0">
                <a:solidFill>
                  <a:schemeClr val="tx1"/>
                </a:solidFill>
                <a:latin typeface="標楷體" pitchFamily="65" charset="-120"/>
                <a:ea typeface="標楷體" panose="03000509000000000000" pitchFamily="65" charset="-120"/>
              </a:rPr>
              <a:t>字第</a:t>
            </a:r>
            <a:r>
              <a:rPr lang="en-US" altLang="zh-TW" sz="2200" b="1" dirty="0" smtClean="0">
                <a:solidFill>
                  <a:schemeClr val="tx1"/>
                </a:solidFill>
                <a:latin typeface="標楷體" pitchFamily="65" charset="-120"/>
                <a:ea typeface="標楷體" panose="03000509000000000000" pitchFamily="65" charset="-120"/>
              </a:rPr>
              <a:t>1020079858A</a:t>
            </a:r>
            <a:r>
              <a:rPr lang="zh-TW" altLang="zh-TW" sz="2200" b="1" dirty="0" smtClean="0">
                <a:solidFill>
                  <a:schemeClr val="tx1"/>
                </a:solidFill>
                <a:latin typeface="標楷體" pitchFamily="65" charset="-120"/>
                <a:ea typeface="標楷體" panose="03000509000000000000" pitchFamily="65" charset="-120"/>
              </a:rPr>
              <a:t>號令</a:t>
            </a:r>
            <a:r>
              <a:rPr lang="zh-TW" altLang="en-US" sz="2200" b="1" dirty="0" smtClean="0">
                <a:solidFill>
                  <a:schemeClr val="tx1"/>
                </a:solidFill>
                <a:latin typeface="標楷體" pitchFamily="65" charset="-120"/>
                <a:ea typeface="標楷體" panose="03000509000000000000" pitchFamily="65" charset="-120"/>
              </a:rPr>
              <a:t>修正</a:t>
            </a:r>
            <a:endParaRPr lang="en-US" altLang="zh-TW" sz="2200" b="1" dirty="0" smtClean="0">
              <a:solidFill>
                <a:schemeClr val="tx1"/>
              </a:solidFill>
              <a:latin typeface="標楷體" pitchFamily="65" charset="-120"/>
              <a:ea typeface="標楷體" panose="03000509000000000000" pitchFamily="65" charset="-120"/>
            </a:endParaRPr>
          </a:p>
          <a:p>
            <a:pPr eaLnBrk="1" hangingPunct="1">
              <a:defRPr/>
            </a:pPr>
            <a:r>
              <a:rPr lang="en-US" altLang="zh-TW" sz="2200" b="1" dirty="0" smtClean="0">
                <a:solidFill>
                  <a:schemeClr val="tx1"/>
                </a:solidFill>
                <a:latin typeface="標楷體" pitchFamily="65" charset="-120"/>
                <a:ea typeface="標楷體" panose="03000509000000000000" pitchFamily="65" charset="-120"/>
              </a:rPr>
              <a:t>  </a:t>
            </a:r>
            <a:r>
              <a:rPr lang="zh-TW" altLang="en-US" sz="2200" b="1" dirty="0" smtClean="0">
                <a:solidFill>
                  <a:schemeClr val="tx1"/>
                </a:solidFill>
                <a:latin typeface="標楷體" pitchFamily="65" charset="-120"/>
                <a:ea typeface="標楷體" panose="03000509000000000000" pitchFamily="65" charset="-120"/>
              </a:rPr>
              <a:t>發布全文</a:t>
            </a:r>
            <a:r>
              <a:rPr lang="en-US" altLang="zh-TW" sz="2200" b="1" dirty="0" smtClean="0">
                <a:solidFill>
                  <a:schemeClr val="tx1"/>
                </a:solidFill>
                <a:latin typeface="標楷體" pitchFamily="65" charset="-120"/>
                <a:ea typeface="標楷體" panose="03000509000000000000" pitchFamily="65" charset="-120"/>
              </a:rPr>
              <a:t>11</a:t>
            </a:r>
            <a:r>
              <a:rPr lang="zh-TW" altLang="en-US" sz="2200" b="1" dirty="0" smtClean="0">
                <a:solidFill>
                  <a:schemeClr val="tx1"/>
                </a:solidFill>
                <a:latin typeface="標楷體" pitchFamily="65" charset="-120"/>
                <a:ea typeface="標楷體" panose="03000509000000000000" pitchFamily="65" charset="-120"/>
              </a:rPr>
              <a:t>條。</a:t>
            </a:r>
            <a:endParaRPr lang="en-US" altLang="zh-TW" sz="2200" b="1" dirty="0" smtClean="0">
              <a:solidFill>
                <a:schemeClr val="tx1"/>
              </a:solidFill>
              <a:latin typeface="標楷體" pitchFamily="65" charset="-120"/>
              <a:ea typeface="標楷體" panose="03000509000000000000" pitchFamily="65" charset="-120"/>
            </a:endParaRPr>
          </a:p>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本辦法自中華民國</a:t>
            </a:r>
            <a:r>
              <a:rPr lang="en-US" altLang="zh-TW" sz="2200" b="1" dirty="0" smtClean="0">
                <a:solidFill>
                  <a:schemeClr val="tx1"/>
                </a:solidFill>
                <a:latin typeface="標楷體" panose="03000509000000000000" pitchFamily="65" charset="-120"/>
                <a:ea typeface="標楷體" panose="03000509000000000000" pitchFamily="65" charset="-120"/>
              </a:rPr>
              <a:t>102</a:t>
            </a:r>
            <a:r>
              <a:rPr lang="zh-TW" altLang="en-US" sz="2200" b="1" dirty="0" smtClean="0">
                <a:solidFill>
                  <a:schemeClr val="tx1"/>
                </a:solidFill>
                <a:latin typeface="標楷體" panose="03000509000000000000" pitchFamily="65" charset="-120"/>
                <a:ea typeface="標楷體" panose="03000509000000000000" pitchFamily="65" charset="-120"/>
              </a:rPr>
              <a:t>年</a:t>
            </a:r>
            <a:r>
              <a:rPr lang="en-US" altLang="zh-TW" sz="2200" b="1" dirty="0" smtClean="0">
                <a:solidFill>
                  <a:schemeClr val="tx1"/>
                </a:solidFill>
                <a:latin typeface="標楷體" panose="03000509000000000000" pitchFamily="65" charset="-120"/>
                <a:ea typeface="標楷體" panose="03000509000000000000" pitchFamily="65" charset="-120"/>
              </a:rPr>
              <a:t>9</a:t>
            </a:r>
            <a:r>
              <a:rPr lang="zh-TW" altLang="en-US" sz="2200" b="1" dirty="0" smtClean="0">
                <a:solidFill>
                  <a:schemeClr val="tx1"/>
                </a:solidFill>
                <a:latin typeface="標楷體" panose="03000509000000000000" pitchFamily="65" charset="-120"/>
                <a:ea typeface="標楷體" panose="03000509000000000000" pitchFamily="65" charset="-120"/>
              </a:rPr>
              <a:t>月</a:t>
            </a:r>
            <a:r>
              <a:rPr lang="en-US" altLang="zh-TW" sz="2200" b="1" dirty="0" smtClean="0">
                <a:solidFill>
                  <a:schemeClr val="tx1"/>
                </a:solidFill>
                <a:latin typeface="標楷體" panose="03000509000000000000" pitchFamily="65" charset="-120"/>
                <a:ea typeface="標楷體" panose="03000509000000000000" pitchFamily="65" charset="-120"/>
              </a:rPr>
              <a:t>1</a:t>
            </a:r>
            <a:r>
              <a:rPr lang="zh-TW" altLang="en-US" sz="2200" b="1" dirty="0" smtClean="0">
                <a:solidFill>
                  <a:schemeClr val="tx1"/>
                </a:solidFill>
                <a:latin typeface="標楷體" panose="03000509000000000000" pitchFamily="65" charset="-120"/>
                <a:ea typeface="標楷體" panose="03000509000000000000" pitchFamily="65" charset="-120"/>
              </a:rPr>
              <a:t>日施行。</a:t>
            </a:r>
          </a:p>
        </p:txBody>
      </p:sp>
      <p:sp>
        <p:nvSpPr>
          <p:cNvPr id="9" name="圓角矩形 8"/>
          <p:cNvSpPr/>
          <p:nvPr/>
        </p:nvSpPr>
        <p:spPr>
          <a:xfrm>
            <a:off x="395536" y="3212976"/>
            <a:ext cx="8568952" cy="57606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Aft>
                <a:spcPts val="0"/>
              </a:spcAft>
              <a:buBlip>
                <a:blip r:embed="rId2"/>
              </a:buBlip>
              <a:defRPr/>
            </a:pPr>
            <a:r>
              <a:rPr lang="zh-TW" altLang="en-US" sz="2400" b="1" dirty="0" smtClean="0">
                <a:solidFill>
                  <a:schemeClr val="tx1"/>
                </a:solidFill>
                <a:latin typeface="標楷體" panose="03000509000000000000" pitchFamily="65" charset="-120"/>
                <a:ea typeface="標楷體" panose="03000509000000000000" pitchFamily="65" charset="-120"/>
              </a:rPr>
              <a:t>對象：適用於</a:t>
            </a:r>
            <a:r>
              <a:rPr lang="en-US" altLang="zh-TW" sz="2400" b="1" dirty="0" smtClean="0">
                <a:solidFill>
                  <a:schemeClr val="tx1"/>
                </a:solidFill>
                <a:latin typeface="標楷體" panose="03000509000000000000" pitchFamily="65" charset="-120"/>
                <a:ea typeface="標楷體" panose="03000509000000000000" pitchFamily="65" charset="-120"/>
              </a:rPr>
              <a:t>103</a:t>
            </a:r>
            <a:r>
              <a:rPr lang="zh-TW" altLang="en-US" sz="2400" b="1" dirty="0" smtClean="0">
                <a:solidFill>
                  <a:schemeClr val="tx1"/>
                </a:solidFill>
                <a:latin typeface="標楷體" panose="03000509000000000000" pitchFamily="65" charset="-120"/>
                <a:ea typeface="標楷體" panose="03000509000000000000" pitchFamily="65" charset="-120"/>
              </a:rPr>
              <a:t>學年度以後入學之學生。</a:t>
            </a:r>
            <a:endParaRPr lang="zh-TW" altLang="en-US" sz="2800" b="1" dirty="0" smtClean="0">
              <a:solidFill>
                <a:schemeClr val="tx1"/>
              </a:solidFill>
              <a:latin typeface="標楷體" pitchFamily="65" charset="-120"/>
              <a:ea typeface="標楷體"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境外優秀科學技術人才子女來臺就學辦法</a:t>
            </a:r>
            <a:endParaRPr lang="zh-TW" altLang="en-US" sz="3200" dirty="0">
              <a:solidFill>
                <a:srgbClr val="C00000"/>
              </a:solidFill>
              <a:latin typeface="標楷體" pitchFamily="65" charset="-120"/>
              <a:ea typeface="標楷體" pitchFamily="65" charset="-120"/>
            </a:endParaRPr>
          </a:p>
        </p:txBody>
      </p:sp>
      <p:sp>
        <p:nvSpPr>
          <p:cNvPr id="10" name="內容版面配置區 10"/>
          <p:cNvSpPr>
            <a:spLocks noGrp="1"/>
          </p:cNvSpPr>
          <p:nvPr>
            <p:ph idx="1"/>
          </p:nvPr>
        </p:nvSpPr>
        <p:spPr>
          <a:xfrm>
            <a:off x="323528" y="3861048"/>
            <a:ext cx="8604448" cy="2304257"/>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eaLnBrk="1" fontAlgn="auto" hangingPunct="1">
              <a:spcBef>
                <a:spcPct val="0"/>
              </a:spcBef>
              <a:spcAft>
                <a:spcPts val="0"/>
              </a:spcAft>
              <a:buBlip>
                <a:blip r:embed="rId2"/>
              </a:buBlip>
              <a:defRPr/>
            </a:pPr>
            <a:r>
              <a:rPr lang="zh-TW" altLang="zh-TW" sz="2000" b="1" dirty="0" smtClean="0">
                <a:solidFill>
                  <a:schemeClr val="tx1"/>
                </a:solidFill>
                <a:latin typeface="標楷體" pitchFamily="65" charset="-120"/>
                <a:ea typeface="標楷體" pitchFamily="65" charset="-120"/>
              </a:rPr>
              <a:t>科技人才子女依本辦法來臺就學，於完成申請就讀學校學程後</a:t>
            </a:r>
            <a:r>
              <a:rPr lang="zh-TW" altLang="en-US" sz="2000" b="1" dirty="0" smtClean="0">
                <a:solidFill>
                  <a:schemeClr val="tx1"/>
                </a:solidFill>
                <a:latin typeface="標楷體" pitchFamily="65" charset="-120"/>
                <a:ea typeface="標楷體" pitchFamily="65" charset="-120"/>
              </a:rPr>
              <a:t>，如</a:t>
            </a:r>
            <a:r>
              <a:rPr lang="zh-TW" altLang="zh-TW" sz="2000" b="1" dirty="0" smtClean="0">
                <a:solidFill>
                  <a:schemeClr val="tx1"/>
                </a:solidFill>
                <a:latin typeface="標楷體" pitchFamily="65" charset="-120"/>
                <a:ea typeface="標楷體" pitchFamily="65" charset="-120"/>
              </a:rPr>
              <a:t>繼續在臺升學，其入學方式應與國內一般學生相同；其參</a:t>
            </a:r>
            <a:r>
              <a:rPr lang="zh-TW" altLang="en-US" sz="2000" b="1" dirty="0" smtClean="0">
                <a:solidFill>
                  <a:schemeClr val="tx1"/>
                </a:solidFill>
                <a:latin typeface="標楷體" pitchFamily="65" charset="-120"/>
                <a:ea typeface="標楷體" pitchFamily="65" charset="-120"/>
              </a:rPr>
              <a:t>加</a:t>
            </a:r>
            <a:r>
              <a:rPr lang="zh-TW" altLang="zh-TW" sz="2000" b="1" dirty="0" smtClean="0">
                <a:solidFill>
                  <a:schemeClr val="tx1"/>
                </a:solidFill>
                <a:latin typeface="標楷體" pitchFamily="65" charset="-120"/>
                <a:ea typeface="標楷體" pitchFamily="65" charset="-120"/>
              </a:rPr>
              <a:t>高級中等以上學校新生入學，除博士班、碩士班、學士後各</a:t>
            </a:r>
            <a:r>
              <a:rPr lang="zh-TW" altLang="en-US" sz="2000" b="1" dirty="0" smtClean="0">
                <a:solidFill>
                  <a:schemeClr val="tx1"/>
                </a:solidFill>
                <a:latin typeface="標楷體" pitchFamily="65" charset="-120"/>
                <a:ea typeface="標楷體" pitchFamily="65" charset="-120"/>
              </a:rPr>
              <a:t>系</a:t>
            </a:r>
            <a:r>
              <a:rPr lang="zh-TW" altLang="zh-TW" sz="2000" b="1" dirty="0" smtClean="0">
                <a:solidFill>
                  <a:schemeClr val="tx1"/>
                </a:solidFill>
                <a:latin typeface="標楷體" pitchFamily="65" charset="-120"/>
                <a:ea typeface="標楷體" pitchFamily="65" charset="-120"/>
              </a:rPr>
              <a:t>、醫學系、牙醫學系、中醫學系招生不予優待外，依下列規</a:t>
            </a:r>
            <a:r>
              <a:rPr lang="zh-TW" altLang="en-US" sz="2000" b="1" dirty="0" smtClean="0">
                <a:solidFill>
                  <a:schemeClr val="tx1"/>
                </a:solidFill>
                <a:latin typeface="標楷體" pitchFamily="65" charset="-120"/>
                <a:ea typeface="標楷體" pitchFamily="65" charset="-120"/>
              </a:rPr>
              <a:t>定</a:t>
            </a:r>
            <a:r>
              <a:rPr lang="zh-TW" altLang="zh-TW" sz="2000" b="1" dirty="0" smtClean="0">
                <a:solidFill>
                  <a:schemeClr val="tx1"/>
                </a:solidFill>
                <a:latin typeface="標楷體" pitchFamily="65" charset="-120"/>
                <a:ea typeface="標楷體" pitchFamily="65" charset="-120"/>
              </a:rPr>
              <a:t>辦理；其入學各校之名額採外加方式辦理，不占各級主管教</a:t>
            </a:r>
            <a:r>
              <a:rPr lang="zh-TW" altLang="en-US" sz="2000" b="1" dirty="0" smtClean="0">
                <a:solidFill>
                  <a:schemeClr val="tx1"/>
                </a:solidFill>
                <a:latin typeface="標楷體" pitchFamily="65" charset="-120"/>
                <a:ea typeface="標楷體" pitchFamily="65" charset="-120"/>
              </a:rPr>
              <a:t>育</a:t>
            </a:r>
            <a:r>
              <a:rPr lang="zh-TW" altLang="zh-TW" sz="2000" b="1" dirty="0" smtClean="0">
                <a:solidFill>
                  <a:schemeClr val="tx1"/>
                </a:solidFill>
                <a:latin typeface="標楷體" pitchFamily="65" charset="-120"/>
                <a:ea typeface="標楷體" pitchFamily="65" charset="-120"/>
              </a:rPr>
              <a:t>行政機關原核定各校（系、科）招生名額：</a:t>
            </a:r>
          </a:p>
        </p:txBody>
      </p:sp>
      <p:sp>
        <p:nvSpPr>
          <p:cNvPr id="11" name="矩形 10"/>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22</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22</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1944216"/>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Blip>
                <a:blip r:embed="rId2"/>
              </a:buBlip>
              <a:defRPr/>
            </a:pPr>
            <a:r>
              <a:rPr lang="zh-TW" altLang="en-US" sz="2200" b="1" dirty="0" smtClean="0">
                <a:solidFill>
                  <a:schemeClr val="tx1"/>
                </a:solidFill>
                <a:latin typeface="標楷體" pitchFamily="65" charset="-120"/>
                <a:ea typeface="標楷體" pitchFamily="65" charset="-120"/>
              </a:rPr>
              <a:t>一、</a:t>
            </a:r>
            <a:r>
              <a:rPr lang="zh-TW" altLang="zh-TW" sz="2200" b="1" dirty="0" smtClean="0">
                <a:solidFill>
                  <a:schemeClr val="tx1"/>
                </a:solidFill>
                <a:latin typeface="標楷體" pitchFamily="65" charset="-120"/>
                <a:ea typeface="標楷體" pitchFamily="65" charset="-120"/>
              </a:rPr>
              <a:t>高級中等學校、專科學校五年制：</a:t>
            </a:r>
            <a:endParaRPr lang="en-US" altLang="zh-TW" sz="22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zh-TW" altLang="en-US" sz="2200" b="1" dirty="0" smtClean="0">
                <a:solidFill>
                  <a:schemeClr val="tx1"/>
                </a:solidFill>
                <a:latin typeface="標楷體" pitchFamily="65" charset="-120"/>
                <a:ea typeface="標楷體" pitchFamily="65" charset="-120"/>
              </a:rPr>
              <a:t>  </a:t>
            </a:r>
            <a:r>
              <a:rPr lang="en-US"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一</a:t>
            </a:r>
            <a:r>
              <a:rPr lang="en-US" altLang="zh-TW" sz="2200" b="1" dirty="0" smtClean="0">
                <a:solidFill>
                  <a:schemeClr val="tx1"/>
                </a:solidFill>
                <a:latin typeface="標楷體" pitchFamily="65" charset="-120"/>
                <a:ea typeface="標楷體" pitchFamily="65" charset="-120"/>
              </a:rPr>
              <a:t>)</a:t>
            </a:r>
            <a:r>
              <a:rPr lang="zh-TW" altLang="zh-TW" sz="2200" b="1" dirty="0" smtClean="0">
                <a:solidFill>
                  <a:schemeClr val="tx1"/>
                </a:solidFill>
                <a:latin typeface="標楷體" pitchFamily="65" charset="-120"/>
                <a:ea typeface="標楷體" pitchFamily="65" charset="-120"/>
              </a:rPr>
              <a:t>來臺就讀未滿學年者：</a:t>
            </a:r>
            <a:endParaRPr lang="en-US" altLang="zh-TW" sz="22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zh-TW" altLang="en-US" sz="2200" b="1" dirty="0" smtClean="0">
                <a:solidFill>
                  <a:schemeClr val="tx1"/>
                </a:solidFill>
                <a:latin typeface="標楷體" pitchFamily="65" charset="-120"/>
                <a:ea typeface="標楷體" pitchFamily="65" charset="-120"/>
              </a:rPr>
              <a:t>    </a:t>
            </a:r>
            <a:r>
              <a:rPr lang="en-US" altLang="zh-TW" sz="2200" b="1" dirty="0" smtClean="0">
                <a:solidFill>
                  <a:schemeClr val="tx1"/>
                </a:solidFill>
                <a:latin typeface="標楷體" pitchFamily="65" charset="-120"/>
                <a:ea typeface="標楷體" pitchFamily="65" charset="-120"/>
              </a:rPr>
              <a:t>1.</a:t>
            </a:r>
            <a:r>
              <a:rPr lang="zh-TW" altLang="zh-TW" sz="2200" b="1" dirty="0" smtClean="0">
                <a:solidFill>
                  <a:schemeClr val="tx1"/>
                </a:solidFill>
                <a:latin typeface="標楷體" pitchFamily="65" charset="-120"/>
                <a:ea typeface="標楷體" pitchFamily="65" charset="-120"/>
              </a:rPr>
              <a:t>參加免試入學者，其超額比序總積分加百分之二十五計算。</a:t>
            </a:r>
            <a:endParaRPr lang="en-US" altLang="zh-TW" sz="22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zh-TW" altLang="en-US" sz="2200" b="1" dirty="0" smtClean="0">
                <a:solidFill>
                  <a:schemeClr val="tx1"/>
                </a:solidFill>
                <a:latin typeface="標楷體" pitchFamily="65" charset="-120"/>
                <a:ea typeface="標楷體" pitchFamily="65" charset="-120"/>
              </a:rPr>
              <a:t>    </a:t>
            </a:r>
            <a:r>
              <a:rPr lang="en-US" altLang="zh-TW" sz="2200" b="1" dirty="0" smtClean="0">
                <a:solidFill>
                  <a:schemeClr val="tx1"/>
                </a:solidFill>
                <a:latin typeface="標楷體" pitchFamily="65" charset="-120"/>
                <a:ea typeface="標楷體" pitchFamily="65" charset="-120"/>
              </a:rPr>
              <a:t>2.</a:t>
            </a:r>
            <a:r>
              <a:rPr lang="zh-TW" altLang="zh-TW" sz="2200" b="1" dirty="0" smtClean="0">
                <a:solidFill>
                  <a:schemeClr val="tx1"/>
                </a:solidFill>
                <a:latin typeface="標楷體" pitchFamily="65" charset="-120"/>
                <a:ea typeface="標楷體" pitchFamily="65" charset="-120"/>
              </a:rPr>
              <a:t>參加特色招生入學者，依其採計成績，以加總分百分之二十</a:t>
            </a:r>
            <a:endParaRPr lang="en-US" altLang="zh-TW" sz="22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zh-TW" altLang="en-US" sz="2200" b="1" dirty="0" smtClean="0">
                <a:solidFill>
                  <a:schemeClr val="tx1"/>
                </a:solidFill>
                <a:latin typeface="標楷體" pitchFamily="65" charset="-120"/>
                <a:ea typeface="標楷體" pitchFamily="65" charset="-120"/>
              </a:rPr>
              <a:t>      </a:t>
            </a:r>
            <a:r>
              <a:rPr lang="zh-TW" altLang="zh-TW" sz="2200" b="1" dirty="0" smtClean="0">
                <a:solidFill>
                  <a:schemeClr val="tx1"/>
                </a:solidFill>
                <a:latin typeface="標楷體" pitchFamily="65" charset="-120"/>
                <a:ea typeface="標楷體" pitchFamily="65" charset="-120"/>
              </a:rPr>
              <a:t>五</a:t>
            </a:r>
            <a:r>
              <a:rPr lang="zh-TW" altLang="en-US" sz="2200" b="1" dirty="0" smtClean="0">
                <a:solidFill>
                  <a:schemeClr val="tx1"/>
                </a:solidFill>
                <a:latin typeface="標楷體" pitchFamily="65" charset="-120"/>
                <a:ea typeface="標楷體" pitchFamily="65" charset="-120"/>
              </a:rPr>
              <a:t>計算。</a:t>
            </a:r>
          </a:p>
        </p:txBody>
      </p:sp>
      <p:sp>
        <p:nvSpPr>
          <p:cNvPr id="9" name="圓角矩形 8"/>
          <p:cNvSpPr/>
          <p:nvPr/>
        </p:nvSpPr>
        <p:spPr>
          <a:xfrm>
            <a:off x="251520" y="3714752"/>
            <a:ext cx="8568952" cy="216252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lvl="0" indent="-342900" eaLnBrk="1" fontAlgn="auto" hangingPunct="1">
              <a:spcAft>
                <a:spcPts val="0"/>
              </a:spcAft>
              <a:buBlip>
                <a:blip r:embed="rId2"/>
              </a:buBlip>
              <a:defRPr/>
            </a:pPr>
            <a:r>
              <a:rPr lang="en-US"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二</a:t>
            </a:r>
            <a:r>
              <a:rPr lang="en-US" altLang="zh-TW" sz="2200" b="1" dirty="0" smtClean="0">
                <a:solidFill>
                  <a:schemeClr val="tx1"/>
                </a:solidFill>
                <a:latin typeface="標楷體" pitchFamily="65" charset="-120"/>
                <a:ea typeface="標楷體" pitchFamily="65" charset="-120"/>
              </a:rPr>
              <a:t>)</a:t>
            </a:r>
            <a:r>
              <a:rPr lang="zh-TW" altLang="zh-TW" sz="2200" b="1" dirty="0" smtClean="0">
                <a:solidFill>
                  <a:schemeClr val="tx1"/>
                </a:solidFill>
                <a:latin typeface="標楷體" pitchFamily="65" charset="-120"/>
                <a:ea typeface="標楷體" pitchFamily="65" charset="-120"/>
              </a:rPr>
              <a:t>來臺就讀一學年以上未滿二學年者：</a:t>
            </a:r>
            <a:endParaRPr lang="en-US" altLang="zh-TW" sz="2200" b="1" dirty="0" smtClean="0">
              <a:solidFill>
                <a:schemeClr val="tx1"/>
              </a:solidFill>
              <a:latin typeface="標楷體" pitchFamily="65" charset="-120"/>
              <a:ea typeface="標楷體" pitchFamily="65" charset="-120"/>
            </a:endParaRPr>
          </a:p>
          <a:p>
            <a:pPr marL="342900" lvl="0" indent="-342900" eaLnBrk="1" fontAlgn="auto" hangingPunct="1">
              <a:spcAft>
                <a:spcPts val="0"/>
              </a:spcAft>
              <a:defRPr/>
            </a:pPr>
            <a:r>
              <a:rPr lang="zh-TW" altLang="en-US" sz="2200" b="1" dirty="0" smtClean="0">
                <a:solidFill>
                  <a:schemeClr val="tx1"/>
                </a:solidFill>
                <a:latin typeface="標楷體" pitchFamily="65" charset="-120"/>
                <a:ea typeface="標楷體" pitchFamily="65" charset="-120"/>
              </a:rPr>
              <a:t>     </a:t>
            </a:r>
            <a:r>
              <a:rPr lang="en-US" altLang="zh-TW" sz="2200" b="1" dirty="0" smtClean="0">
                <a:solidFill>
                  <a:schemeClr val="tx1"/>
                </a:solidFill>
                <a:latin typeface="標楷體" pitchFamily="65" charset="-120"/>
                <a:ea typeface="標楷體" pitchFamily="65" charset="-120"/>
              </a:rPr>
              <a:t>1.</a:t>
            </a:r>
            <a:r>
              <a:rPr lang="zh-TW" altLang="zh-TW" sz="2200" b="1" dirty="0" smtClean="0">
                <a:solidFill>
                  <a:schemeClr val="tx1"/>
                </a:solidFill>
                <a:latin typeface="標楷體" pitchFamily="65" charset="-120"/>
                <a:ea typeface="標楷體" pitchFamily="65" charset="-120"/>
              </a:rPr>
              <a:t>參加免試入學者，其超額比序總積分加百分之十五計算。</a:t>
            </a:r>
            <a:endParaRPr lang="en-US" altLang="zh-TW" sz="2200" b="1" dirty="0" smtClean="0">
              <a:solidFill>
                <a:schemeClr val="tx1"/>
              </a:solidFill>
              <a:latin typeface="標楷體" pitchFamily="65" charset="-120"/>
              <a:ea typeface="標楷體" pitchFamily="65" charset="-120"/>
            </a:endParaRPr>
          </a:p>
          <a:p>
            <a:pPr marL="342900" lvl="0" indent="-342900" eaLnBrk="1" fontAlgn="auto" hangingPunct="1">
              <a:spcAft>
                <a:spcPts val="0"/>
              </a:spcAft>
              <a:defRPr/>
            </a:pPr>
            <a:r>
              <a:rPr lang="zh-TW" altLang="en-US" sz="2200" b="1" dirty="0" smtClean="0">
                <a:solidFill>
                  <a:schemeClr val="tx1"/>
                </a:solidFill>
                <a:latin typeface="標楷體" pitchFamily="65" charset="-120"/>
                <a:ea typeface="標楷體" pitchFamily="65" charset="-120"/>
              </a:rPr>
              <a:t>     </a:t>
            </a:r>
            <a:r>
              <a:rPr lang="en-US" altLang="zh-TW" sz="2200" b="1" dirty="0" smtClean="0">
                <a:solidFill>
                  <a:schemeClr val="tx1"/>
                </a:solidFill>
                <a:latin typeface="標楷體" pitchFamily="65" charset="-120"/>
                <a:ea typeface="標楷體" pitchFamily="65" charset="-120"/>
              </a:rPr>
              <a:t>2.</a:t>
            </a:r>
            <a:r>
              <a:rPr lang="zh-TW" altLang="zh-TW" sz="2200" b="1" dirty="0" smtClean="0">
                <a:solidFill>
                  <a:schemeClr val="tx1"/>
                </a:solidFill>
                <a:latin typeface="標楷體" pitchFamily="65" charset="-120"/>
                <a:ea typeface="標楷體" pitchFamily="65" charset="-120"/>
              </a:rPr>
              <a:t>參加特色招生入學者，依其採計成績，以加總分百分之十</a:t>
            </a:r>
            <a:endParaRPr lang="en-US" altLang="zh-TW" sz="2200" b="1" dirty="0" smtClean="0">
              <a:solidFill>
                <a:schemeClr val="tx1"/>
              </a:solidFill>
              <a:latin typeface="標楷體" pitchFamily="65" charset="-120"/>
              <a:ea typeface="標楷體" pitchFamily="65" charset="-120"/>
            </a:endParaRPr>
          </a:p>
          <a:p>
            <a:pPr marL="342900" lvl="0" indent="-342900" eaLnBrk="1" fontAlgn="auto" hangingPunct="1">
              <a:spcAft>
                <a:spcPts val="0"/>
              </a:spcAft>
              <a:defRPr/>
            </a:pPr>
            <a:r>
              <a:rPr lang="zh-TW" altLang="en-US" sz="2200" b="1" dirty="0" smtClean="0">
                <a:solidFill>
                  <a:schemeClr val="tx1"/>
                </a:solidFill>
                <a:latin typeface="標楷體" pitchFamily="65" charset="-120"/>
                <a:ea typeface="標楷體" pitchFamily="65" charset="-120"/>
              </a:rPr>
              <a:t>       </a:t>
            </a:r>
            <a:r>
              <a:rPr lang="zh-TW" altLang="zh-TW" sz="2200" b="1" dirty="0" smtClean="0">
                <a:solidFill>
                  <a:schemeClr val="tx1"/>
                </a:solidFill>
                <a:latin typeface="標楷體" pitchFamily="65" charset="-120"/>
                <a:ea typeface="標楷體" pitchFamily="65" charset="-120"/>
              </a:rPr>
              <a:t>五計</a:t>
            </a:r>
            <a:r>
              <a:rPr lang="zh-TW" altLang="en-US" sz="2200" b="1" dirty="0" smtClean="0">
                <a:solidFill>
                  <a:schemeClr val="tx1"/>
                </a:solidFill>
                <a:latin typeface="標楷體" pitchFamily="65" charset="-120"/>
                <a:ea typeface="標楷體" pitchFamily="65" charset="-120"/>
              </a:rPr>
              <a:t>算。</a:t>
            </a:r>
          </a:p>
        </p:txBody>
      </p:sp>
      <p:sp>
        <p:nvSpPr>
          <p:cNvPr id="9237" name="矩形 12"/>
          <p:cNvSpPr>
            <a:spLocks noChangeArrowheads="1"/>
          </p:cNvSpPr>
          <p:nvPr/>
        </p:nvSpPr>
        <p:spPr bwMode="auto">
          <a:xfrm>
            <a:off x="251520" y="764704"/>
            <a:ext cx="8594030" cy="584775"/>
          </a:xfrm>
          <a:prstGeom prst="rect">
            <a:avLst/>
          </a:prstGeom>
          <a:noFill/>
          <a:ln w="9525">
            <a:noFill/>
            <a:miter lim="800000"/>
            <a:headEnd/>
            <a:tailEnd/>
          </a:ln>
        </p:spPr>
        <p:txBody>
          <a:bodyPr wrap="square">
            <a:spAutoFit/>
          </a:bodyPr>
          <a:lstStyle/>
          <a:p>
            <a:pPr algn="ctr" eaLnBrk="1" hangingPunct="1">
              <a:spcBef>
                <a:spcPct val="20000"/>
              </a:spcBef>
            </a:pPr>
            <a:r>
              <a:rPr lang="zh-TW" altLang="en-US" sz="3200" dirty="0" smtClean="0">
                <a:solidFill>
                  <a:srgbClr val="C00000"/>
                </a:solidFill>
                <a:latin typeface="標楷體" pitchFamily="65" charset="-120"/>
                <a:ea typeface="標楷體" pitchFamily="65" charset="-120"/>
              </a:rPr>
              <a:t>境外優秀</a:t>
            </a:r>
            <a:r>
              <a:rPr lang="zh-TW" altLang="en-US" sz="3200" dirty="0" smtClean="0">
                <a:solidFill>
                  <a:srgbClr val="C00000"/>
                </a:solidFill>
                <a:latin typeface="標楷體" pitchFamily="65" charset="-120"/>
                <a:ea typeface="標楷體" pitchFamily="65" charset="-120"/>
                <a:cs typeface="新細明體" charset="0"/>
              </a:rPr>
              <a:t>科學技術</a:t>
            </a:r>
            <a:r>
              <a:rPr lang="zh-TW" altLang="en-US" sz="3200" dirty="0" smtClean="0">
                <a:solidFill>
                  <a:srgbClr val="C00000"/>
                </a:solidFill>
                <a:latin typeface="標楷體" pitchFamily="65" charset="-120"/>
                <a:ea typeface="標楷體" pitchFamily="65" charset="-120"/>
              </a:rPr>
              <a:t>人才子女來臺就學辦法</a:t>
            </a:r>
            <a:endParaRPr lang="en-US" altLang="zh-TW" sz="3200" b="1" dirty="0">
              <a:solidFill>
                <a:srgbClr val="C00000"/>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23</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23</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1512168"/>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buBlip>
                <a:blip r:embed="rId2"/>
              </a:buBlip>
              <a:defRPr/>
            </a:pPr>
            <a:r>
              <a:rPr lang="en-US"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三</a:t>
            </a:r>
            <a:r>
              <a:rPr lang="en-US" altLang="zh-TW" sz="2200" b="1" dirty="0" smtClean="0">
                <a:solidFill>
                  <a:schemeClr val="tx1"/>
                </a:solidFill>
                <a:latin typeface="標楷體" pitchFamily="65" charset="-120"/>
                <a:ea typeface="標楷體" pitchFamily="65" charset="-120"/>
              </a:rPr>
              <a:t>)</a:t>
            </a:r>
            <a:r>
              <a:rPr lang="zh-TW" altLang="zh-TW" sz="2200" b="1" dirty="0" smtClean="0">
                <a:solidFill>
                  <a:schemeClr val="tx1"/>
                </a:solidFill>
                <a:latin typeface="標楷體" pitchFamily="65" charset="-120"/>
                <a:ea typeface="標楷體" pitchFamily="65" charset="-120"/>
              </a:rPr>
              <a:t>來臺就讀二學年以上未滿三學年者：</a:t>
            </a:r>
            <a:r>
              <a:rPr lang="zh-TW" altLang="en-US" sz="2200" b="1" dirty="0" smtClean="0">
                <a:solidFill>
                  <a:schemeClr val="tx1"/>
                </a:solidFill>
                <a:latin typeface="標楷體" pitchFamily="65" charset="-120"/>
                <a:ea typeface="標楷體" pitchFamily="65" charset="-120"/>
              </a:rPr>
              <a:t> </a:t>
            </a:r>
            <a:r>
              <a:rPr lang="en-US" altLang="zh-TW" sz="2200" b="1" dirty="0" smtClean="0">
                <a:solidFill>
                  <a:schemeClr val="tx1"/>
                </a:solidFill>
                <a:latin typeface="標楷體" pitchFamily="65" charset="-120"/>
                <a:ea typeface="標楷體" pitchFamily="65" charset="-120"/>
              </a:rPr>
              <a:t>1.</a:t>
            </a:r>
            <a:r>
              <a:rPr lang="zh-TW" altLang="zh-TW" sz="2200" b="1" dirty="0" smtClean="0">
                <a:solidFill>
                  <a:schemeClr val="tx1"/>
                </a:solidFill>
                <a:latin typeface="標楷體" pitchFamily="65" charset="-120"/>
                <a:ea typeface="標楷體" pitchFamily="65" charset="-120"/>
              </a:rPr>
              <a:t>參加免試入學者，其超額比序總積分加百分之十計算。</a:t>
            </a:r>
            <a:r>
              <a:rPr lang="en-US" altLang="zh-TW" sz="2200" b="1" dirty="0" smtClean="0">
                <a:solidFill>
                  <a:schemeClr val="tx1"/>
                </a:solidFill>
                <a:latin typeface="標楷體" pitchFamily="65" charset="-120"/>
                <a:ea typeface="標楷體" pitchFamily="65" charset="-120"/>
              </a:rPr>
              <a:t>2.</a:t>
            </a:r>
            <a:r>
              <a:rPr lang="zh-TW" altLang="zh-TW" sz="2200" b="1" dirty="0" smtClean="0">
                <a:solidFill>
                  <a:schemeClr val="tx1"/>
                </a:solidFill>
                <a:latin typeface="標楷體" pitchFamily="65" charset="-120"/>
                <a:ea typeface="標楷體" pitchFamily="65" charset="-120"/>
              </a:rPr>
              <a:t>參加特色招生入學者，依其採計成績，以加總分百分之十計算。</a:t>
            </a:r>
          </a:p>
        </p:txBody>
      </p:sp>
      <p:sp>
        <p:nvSpPr>
          <p:cNvPr id="9" name="圓角矩形 8"/>
          <p:cNvSpPr/>
          <p:nvPr/>
        </p:nvSpPr>
        <p:spPr>
          <a:xfrm>
            <a:off x="323528" y="3284984"/>
            <a:ext cx="8568952" cy="108012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zh-TW" sz="2200" b="1" dirty="0" smtClean="0">
                <a:solidFill>
                  <a:schemeClr val="tx1"/>
                </a:solidFill>
                <a:latin typeface="標楷體" pitchFamily="65" charset="-120"/>
                <a:ea typeface="標楷體" pitchFamily="65" charset="-120"/>
              </a:rPr>
              <a:t>前項第一款各目之 1 總積分經加分優待後進行比序；第一款各目</a:t>
            </a:r>
            <a:endParaRPr lang="en-US" altLang="zh-TW" sz="2200" b="1" dirty="0" smtClean="0">
              <a:solidFill>
                <a:schemeClr val="tx1"/>
              </a:solidFill>
              <a:latin typeface="標楷體" pitchFamily="65" charset="-120"/>
              <a:ea typeface="標楷體" pitchFamily="65" charset="-120"/>
            </a:endParaRPr>
          </a:p>
          <a:p>
            <a:pPr eaLnBrk="1" hangingPunct="1">
              <a:defRPr/>
            </a:pPr>
            <a:r>
              <a:rPr lang="zh-TW" altLang="en-US" sz="2200" b="1" dirty="0" smtClean="0">
                <a:solidFill>
                  <a:schemeClr val="tx1"/>
                </a:solidFill>
                <a:latin typeface="標楷體" pitchFamily="65" charset="-120"/>
                <a:ea typeface="標楷體" pitchFamily="65" charset="-120"/>
              </a:rPr>
              <a:t>  之</a:t>
            </a:r>
            <a:r>
              <a:rPr lang="en-US" altLang="zh-TW" sz="2200" b="1" dirty="0" smtClean="0">
                <a:solidFill>
                  <a:schemeClr val="tx1"/>
                </a:solidFill>
                <a:latin typeface="標楷體" pitchFamily="65" charset="-120"/>
                <a:ea typeface="標楷體" pitchFamily="65" charset="-120"/>
              </a:rPr>
              <a:t>2</a:t>
            </a:r>
            <a:r>
              <a:rPr lang="zh-TW" altLang="zh-TW" sz="2200" b="1" dirty="0" smtClean="0">
                <a:solidFill>
                  <a:schemeClr val="tx1"/>
                </a:solidFill>
                <a:latin typeface="標楷體" pitchFamily="65" charset="-120"/>
                <a:ea typeface="標楷體" pitchFamily="65" charset="-120"/>
              </a:rPr>
              <a:t>經加分優待後分數應達錄取標準。</a:t>
            </a:r>
            <a:endParaRPr lang="zh-TW" altLang="en-US" sz="2200" b="1" dirty="0">
              <a:solidFill>
                <a:schemeClr val="tx1"/>
              </a:solidFill>
              <a:latin typeface="標楷體" pitchFamily="65" charset="-120"/>
              <a:ea typeface="標楷體"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境外優秀科學技術人才子女來臺就學辦法</a:t>
            </a:r>
            <a:endParaRPr lang="zh-TW" altLang="en-US" sz="3200" dirty="0">
              <a:solidFill>
                <a:srgbClr val="C00000"/>
              </a:solidFill>
              <a:latin typeface="標楷體" pitchFamily="65" charset="-120"/>
              <a:ea typeface="標楷體" pitchFamily="65" charset="-120"/>
            </a:endParaRPr>
          </a:p>
        </p:txBody>
      </p:sp>
      <p:sp>
        <p:nvSpPr>
          <p:cNvPr id="11" name="內容版面配置區 10"/>
          <p:cNvSpPr txBox="1">
            <a:spLocks/>
          </p:cNvSpPr>
          <p:nvPr/>
        </p:nvSpPr>
        <p:spPr bwMode="auto">
          <a:xfrm>
            <a:off x="323528" y="4365104"/>
            <a:ext cx="8604448" cy="1800200"/>
          </a:xfrm>
          <a:prstGeom prst="roundRect">
            <a:avLst/>
          </a:prstGeom>
          <a:solidFill>
            <a:srgbClr val="CC99FF">
              <a:alpha val="71000"/>
            </a:srgbClr>
          </a:solidFill>
          <a:ln w="25400"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normAutofit lnSpcReduction="10000"/>
          </a:bodyPr>
          <a:lstStyle/>
          <a:p>
            <a:pPr eaLnBrk="1" hangingPunct="1">
              <a:buFontTx/>
              <a:buBlip>
                <a:blip r:embed="rId2"/>
              </a:buBlip>
              <a:defRPr/>
            </a:pPr>
            <a:r>
              <a:rPr lang="zh-TW" altLang="zh-TW" sz="2200" b="1" dirty="0" smtClean="0">
                <a:solidFill>
                  <a:schemeClr val="tx1"/>
                </a:solidFill>
                <a:latin typeface="標楷體" pitchFamily="65" charset="-120"/>
                <a:ea typeface="標楷體" pitchFamily="65" charset="-120"/>
              </a:rPr>
              <a:t>第一項所定外加名額，以各校（系、科）原核定招生名額外加百</a:t>
            </a:r>
            <a:endParaRPr lang="en-US" altLang="zh-TW" sz="2200" b="1" dirty="0" smtClean="0">
              <a:solidFill>
                <a:schemeClr val="tx1"/>
              </a:solidFill>
              <a:latin typeface="標楷體" pitchFamily="65" charset="-120"/>
              <a:ea typeface="標楷體" pitchFamily="65" charset="-120"/>
            </a:endParaRPr>
          </a:p>
          <a:p>
            <a:pPr eaLnBrk="1" hangingPunct="1">
              <a:defRPr/>
            </a:pPr>
            <a:r>
              <a:rPr lang="zh-TW" altLang="en-US" sz="2200" b="1" dirty="0" smtClean="0">
                <a:solidFill>
                  <a:schemeClr val="tx1"/>
                </a:solidFill>
                <a:latin typeface="標楷體" pitchFamily="65" charset="-120"/>
                <a:ea typeface="標楷體" pitchFamily="65" charset="-120"/>
              </a:rPr>
              <a:t>  分</a:t>
            </a:r>
            <a:r>
              <a:rPr lang="zh-TW" altLang="zh-TW" sz="2200" b="1" dirty="0" smtClean="0">
                <a:solidFill>
                  <a:schemeClr val="tx1"/>
                </a:solidFill>
                <a:latin typeface="標楷體" pitchFamily="65" charset="-120"/>
                <a:ea typeface="標楷體" pitchFamily="65" charset="-120"/>
              </a:rPr>
              <a:t>之二計算，其計算遇小數點時，採無條件進位法，取整數計算</a:t>
            </a:r>
            <a:endParaRPr lang="en-US" altLang="zh-TW" sz="2200" b="1" dirty="0" smtClean="0">
              <a:solidFill>
                <a:schemeClr val="tx1"/>
              </a:solidFill>
              <a:latin typeface="標楷體" pitchFamily="65" charset="-120"/>
              <a:ea typeface="標楷體" pitchFamily="65" charset="-120"/>
            </a:endParaRPr>
          </a:p>
          <a:p>
            <a:pPr eaLnBrk="1" hangingPunct="1">
              <a:defRPr/>
            </a:pPr>
            <a:r>
              <a:rPr lang="zh-TW" altLang="en-US" sz="2200" b="1" dirty="0" smtClean="0">
                <a:solidFill>
                  <a:schemeClr val="tx1"/>
                </a:solidFill>
                <a:latin typeface="標楷體" pitchFamily="65" charset="-120"/>
                <a:ea typeface="標楷體" pitchFamily="65" charset="-120"/>
              </a:rPr>
              <a:t>  。</a:t>
            </a:r>
            <a:r>
              <a:rPr lang="zh-TW" altLang="zh-TW" sz="2200" b="1" dirty="0" smtClean="0">
                <a:solidFill>
                  <a:schemeClr val="tx1"/>
                </a:solidFill>
                <a:latin typeface="標楷體" pitchFamily="65" charset="-120"/>
                <a:ea typeface="標楷體" pitchFamily="65" charset="-120"/>
              </a:rPr>
              <a:t>但成績總分或總積分經加分優待後相同，如訂有分項比序或同</a:t>
            </a:r>
            <a:endParaRPr lang="en-US" altLang="zh-TW" sz="2200" b="1" dirty="0" smtClean="0">
              <a:solidFill>
                <a:schemeClr val="tx1"/>
              </a:solidFill>
              <a:latin typeface="標楷體" pitchFamily="65" charset="-120"/>
              <a:ea typeface="標楷體" pitchFamily="65" charset="-120"/>
            </a:endParaRPr>
          </a:p>
          <a:p>
            <a:pPr eaLnBrk="1" hangingPunct="1">
              <a:defRPr/>
            </a:pPr>
            <a:r>
              <a:rPr lang="zh-TW" altLang="en-US" sz="2200" b="1" dirty="0" smtClean="0">
                <a:solidFill>
                  <a:schemeClr val="tx1"/>
                </a:solidFill>
                <a:latin typeface="標楷體" pitchFamily="65" charset="-120"/>
                <a:ea typeface="標楷體" pitchFamily="65" charset="-120"/>
              </a:rPr>
              <a:t>  分</a:t>
            </a:r>
            <a:r>
              <a:rPr lang="zh-TW" altLang="zh-TW" sz="2200" b="1" dirty="0" smtClean="0">
                <a:solidFill>
                  <a:schemeClr val="tx1"/>
                </a:solidFill>
                <a:latin typeface="標楷體" pitchFamily="65" charset="-120"/>
                <a:ea typeface="標楷體" pitchFamily="65" charset="-120"/>
              </a:rPr>
              <a:t>參酌時，經比序或同分參酌至最後一項結果均相同者，增額錄</a:t>
            </a:r>
            <a:endParaRPr lang="en-US" altLang="zh-TW" sz="2200" b="1" dirty="0" smtClean="0">
              <a:solidFill>
                <a:schemeClr val="tx1"/>
              </a:solidFill>
              <a:latin typeface="標楷體" pitchFamily="65" charset="-120"/>
              <a:ea typeface="標楷體" pitchFamily="65" charset="-120"/>
            </a:endParaRPr>
          </a:p>
          <a:p>
            <a:pPr eaLnBrk="1" hangingPunct="1">
              <a:defRPr/>
            </a:pPr>
            <a:r>
              <a:rPr lang="zh-TW" altLang="en-US" sz="2200" b="1" dirty="0" smtClean="0">
                <a:solidFill>
                  <a:schemeClr val="tx1"/>
                </a:solidFill>
                <a:latin typeface="標楷體" pitchFamily="65" charset="-120"/>
                <a:ea typeface="標楷體" pitchFamily="65" charset="-120"/>
              </a:rPr>
              <a:t>  取，</a:t>
            </a:r>
            <a:r>
              <a:rPr lang="zh-TW" altLang="zh-TW" sz="2200" b="1" dirty="0" smtClean="0">
                <a:solidFill>
                  <a:schemeClr val="tx1"/>
                </a:solidFill>
                <a:latin typeface="標楷體" pitchFamily="65" charset="-120"/>
                <a:ea typeface="標楷體" pitchFamily="65" charset="-120"/>
              </a:rPr>
              <a:t>不受百分之二限制。</a:t>
            </a:r>
            <a:endParaRPr lang="en-US" altLang="zh-TW" sz="2200" b="1" dirty="0" smtClean="0">
              <a:solidFill>
                <a:schemeClr val="tx1"/>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24</a:t>
            </a:fld>
            <a:endParaRPr lang="en-US" altLang="zh-TW" smtClean="0"/>
          </a:p>
        </p:txBody>
      </p:sp>
      <p:sp>
        <p:nvSpPr>
          <p:cNvPr id="11" name="內容版面配置區 10"/>
          <p:cNvSpPr>
            <a:spLocks noGrp="1"/>
          </p:cNvSpPr>
          <p:nvPr>
            <p:ph idx="1"/>
          </p:nvPr>
        </p:nvSpPr>
        <p:spPr>
          <a:xfrm>
            <a:off x="323528" y="2870606"/>
            <a:ext cx="8604448" cy="714380"/>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對象：高級中等教育階段得以個人、團體 及機構方式辦理非學校型態之</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eaLnBrk="1" fontAlgn="auto" hangingPunct="1">
              <a:spcBef>
                <a:spcPct val="0"/>
              </a:spcBef>
              <a:spcAft>
                <a:spcPts val="0"/>
              </a:spcAft>
              <a:buNone/>
              <a:defRPr/>
            </a:pPr>
            <a:r>
              <a:rPr lang="zh-TW" altLang="en-US" sz="2000" b="1" dirty="0" smtClean="0">
                <a:solidFill>
                  <a:schemeClr val="tx1"/>
                </a:solidFill>
                <a:latin typeface="標楷體" panose="03000509000000000000" pitchFamily="65" charset="-120"/>
                <a:ea typeface="標楷體" panose="03000509000000000000" pitchFamily="65" charset="-120"/>
              </a:rPr>
              <a:t>         實驗教育</a:t>
            </a:r>
            <a:r>
              <a:rPr lang="zh-TW" altLang="zh-TW" sz="2000" b="1" dirty="0" smtClean="0">
                <a:solidFill>
                  <a:schemeClr val="tx1"/>
                </a:solidFill>
                <a:latin typeface="標楷體" panose="03000509000000000000" pitchFamily="65" charset="-120"/>
                <a:ea typeface="標楷體" panose="03000509000000000000" pitchFamily="65" charset="-120"/>
              </a:rPr>
              <a:t>。</a:t>
            </a: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24</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571612"/>
            <a:ext cx="8568952" cy="656052"/>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zh-TW" sz="2100" b="1" dirty="0" smtClean="0">
                <a:solidFill>
                  <a:schemeClr val="tx1"/>
                </a:solidFill>
                <a:latin typeface="標楷體" pitchFamily="65" charset="-120"/>
                <a:ea typeface="標楷體" pitchFamily="65" charset="-120"/>
              </a:rPr>
              <a:t>中華民國</a:t>
            </a:r>
            <a:r>
              <a:rPr lang="en-US" altLang="zh-TW" sz="2100" b="1" dirty="0" smtClean="0">
                <a:solidFill>
                  <a:schemeClr val="tx1"/>
                </a:solidFill>
                <a:latin typeface="標楷體" pitchFamily="65" charset="-120"/>
                <a:ea typeface="標楷體" pitchFamily="65" charset="-120"/>
              </a:rPr>
              <a:t>103</a:t>
            </a:r>
            <a:r>
              <a:rPr lang="zh-TW" altLang="en-US" sz="2100" b="1" dirty="0" smtClean="0">
                <a:solidFill>
                  <a:schemeClr val="tx1"/>
                </a:solidFill>
                <a:latin typeface="標楷體" pitchFamily="65" charset="-120"/>
                <a:ea typeface="標楷體" pitchFamily="65" charset="-120"/>
              </a:rPr>
              <a:t>年</a:t>
            </a:r>
            <a:r>
              <a:rPr lang="en-US" altLang="zh-TW" sz="2100" b="1" dirty="0" smtClean="0">
                <a:solidFill>
                  <a:schemeClr val="tx1"/>
                </a:solidFill>
                <a:latin typeface="標楷體" pitchFamily="65" charset="-120"/>
                <a:ea typeface="標楷體" pitchFamily="65" charset="-120"/>
              </a:rPr>
              <a:t>11</a:t>
            </a:r>
            <a:r>
              <a:rPr lang="zh-TW" altLang="en-US" sz="2100" b="1" dirty="0" smtClean="0">
                <a:solidFill>
                  <a:schemeClr val="tx1"/>
                </a:solidFill>
                <a:latin typeface="標楷體" pitchFamily="65" charset="-120"/>
                <a:ea typeface="標楷體" pitchFamily="65" charset="-120"/>
              </a:rPr>
              <a:t>月</a:t>
            </a:r>
            <a:r>
              <a:rPr lang="en-US" altLang="zh-TW" sz="2100" b="1" dirty="0" smtClean="0">
                <a:solidFill>
                  <a:schemeClr val="tx1"/>
                </a:solidFill>
                <a:latin typeface="標楷體" pitchFamily="65" charset="-120"/>
                <a:ea typeface="標楷體" pitchFamily="65" charset="-120"/>
              </a:rPr>
              <a:t>19</a:t>
            </a:r>
            <a:r>
              <a:rPr lang="zh-TW" altLang="en-US" sz="2100" b="1" dirty="0" smtClean="0">
                <a:solidFill>
                  <a:schemeClr val="tx1"/>
                </a:solidFill>
                <a:latin typeface="標楷體" pitchFamily="65" charset="-120"/>
                <a:ea typeface="標楷體" pitchFamily="65" charset="-120"/>
              </a:rPr>
              <a:t>日公布</a:t>
            </a:r>
            <a:endParaRPr lang="zh-TW" altLang="en-US" sz="2100" b="1" dirty="0">
              <a:solidFill>
                <a:schemeClr val="tx1"/>
              </a:solidFill>
              <a:latin typeface="標楷體" pitchFamily="65" charset="-120"/>
              <a:ea typeface="標楷體" pitchFamily="65" charset="-120"/>
            </a:endParaRPr>
          </a:p>
        </p:txBody>
      </p:sp>
      <p:sp>
        <p:nvSpPr>
          <p:cNvPr id="9" name="圓角矩形 8"/>
          <p:cNvSpPr/>
          <p:nvPr/>
        </p:nvSpPr>
        <p:spPr>
          <a:xfrm>
            <a:off x="323528" y="2227664"/>
            <a:ext cx="8568952" cy="648642"/>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目的：</a:t>
            </a:r>
            <a:r>
              <a:rPr lang="zh-TW" altLang="en-US" sz="2400" b="1" dirty="0" smtClean="0">
                <a:solidFill>
                  <a:schemeClr val="tx1"/>
                </a:solidFill>
                <a:latin typeface="標楷體" pitchFamily="65" charset="-120"/>
                <a:ea typeface="標楷體" pitchFamily="65" charset="-120"/>
              </a:rPr>
              <a:t>為保障學生學習權及家長教育選擇權</a:t>
            </a:r>
            <a:endParaRPr lang="zh-TW" altLang="en-US" sz="2200" b="1" dirty="0">
              <a:solidFill>
                <a:schemeClr val="tx1"/>
              </a:solidFill>
              <a:latin typeface="標楷體" pitchFamily="65" charset="-120"/>
              <a:ea typeface="標楷體" pitchFamily="65" charset="-120"/>
            </a:endParaRPr>
          </a:p>
        </p:txBody>
      </p:sp>
      <p:sp>
        <p:nvSpPr>
          <p:cNvPr id="10" name="內容版面配置區 10"/>
          <p:cNvSpPr txBox="1">
            <a:spLocks/>
          </p:cNvSpPr>
          <p:nvPr/>
        </p:nvSpPr>
        <p:spPr bwMode="auto">
          <a:xfrm>
            <a:off x="323528" y="3584986"/>
            <a:ext cx="8604448" cy="2701534"/>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工作重點：</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1.</a:t>
            </a:r>
            <a:r>
              <a:rPr lang="zh-TW" altLang="en-US" sz="2000" b="1" dirty="0" smtClean="0">
                <a:solidFill>
                  <a:schemeClr val="tx1"/>
                </a:solidFill>
                <a:latin typeface="標楷體" panose="03000509000000000000" pitchFamily="65" charset="-120"/>
                <a:ea typeface="標楷體" panose="03000509000000000000" pitchFamily="65" charset="-120"/>
              </a:rPr>
              <a:t>申請：申請人為前條申請，應填具申請書，並檢附實驗教育計畫，至</a:t>
            </a:r>
            <a:endParaRPr lang="en-US" altLang="zh-TW" sz="20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zh-TW" altLang="en-US" sz="2000" b="1" dirty="0" smtClean="0">
                <a:solidFill>
                  <a:schemeClr val="tx1"/>
                </a:solidFill>
                <a:latin typeface="標楷體" pitchFamily="65" charset="-120"/>
                <a:ea typeface="標楷體" pitchFamily="65" charset="-120"/>
              </a:rPr>
              <a:t>    遲於每年</a:t>
            </a:r>
            <a:r>
              <a:rPr lang="en-US" altLang="zh-TW" sz="2000" b="1" dirty="0" smtClean="0">
                <a:solidFill>
                  <a:schemeClr val="tx1"/>
                </a:solidFill>
                <a:latin typeface="標楷體" pitchFamily="65" charset="-120"/>
                <a:ea typeface="標楷體" pitchFamily="65" charset="-120"/>
              </a:rPr>
              <a:t>4</a:t>
            </a:r>
            <a:r>
              <a:rPr lang="zh-TW" altLang="en-US" sz="2000" b="1" dirty="0" smtClean="0">
                <a:solidFill>
                  <a:schemeClr val="tx1"/>
                </a:solidFill>
                <a:latin typeface="標楷體" pitchFamily="65" charset="-120"/>
                <a:ea typeface="標楷體" pitchFamily="65" charset="-120"/>
              </a:rPr>
              <a:t>月</a:t>
            </a:r>
            <a:r>
              <a:rPr lang="en-US" altLang="zh-TW" sz="2000" b="1" dirty="0" smtClean="0">
                <a:solidFill>
                  <a:schemeClr val="tx1"/>
                </a:solidFill>
                <a:latin typeface="標楷體" pitchFamily="65" charset="-120"/>
                <a:ea typeface="標楷體" pitchFamily="65" charset="-120"/>
              </a:rPr>
              <a:t>30</a:t>
            </a:r>
            <a:r>
              <a:rPr lang="zh-TW" altLang="en-US" sz="2000" b="1" dirty="0" smtClean="0">
                <a:solidFill>
                  <a:schemeClr val="tx1"/>
                </a:solidFill>
                <a:latin typeface="標楷體" pitchFamily="65" charset="-120"/>
                <a:ea typeface="標楷體" pitchFamily="65" charset="-120"/>
              </a:rPr>
              <a:t>日或</a:t>
            </a:r>
            <a:r>
              <a:rPr lang="en-US" altLang="zh-TW" sz="2000" b="1" dirty="0" smtClean="0">
                <a:solidFill>
                  <a:schemeClr val="tx1"/>
                </a:solidFill>
                <a:latin typeface="標楷體" pitchFamily="65" charset="-120"/>
                <a:ea typeface="標楷體" pitchFamily="65" charset="-120"/>
              </a:rPr>
              <a:t>10</a:t>
            </a:r>
            <a:r>
              <a:rPr lang="zh-TW" altLang="en-US" sz="2000" b="1" dirty="0" smtClean="0">
                <a:solidFill>
                  <a:schemeClr val="tx1"/>
                </a:solidFill>
                <a:latin typeface="標楷體" pitchFamily="65" charset="-120"/>
                <a:ea typeface="標楷體" pitchFamily="65" charset="-120"/>
              </a:rPr>
              <a:t>月</a:t>
            </a:r>
            <a:r>
              <a:rPr lang="en-US" altLang="zh-TW" sz="2000" b="1" dirty="0" smtClean="0">
                <a:solidFill>
                  <a:schemeClr val="tx1"/>
                </a:solidFill>
                <a:latin typeface="標楷體" pitchFamily="65" charset="-120"/>
                <a:ea typeface="標楷體" pitchFamily="65" charset="-120"/>
              </a:rPr>
              <a:t>31</a:t>
            </a:r>
            <a:r>
              <a:rPr lang="zh-TW" altLang="en-US" sz="2000" b="1" dirty="0" smtClean="0">
                <a:solidFill>
                  <a:schemeClr val="tx1"/>
                </a:solidFill>
                <a:latin typeface="標楷體" pitchFamily="65" charset="-120"/>
                <a:ea typeface="標楷體" pitchFamily="65" charset="-120"/>
              </a:rPr>
              <a:t>日前提出條例</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lvl="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2.</a:t>
            </a:r>
            <a:r>
              <a:rPr lang="zh-TW" altLang="en-US" sz="2000" b="1" dirty="0" smtClean="0">
                <a:solidFill>
                  <a:schemeClr val="tx1"/>
                </a:solidFill>
                <a:latin typeface="標楷體" panose="03000509000000000000" pitchFamily="65" charset="-120"/>
                <a:ea typeface="標楷體" panose="03000509000000000000" pitchFamily="65" charset="-120"/>
              </a:rPr>
              <a:t>依本條例參與高級中等教育階段實驗教育之學生，擬同時取得高級中</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lvl="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等學校學籍者，應依高級中等學校多元入學招生辦法之規定入學，並</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lvl="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由其法定代理人就課程與教學之實施、成績之評量、校內活動之參與</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lvl="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、學雜費之收取及其他有關實驗教育之事項，與該學校擬訂合作計畫</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lvl="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，經學校報主管機關許可後進行合作。但學生已成年者，該合作計畫</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lvl="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由其本人與學校擬訂。</a:t>
            </a:r>
            <a:r>
              <a:rPr lang="en-US" altLang="zh-TW" sz="2000" b="1" dirty="0" smtClean="0">
                <a:solidFill>
                  <a:schemeClr val="tx1"/>
                </a:solidFill>
                <a:latin typeface="標楷體" panose="03000509000000000000" pitchFamily="65" charset="-120"/>
                <a:ea typeface="標楷體" panose="03000509000000000000" pitchFamily="65" charset="-120"/>
              </a:rPr>
              <a:t>            </a:t>
            </a:r>
          </a:p>
        </p:txBody>
      </p:sp>
      <p:sp>
        <p:nvSpPr>
          <p:cNvPr id="12" name="標題 11"/>
          <p:cNvSpPr>
            <a:spLocks noGrp="1"/>
          </p:cNvSpPr>
          <p:nvPr>
            <p:ph type="title"/>
          </p:nvPr>
        </p:nvSpPr>
        <p:spPr>
          <a:xfrm>
            <a:off x="428596" y="571488"/>
            <a:ext cx="8229600" cy="1143000"/>
          </a:xfrm>
        </p:spPr>
        <p:txBody>
          <a:bodyPr/>
          <a:lstStyle/>
          <a:p>
            <a:r>
              <a:rPr lang="zh-TW" altLang="en-US" sz="3000" dirty="0" smtClean="0">
                <a:solidFill>
                  <a:srgbClr val="C00000"/>
                </a:solidFill>
                <a:latin typeface="標楷體" pitchFamily="65" charset="-120"/>
                <a:ea typeface="標楷體" pitchFamily="65" charset="-120"/>
              </a:rPr>
              <a:t>高級中等以下教育階段非學校型態實驗教育實施條例</a:t>
            </a:r>
            <a:endParaRPr lang="zh-TW" altLang="en-US" sz="3000" dirty="0">
              <a:solidFill>
                <a:srgbClr val="C00000"/>
              </a:solidFill>
              <a:latin typeface="標楷體" pitchFamily="65" charset="-120"/>
              <a:ea typeface="標楷體" pitchFamily="65" charset="-120"/>
              <a:hlinkClick r:id="rId3" action="ppaction://hlinkfile"/>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25</a:t>
            </a:fld>
            <a:endParaRPr lang="en-US" altLang="zh-TW" smtClean="0"/>
          </a:p>
        </p:txBody>
      </p:sp>
      <p:sp>
        <p:nvSpPr>
          <p:cNvPr id="11" name="內容版面配置區 10"/>
          <p:cNvSpPr>
            <a:spLocks noGrp="1"/>
          </p:cNvSpPr>
          <p:nvPr>
            <p:ph idx="1"/>
          </p:nvPr>
        </p:nvSpPr>
        <p:spPr>
          <a:xfrm>
            <a:off x="323528" y="3214686"/>
            <a:ext cx="8604448" cy="571504"/>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對象：公私立高級中等學校</a:t>
            </a:r>
            <a:r>
              <a:rPr lang="zh-TW" altLang="zh-TW" sz="2000" b="1" dirty="0" smtClean="0">
                <a:solidFill>
                  <a:schemeClr val="tx1"/>
                </a:solidFill>
                <a:latin typeface="標楷體" panose="03000509000000000000" pitchFamily="65" charset="-120"/>
                <a:ea typeface="標楷體" panose="03000509000000000000" pitchFamily="65" charset="-120"/>
              </a:rPr>
              <a:t>。</a:t>
            </a: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25</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798928"/>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100" b="1" dirty="0" smtClean="0">
                <a:solidFill>
                  <a:schemeClr val="tx1"/>
                </a:solidFill>
                <a:latin typeface="標楷體" pitchFamily="65" charset="-120"/>
                <a:ea typeface="標楷體" panose="03000509000000000000" pitchFamily="65" charset="-120"/>
              </a:rPr>
              <a:t>依據</a:t>
            </a:r>
            <a:r>
              <a:rPr lang="zh-TW" altLang="zh-TW" sz="2100" b="1" dirty="0" smtClean="0">
                <a:solidFill>
                  <a:schemeClr val="tx1"/>
                </a:solidFill>
                <a:latin typeface="標楷體" pitchFamily="65" charset="-120"/>
                <a:ea typeface="標楷體" panose="03000509000000000000" pitchFamily="65" charset="-120"/>
              </a:rPr>
              <a:t>中華民國</a:t>
            </a:r>
            <a:r>
              <a:rPr lang="en-US" altLang="zh-TW" sz="2100" b="1" dirty="0" smtClean="0">
                <a:solidFill>
                  <a:schemeClr val="tx1"/>
                </a:solidFill>
                <a:latin typeface="標楷體" pitchFamily="65" charset="-120"/>
                <a:ea typeface="標楷體" panose="03000509000000000000" pitchFamily="65" charset="-120"/>
              </a:rPr>
              <a:t>103</a:t>
            </a:r>
            <a:r>
              <a:rPr lang="zh-TW" altLang="zh-TW" sz="2100" b="1" dirty="0" smtClean="0">
                <a:solidFill>
                  <a:schemeClr val="tx1"/>
                </a:solidFill>
                <a:latin typeface="標楷體" pitchFamily="65" charset="-120"/>
                <a:ea typeface="標楷體" panose="03000509000000000000" pitchFamily="65" charset="-120"/>
              </a:rPr>
              <a:t>年</a:t>
            </a:r>
            <a:r>
              <a:rPr lang="en-US" altLang="zh-TW" sz="2100" b="1" dirty="0" smtClean="0">
                <a:solidFill>
                  <a:schemeClr val="tx1"/>
                </a:solidFill>
                <a:latin typeface="標楷體" pitchFamily="65" charset="-120"/>
                <a:ea typeface="標楷體" panose="03000509000000000000" pitchFamily="65" charset="-120"/>
              </a:rPr>
              <a:t>1</a:t>
            </a:r>
            <a:r>
              <a:rPr lang="zh-TW" altLang="zh-TW" sz="2100" b="1" dirty="0" smtClean="0">
                <a:solidFill>
                  <a:schemeClr val="tx1"/>
                </a:solidFill>
                <a:latin typeface="標楷體" pitchFamily="65" charset="-120"/>
                <a:ea typeface="標楷體" panose="03000509000000000000" pitchFamily="65" charset="-120"/>
              </a:rPr>
              <a:t>月</a:t>
            </a:r>
            <a:r>
              <a:rPr lang="en-US" altLang="zh-TW" sz="2100" b="1" dirty="0" smtClean="0">
                <a:solidFill>
                  <a:schemeClr val="tx1"/>
                </a:solidFill>
                <a:latin typeface="標楷體" pitchFamily="65" charset="-120"/>
                <a:ea typeface="標楷體" panose="03000509000000000000" pitchFamily="65" charset="-120"/>
              </a:rPr>
              <a:t>8</a:t>
            </a:r>
            <a:r>
              <a:rPr lang="zh-TW" altLang="zh-TW" sz="2100" b="1" dirty="0" smtClean="0">
                <a:solidFill>
                  <a:schemeClr val="tx1"/>
                </a:solidFill>
                <a:latin typeface="標楷體" pitchFamily="65" charset="-120"/>
                <a:ea typeface="標楷體" panose="03000509000000000000" pitchFamily="65" charset="-120"/>
              </a:rPr>
              <a:t>日</a:t>
            </a:r>
            <a:r>
              <a:rPr lang="zh-TW" altLang="en-US" sz="2400" b="1" dirty="0" smtClean="0">
                <a:solidFill>
                  <a:schemeClr val="tx1"/>
                </a:solidFill>
                <a:latin typeface="標楷體" pitchFamily="65" charset="-120"/>
                <a:ea typeface="標楷體" pitchFamily="65" charset="-120"/>
              </a:rPr>
              <a:t>臺教授國部</a:t>
            </a:r>
            <a:r>
              <a:rPr lang="zh-TW" altLang="zh-TW" sz="2100" b="1" dirty="0" smtClean="0">
                <a:solidFill>
                  <a:schemeClr val="tx1"/>
                </a:solidFill>
                <a:latin typeface="標楷體" pitchFamily="65" charset="-120"/>
                <a:ea typeface="標楷體" panose="03000509000000000000" pitchFamily="65" charset="-120"/>
              </a:rPr>
              <a:t>字第</a:t>
            </a:r>
            <a:r>
              <a:rPr lang="en-US" sz="2400" dirty="0" smtClean="0">
                <a:solidFill>
                  <a:schemeClr val="tx1"/>
                </a:solidFill>
              </a:rPr>
              <a:t>1020128580A</a:t>
            </a:r>
            <a:r>
              <a:rPr lang="zh-TW" altLang="zh-TW" sz="2100" b="1" dirty="0" smtClean="0">
                <a:solidFill>
                  <a:schemeClr val="tx1"/>
                </a:solidFill>
                <a:latin typeface="標楷體" pitchFamily="65" charset="-120"/>
                <a:ea typeface="標楷體" panose="03000509000000000000" pitchFamily="65" charset="-120"/>
              </a:rPr>
              <a:t>號令修正</a:t>
            </a:r>
            <a:endParaRPr lang="zh-TW" altLang="en-US" sz="21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571744"/>
            <a:ext cx="8568952" cy="642942"/>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2200" b="1" dirty="0" smtClean="0">
                <a:solidFill>
                  <a:schemeClr val="tx1"/>
                </a:solidFill>
                <a:latin typeface="標楷體" pitchFamily="65" charset="-120"/>
                <a:ea typeface="標楷體" pitchFamily="65" charset="-120"/>
              </a:rPr>
              <a:t>目的：</a:t>
            </a:r>
            <a:r>
              <a:rPr lang="zh-TW" altLang="en-US" sz="2400" b="1" dirty="0" smtClean="0">
                <a:solidFill>
                  <a:schemeClr val="tx1"/>
                </a:solidFill>
                <a:latin typeface="標楷體" pitchFamily="65" charset="-120"/>
                <a:ea typeface="標楷體" pitchFamily="65" charset="-120"/>
              </a:rPr>
              <a:t>為促進教育多元發展、改進教育素質</a:t>
            </a:r>
            <a:endParaRPr lang="zh-TW" altLang="en-US" sz="2200" b="1" dirty="0">
              <a:solidFill>
                <a:schemeClr val="tx1"/>
              </a:solidFill>
              <a:latin typeface="標楷體" pitchFamily="65" charset="-120"/>
              <a:ea typeface="標楷體" pitchFamily="65" charset="-120"/>
            </a:endParaRPr>
          </a:p>
        </p:txBody>
      </p:sp>
      <p:sp>
        <p:nvSpPr>
          <p:cNvPr id="10" name="內容版面配置區 10"/>
          <p:cNvSpPr txBox="1">
            <a:spLocks/>
          </p:cNvSpPr>
          <p:nvPr/>
        </p:nvSpPr>
        <p:spPr bwMode="auto">
          <a:xfrm>
            <a:off x="323528" y="3786190"/>
            <a:ext cx="8604448" cy="2555997"/>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工作重點：</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1.</a:t>
            </a:r>
            <a:r>
              <a:rPr lang="zh-TW" altLang="en-US" sz="2000" b="1" dirty="0" smtClean="0">
                <a:solidFill>
                  <a:schemeClr val="tx1"/>
                </a:solidFill>
                <a:latin typeface="標楷體" panose="03000509000000000000" pitchFamily="65" charset="-120"/>
                <a:ea typeface="標楷體" panose="03000509000000000000" pitchFamily="65" charset="-120"/>
              </a:rPr>
              <a:t>申請：學校辦理全部或部分班級之實驗教育前，應提出實驗計畫，報各該主管機 關核准後實施</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2.</a:t>
            </a:r>
            <a:r>
              <a:rPr lang="zh-TW" altLang="en-US" sz="2000" b="1" dirty="0" smtClean="0">
                <a:solidFill>
                  <a:schemeClr val="tx1"/>
                </a:solidFill>
                <a:latin typeface="標楷體" panose="03000509000000000000" pitchFamily="65" charset="-120"/>
                <a:ea typeface="標楷體" panose="03000509000000000000" pitchFamily="65" charset="-120"/>
              </a:rPr>
              <a:t>計畫審查：各該主管機關為審議各類實驗教育之實驗計畫，得召開教育實驗審議會</a:t>
            </a:r>
            <a:r>
              <a:rPr lang="zh-TW" altLang="zh-TW" sz="2000" b="1" dirty="0" smtClean="0">
                <a:solidFill>
                  <a:schemeClr val="tx1"/>
                </a:solidFill>
                <a:latin typeface="標楷體" pitchFamily="65" charset="-120"/>
                <a:ea typeface="標楷體" pitchFamily="65" charset="-120"/>
              </a:rPr>
              <a:t>。</a:t>
            </a:r>
            <a:endParaRPr lang="en-US" altLang="zh-TW" sz="20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zh-TW" altLang="en-US" sz="2000" b="1" dirty="0" smtClean="0">
                <a:solidFill>
                  <a:schemeClr val="tx1"/>
                </a:solidFill>
                <a:latin typeface="標楷體" pitchFamily="65" charset="-120"/>
                <a:ea typeface="標楷體" pitchFamily="65" charset="-120"/>
              </a:rPr>
              <a:t>  </a:t>
            </a:r>
            <a:r>
              <a:rPr lang="en-US" altLang="zh-TW" sz="2000" b="1" dirty="0" smtClean="0">
                <a:solidFill>
                  <a:schemeClr val="tx1"/>
                </a:solidFill>
                <a:latin typeface="標楷體" pitchFamily="65" charset="-120"/>
                <a:ea typeface="標楷體" pitchFamily="65" charset="-120"/>
              </a:rPr>
              <a:t>3.</a:t>
            </a:r>
            <a:r>
              <a:rPr lang="zh-TW" altLang="en-US" sz="2000" b="1" dirty="0" smtClean="0">
                <a:solidFill>
                  <a:schemeClr val="tx1"/>
                </a:solidFill>
                <a:latin typeface="標楷體" pitchFamily="65" charset="-120"/>
                <a:ea typeface="標楷體" pitchFamily="65" charset="-120"/>
              </a:rPr>
              <a:t>各該主管機關應組成訪視評估小組，依學校之實驗計畫，評定學校辦理實驗教育之成效。</a:t>
            </a:r>
            <a:endParaRPr lang="en-US" altLang="zh-TW" sz="20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en-US" altLang="zh-TW" sz="2000" b="1" dirty="0" smtClean="0">
                <a:solidFill>
                  <a:schemeClr val="tx1"/>
                </a:solidFill>
                <a:latin typeface="標楷體" pitchFamily="65" charset="-120"/>
                <a:ea typeface="標楷體" pitchFamily="65" charset="-120"/>
              </a:rPr>
              <a:t>            </a:t>
            </a: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高級中等學校辦理實驗教育辦法</a:t>
            </a:r>
            <a:endParaRPr lang="zh-TW" altLang="en-US" sz="3200" dirty="0">
              <a:solidFill>
                <a:srgbClr val="C00000"/>
              </a:solidFill>
              <a:latin typeface="標楷體" pitchFamily="65" charset="-120"/>
              <a:ea typeface="標楷體" pitchFamily="65" charset="-120"/>
              <a:hlinkClick r:id="rId3" action="ppaction://hlinkfile"/>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26</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26</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1370432"/>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103</a:t>
            </a:r>
            <a:r>
              <a:rPr lang="zh-TW" altLang="en-US"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1</a:t>
            </a:r>
            <a:r>
              <a:rPr lang="zh-TW" altLang="en-US"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6</a:t>
            </a:r>
            <a:r>
              <a:rPr lang="zh-TW" altLang="en-US" sz="2200" b="1" dirty="0" smtClean="0">
                <a:solidFill>
                  <a:schemeClr val="tx1"/>
                </a:solidFill>
                <a:latin typeface="標楷體" pitchFamily="65" charset="-120"/>
                <a:ea typeface="標楷體" panose="03000509000000000000" pitchFamily="65" charset="-120"/>
              </a:rPr>
              <a:t>日以臺教授國部字第</a:t>
            </a:r>
            <a:r>
              <a:rPr lang="en-US" altLang="zh-TW" sz="2200" b="1" dirty="0" smtClean="0">
                <a:solidFill>
                  <a:schemeClr val="tx1"/>
                </a:solidFill>
                <a:latin typeface="標楷體" pitchFamily="65" charset="-120"/>
                <a:ea typeface="標楷體" panose="03000509000000000000" pitchFamily="65" charset="-120"/>
              </a:rPr>
              <a:t>1020134324A</a:t>
            </a:r>
            <a:r>
              <a:rPr lang="zh-TW" altLang="en-US" sz="2200" b="1" dirty="0" smtClean="0">
                <a:solidFill>
                  <a:schemeClr val="tx1"/>
                </a:solidFill>
                <a:latin typeface="標楷體" pitchFamily="65" charset="-120"/>
                <a:ea typeface="標楷體" panose="03000509000000000000" pitchFamily="65" charset="-120"/>
              </a:rPr>
              <a:t>號令訂定發布</a:t>
            </a:r>
            <a:r>
              <a:rPr lang="en-US" altLang="zh-TW" sz="2200" b="1" dirty="0" smtClean="0">
                <a:solidFill>
                  <a:schemeClr val="tx1"/>
                </a:solidFill>
                <a:latin typeface="標楷體" pitchFamily="65" charset="-120"/>
                <a:ea typeface="標楷體" panose="03000509000000000000" pitchFamily="65" charset="-120"/>
              </a:rPr>
              <a:t>;</a:t>
            </a:r>
            <a:r>
              <a:rPr lang="zh-TW" altLang="en-US" sz="2200" b="1" dirty="0" smtClean="0">
                <a:solidFill>
                  <a:schemeClr val="tx1"/>
                </a:solidFill>
                <a:latin typeface="標楷體" pitchFamily="65" charset="-120"/>
                <a:ea typeface="標楷體" panose="03000509000000000000" pitchFamily="65" charset="-120"/>
              </a:rPr>
              <a:t>並自</a:t>
            </a:r>
            <a:r>
              <a:rPr lang="en-US" altLang="zh-TW" sz="2200" b="1" dirty="0" smtClean="0">
                <a:solidFill>
                  <a:schemeClr val="tx1"/>
                </a:solidFill>
                <a:latin typeface="標楷體" pitchFamily="65" charset="-120"/>
                <a:ea typeface="標楷體" panose="03000509000000000000" pitchFamily="65" charset="-120"/>
              </a:rPr>
              <a:t>103</a:t>
            </a:r>
            <a:r>
              <a:rPr lang="zh-TW" altLang="en-US"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8</a:t>
            </a:r>
            <a:r>
              <a:rPr lang="zh-TW" altLang="en-US"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1</a:t>
            </a:r>
            <a:r>
              <a:rPr lang="zh-TW" altLang="en-US" sz="2200" b="1" dirty="0" smtClean="0">
                <a:solidFill>
                  <a:schemeClr val="tx1"/>
                </a:solidFill>
                <a:latin typeface="標楷體" pitchFamily="65" charset="-120"/>
                <a:ea typeface="標楷體" panose="03000509000000000000" pitchFamily="65" charset="-120"/>
              </a:rPr>
              <a:t>日施行</a:t>
            </a:r>
            <a:r>
              <a:rPr lang="en-US" altLang="zh-TW" sz="2200" b="1" dirty="0" smtClean="0">
                <a:solidFill>
                  <a:schemeClr val="tx1"/>
                </a:solidFill>
                <a:latin typeface="標楷體" pitchFamily="65" charset="-120"/>
                <a:ea typeface="標楷體" panose="03000509000000000000" pitchFamily="65" charset="-120"/>
              </a:rPr>
              <a:t> </a:t>
            </a:r>
            <a:r>
              <a:rPr lang="zh-TW" altLang="en-US" sz="2200" b="1" dirty="0" smtClean="0">
                <a:solidFill>
                  <a:schemeClr val="tx1"/>
                </a:solidFill>
                <a:latin typeface="標楷體" pitchFamily="65" charset="-120"/>
                <a:ea typeface="標楷體" panose="03000509000000000000" pitchFamily="65" charset="-120"/>
              </a:rPr>
              <a:t>。</a:t>
            </a:r>
            <a:endParaRPr lang="en-US" altLang="zh-TW" sz="2200" b="1" dirty="0" smtClean="0">
              <a:solidFill>
                <a:schemeClr val="tx1"/>
              </a:solidFill>
              <a:latin typeface="標楷體" pitchFamily="65" charset="-120"/>
              <a:ea typeface="標楷體" panose="03000509000000000000" pitchFamily="65" charset="-120"/>
            </a:endParaRPr>
          </a:p>
        </p:txBody>
      </p:sp>
      <p:sp>
        <p:nvSpPr>
          <p:cNvPr id="9" name="圓角矩形 8"/>
          <p:cNvSpPr/>
          <p:nvPr/>
        </p:nvSpPr>
        <p:spPr>
          <a:xfrm>
            <a:off x="357158" y="3357562"/>
            <a:ext cx="8572560" cy="2214578"/>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3"/>
              </a:buBlip>
              <a:defRPr/>
            </a:pPr>
            <a:r>
              <a:rPr lang="zh-TW" altLang="en-US" sz="2200" b="1" dirty="0" smtClean="0">
                <a:solidFill>
                  <a:schemeClr val="tx1"/>
                </a:solidFill>
                <a:latin typeface="標楷體" panose="03000509000000000000" pitchFamily="65" charset="-120"/>
                <a:ea typeface="標楷體" panose="03000509000000000000" pitchFamily="65" charset="-120"/>
              </a:rPr>
              <a:t>目的：依據高級中等教育法第</a:t>
            </a:r>
            <a:r>
              <a:rPr lang="en-US" altLang="zh-TW" sz="2200" b="1" dirty="0" smtClean="0">
                <a:solidFill>
                  <a:schemeClr val="tx1"/>
                </a:solidFill>
                <a:latin typeface="標楷體" panose="03000509000000000000" pitchFamily="65" charset="-120"/>
                <a:ea typeface="標楷體" panose="03000509000000000000" pitchFamily="65" charset="-120"/>
              </a:rPr>
              <a:t>48</a:t>
            </a:r>
            <a:r>
              <a:rPr lang="zh-TW" altLang="en-US" sz="2200" b="1" dirty="0" smtClean="0">
                <a:solidFill>
                  <a:schemeClr val="tx1"/>
                </a:solidFill>
                <a:latin typeface="標楷體" panose="03000509000000000000" pitchFamily="65" charset="-120"/>
                <a:ea typeface="標楷體" panose="03000509000000000000" pitchFamily="65" charset="-120"/>
              </a:rPr>
              <a:t>條第</a:t>
            </a:r>
            <a:r>
              <a:rPr lang="en-US" altLang="zh-TW" sz="2200" b="1" dirty="0" smtClean="0">
                <a:solidFill>
                  <a:schemeClr val="tx1"/>
                </a:solidFill>
                <a:latin typeface="標楷體" panose="03000509000000000000" pitchFamily="65" charset="-120"/>
                <a:ea typeface="標楷體" panose="03000509000000000000" pitchFamily="65" charset="-120"/>
              </a:rPr>
              <a:t>2</a:t>
            </a:r>
            <a:r>
              <a:rPr lang="zh-TW" altLang="en-US" sz="2200" b="1" dirty="0" smtClean="0">
                <a:solidFill>
                  <a:schemeClr val="tx1"/>
                </a:solidFill>
                <a:latin typeface="標楷體" panose="03000509000000000000" pitchFamily="65" charset="-120"/>
                <a:ea typeface="標楷體" panose="03000509000000000000" pitchFamily="65" charset="-120"/>
              </a:rPr>
              <a:t>項規定：「高級中等學校教科用書，由國家教育研究院審定；申請教科用書審定者之資格、申請程序、審查範圍、審查程序、費額、審定執照之發給與廢止、印製規格、成書修訂、稀有類科教材之編訂與獎助及其他相關事項之辦法，由中央主管機關定之。」爰明定本辦法法源依據。</a:t>
            </a:r>
            <a:endParaRPr lang="zh-TW" altLang="en-US" sz="2200" b="1" dirty="0">
              <a:solidFill>
                <a:schemeClr val="tx1"/>
              </a:solidFill>
              <a:latin typeface="標楷體" panose="03000509000000000000"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en-US" altLang="zh-TW" sz="3200" dirty="0" err="1" smtClean="0">
                <a:solidFill>
                  <a:srgbClr val="C00000"/>
                </a:solidFill>
                <a:latin typeface="標楷體" pitchFamily="65" charset="-120"/>
                <a:ea typeface="標楷體" pitchFamily="65" charset="-120"/>
              </a:rPr>
              <a:t>教育部國民及學前教育署</a:t>
            </a:r>
            <a:r>
              <a:rPr lang="en-US" altLang="zh-TW" sz="3200" dirty="0" smtClean="0">
                <a:solidFill>
                  <a:srgbClr val="C00000"/>
                </a:solidFill>
                <a:latin typeface="標楷體" pitchFamily="65" charset="-120"/>
                <a:ea typeface="標楷體" pitchFamily="65" charset="-120"/>
              </a:rPr>
              <a:t/>
            </a:r>
            <a:br>
              <a:rPr lang="en-US" altLang="zh-TW" sz="3200" dirty="0" smtClean="0">
                <a:solidFill>
                  <a:srgbClr val="C00000"/>
                </a:solidFill>
                <a:latin typeface="標楷體" pitchFamily="65" charset="-120"/>
                <a:ea typeface="標楷體" pitchFamily="65" charset="-120"/>
              </a:rPr>
            </a:br>
            <a:r>
              <a:rPr lang="zh-TW" altLang="en-US" sz="3200" dirty="0" smtClean="0">
                <a:solidFill>
                  <a:srgbClr val="C00000"/>
                </a:solidFill>
                <a:latin typeface="標楷體" pitchFamily="65" charset="-120"/>
                <a:ea typeface="標楷體" pitchFamily="65" charset="-120"/>
              </a:rPr>
              <a:t>高級中等學校教科用書審定辦法</a:t>
            </a:r>
            <a:endParaRPr lang="zh-TW" altLang="en-US" sz="3200" dirty="0">
              <a:solidFill>
                <a:srgbClr val="C00000"/>
              </a:solidFill>
              <a:latin typeface="標楷體" pitchFamily="65" charset="-120"/>
              <a:ea typeface="標楷體" pitchFamily="65" charset="-120"/>
              <a:hlinkClick r:id="rId4"/>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27</a:t>
            </a:fld>
            <a:endParaRPr lang="en-US" altLang="zh-TW" smtClean="0"/>
          </a:p>
        </p:txBody>
      </p:sp>
      <p:sp>
        <p:nvSpPr>
          <p:cNvPr id="11" name="內容版面配置區 10"/>
          <p:cNvSpPr>
            <a:spLocks noGrp="1"/>
          </p:cNvSpPr>
          <p:nvPr>
            <p:ph idx="1"/>
          </p:nvPr>
        </p:nvSpPr>
        <p:spPr>
          <a:xfrm>
            <a:off x="323528" y="3429000"/>
            <a:ext cx="8604448" cy="1071570"/>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對象：公立高級中等學校專任教師、合聘教師、專業及技術教師、兼任導師或行政職務者</a:t>
            </a:r>
            <a:r>
              <a:rPr lang="zh-TW" altLang="zh-TW" sz="2000" b="1" dirty="0" smtClean="0">
                <a:solidFill>
                  <a:schemeClr val="tx1"/>
                </a:solidFill>
                <a:latin typeface="標楷體" panose="03000509000000000000" pitchFamily="65" charset="-120"/>
                <a:ea typeface="標楷體" panose="03000509000000000000" pitchFamily="65" charset="-120"/>
              </a:rPr>
              <a:t>。</a:t>
            </a: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27</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100" b="1" dirty="0" smtClean="0">
                <a:solidFill>
                  <a:schemeClr val="tx1"/>
                </a:solidFill>
                <a:latin typeface="標楷體" pitchFamily="65" charset="-120"/>
                <a:ea typeface="標楷體" panose="03000509000000000000" pitchFamily="65" charset="-120"/>
              </a:rPr>
              <a:t>依據</a:t>
            </a:r>
            <a:r>
              <a:rPr lang="zh-TW" altLang="zh-TW" sz="2100" b="1" dirty="0" smtClean="0">
                <a:solidFill>
                  <a:schemeClr val="tx1"/>
                </a:solidFill>
                <a:latin typeface="標楷體" pitchFamily="65" charset="-120"/>
                <a:ea typeface="標楷體" panose="03000509000000000000" pitchFamily="65" charset="-120"/>
              </a:rPr>
              <a:t>中華民國</a:t>
            </a:r>
            <a:r>
              <a:rPr lang="en-US" altLang="zh-TW" sz="2100" b="1" dirty="0" smtClean="0">
                <a:solidFill>
                  <a:schemeClr val="tx1"/>
                </a:solidFill>
                <a:latin typeface="標楷體" pitchFamily="65" charset="-120"/>
                <a:ea typeface="標楷體" panose="03000509000000000000" pitchFamily="65" charset="-120"/>
              </a:rPr>
              <a:t>103</a:t>
            </a:r>
            <a:r>
              <a:rPr lang="zh-TW" altLang="zh-TW" sz="2100" b="1" dirty="0" smtClean="0">
                <a:solidFill>
                  <a:schemeClr val="tx1"/>
                </a:solidFill>
                <a:latin typeface="標楷體" pitchFamily="65" charset="-120"/>
                <a:ea typeface="標楷體" panose="03000509000000000000" pitchFamily="65" charset="-120"/>
              </a:rPr>
              <a:t>年</a:t>
            </a:r>
            <a:r>
              <a:rPr lang="en-US" altLang="zh-TW" sz="2100" b="1" dirty="0" smtClean="0">
                <a:solidFill>
                  <a:schemeClr val="tx1"/>
                </a:solidFill>
                <a:latin typeface="標楷體" pitchFamily="65" charset="-120"/>
                <a:ea typeface="標楷體" panose="03000509000000000000" pitchFamily="65" charset="-120"/>
              </a:rPr>
              <a:t>1</a:t>
            </a:r>
            <a:r>
              <a:rPr lang="zh-TW" altLang="zh-TW" sz="2100" b="1" dirty="0" smtClean="0">
                <a:solidFill>
                  <a:schemeClr val="tx1"/>
                </a:solidFill>
                <a:latin typeface="標楷體" pitchFamily="65" charset="-120"/>
                <a:ea typeface="標楷體" panose="03000509000000000000" pitchFamily="65" charset="-120"/>
              </a:rPr>
              <a:t>月</a:t>
            </a:r>
            <a:r>
              <a:rPr lang="en-US" altLang="zh-TW" sz="2100" b="1" dirty="0" smtClean="0">
                <a:solidFill>
                  <a:schemeClr val="tx1"/>
                </a:solidFill>
                <a:latin typeface="標楷體" pitchFamily="65" charset="-120"/>
                <a:ea typeface="標楷體" panose="03000509000000000000" pitchFamily="65" charset="-120"/>
              </a:rPr>
              <a:t>8</a:t>
            </a:r>
            <a:r>
              <a:rPr lang="zh-TW" altLang="zh-TW" sz="2100" b="1" dirty="0" smtClean="0">
                <a:solidFill>
                  <a:schemeClr val="tx1"/>
                </a:solidFill>
                <a:latin typeface="標楷體" pitchFamily="65" charset="-120"/>
                <a:ea typeface="標楷體" panose="03000509000000000000" pitchFamily="65" charset="-120"/>
              </a:rPr>
              <a:t>日</a:t>
            </a:r>
            <a:r>
              <a:rPr lang="zh-TW" altLang="en-US" sz="2400" b="1" dirty="0" smtClean="0">
                <a:solidFill>
                  <a:schemeClr val="tx1"/>
                </a:solidFill>
                <a:latin typeface="標楷體" pitchFamily="65" charset="-120"/>
                <a:ea typeface="標楷體" pitchFamily="65" charset="-120"/>
              </a:rPr>
              <a:t>臺教授國部</a:t>
            </a:r>
            <a:r>
              <a:rPr lang="zh-TW" altLang="zh-TW" sz="2100" b="1" dirty="0" smtClean="0">
                <a:solidFill>
                  <a:schemeClr val="tx1"/>
                </a:solidFill>
                <a:latin typeface="標楷體" pitchFamily="65" charset="-120"/>
                <a:ea typeface="標楷體" panose="03000509000000000000" pitchFamily="65" charset="-120"/>
              </a:rPr>
              <a:t>字第</a:t>
            </a:r>
            <a:r>
              <a:rPr lang="en-US" sz="2400" dirty="0" smtClean="0">
                <a:solidFill>
                  <a:schemeClr val="tx1"/>
                </a:solidFill>
              </a:rPr>
              <a:t>1020134530A</a:t>
            </a:r>
            <a:r>
              <a:rPr lang="zh-TW" altLang="zh-TW" sz="2100" b="1" dirty="0" smtClean="0">
                <a:solidFill>
                  <a:schemeClr val="tx1"/>
                </a:solidFill>
                <a:latin typeface="標楷體" pitchFamily="65" charset="-120"/>
                <a:ea typeface="標楷體" panose="03000509000000000000" pitchFamily="65" charset="-120"/>
              </a:rPr>
              <a:t>號令修正</a:t>
            </a:r>
            <a:endParaRPr lang="zh-TW" altLang="en-US" sz="21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72008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2200" b="1" dirty="0" smtClean="0">
                <a:solidFill>
                  <a:schemeClr val="tx1"/>
                </a:solidFill>
                <a:latin typeface="標楷體" pitchFamily="65" charset="-120"/>
                <a:ea typeface="標楷體" pitchFamily="65" charset="-120"/>
              </a:rPr>
              <a:t>目的：訂定教師每週教學節數標準</a:t>
            </a:r>
            <a:endParaRPr lang="zh-TW" altLang="en-US" sz="2200" b="1" dirty="0">
              <a:solidFill>
                <a:schemeClr val="tx1"/>
              </a:solidFill>
              <a:latin typeface="標楷體" pitchFamily="65" charset="-120"/>
              <a:ea typeface="標楷體" pitchFamily="65" charset="-120"/>
            </a:endParaRPr>
          </a:p>
        </p:txBody>
      </p:sp>
      <p:sp>
        <p:nvSpPr>
          <p:cNvPr id="10" name="內容版面配置區 10"/>
          <p:cNvSpPr txBox="1">
            <a:spLocks/>
          </p:cNvSpPr>
          <p:nvPr/>
        </p:nvSpPr>
        <p:spPr bwMode="auto">
          <a:xfrm>
            <a:off x="323528" y="4500571"/>
            <a:ext cx="8604448" cy="1643074"/>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工作重點：</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1.</a:t>
            </a:r>
            <a:r>
              <a:rPr lang="zh-TW" altLang="en-US" sz="2000" b="1" dirty="0" smtClean="0">
                <a:solidFill>
                  <a:schemeClr val="tx1"/>
                </a:solidFill>
                <a:latin typeface="標楷體" panose="03000509000000000000" pitchFamily="65" charset="-120"/>
                <a:ea typeface="標楷體" panose="03000509000000000000" pitchFamily="65" charset="-120"/>
              </a:rPr>
              <a:t>申請：每學期初各校函報各科教師授課節數</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2.</a:t>
            </a:r>
            <a:r>
              <a:rPr lang="zh-TW" altLang="en-US" sz="2000" b="1" dirty="0" smtClean="0">
                <a:solidFill>
                  <a:schemeClr val="tx1"/>
                </a:solidFill>
                <a:latin typeface="標楷體" panose="03000509000000000000" pitchFamily="65" charset="-120"/>
                <a:ea typeface="標楷體" panose="03000509000000000000" pitchFamily="65" charset="-120"/>
              </a:rPr>
              <a:t>審查：邀集各校教務工作專業人員協助審查</a:t>
            </a:r>
            <a:r>
              <a:rPr lang="zh-TW" altLang="zh-TW" sz="2000" b="1" dirty="0" smtClean="0">
                <a:solidFill>
                  <a:schemeClr val="tx1"/>
                </a:solidFill>
                <a:latin typeface="標楷體" pitchFamily="65" charset="-120"/>
                <a:ea typeface="標楷體" pitchFamily="65" charset="-120"/>
              </a:rPr>
              <a:t>。</a:t>
            </a:r>
            <a:endParaRPr lang="en-US" altLang="zh-TW" sz="20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en-US" altLang="zh-TW" sz="2000" b="1" dirty="0" smtClean="0">
                <a:solidFill>
                  <a:schemeClr val="tx1"/>
                </a:solidFill>
                <a:latin typeface="標楷體" pitchFamily="65" charset="-120"/>
                <a:ea typeface="標楷體" pitchFamily="65" charset="-120"/>
              </a:rPr>
              <a:t>            </a:t>
            </a: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高級中等學校教師每週教學節數標準</a:t>
            </a:r>
            <a:endParaRPr lang="zh-TW" altLang="en-US" sz="3200" dirty="0">
              <a:solidFill>
                <a:srgbClr val="C00000"/>
              </a:solidFill>
              <a:latin typeface="標楷體" pitchFamily="65" charset="-120"/>
              <a:ea typeface="標楷體" pitchFamily="65" charset="-120"/>
              <a:hlinkClick r:id="rId3" action="ppaction://hlinkfile"/>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28</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28</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1</a:t>
            </a:r>
            <a:r>
              <a:rPr lang="zh-TW" altLang="en-US" sz="3000" b="1" dirty="0" smtClean="0">
                <a:solidFill>
                  <a:schemeClr val="tx1"/>
                </a:solidFill>
                <a:latin typeface="標楷體" pitchFamily="65" charset="-120"/>
                <a:ea typeface="標楷體" panose="03000509000000000000" pitchFamily="65" charset="-120"/>
              </a:rPr>
              <a:t>：教師教授兩種以上課程之基本教學節數不同，應如何折算？</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143446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t"/>
          <a:lstStyle/>
          <a:p>
            <a:pPr eaLnBrk="1" hangingPunct="1">
              <a:buBlip>
                <a:blip r:embed="rId3"/>
              </a:buBlip>
              <a:defRPr/>
            </a:pPr>
            <a:r>
              <a:rPr lang="zh-TW" altLang="en-US" sz="3000" b="1" dirty="0" smtClean="0">
                <a:solidFill>
                  <a:schemeClr val="tx1"/>
                </a:solidFill>
                <a:latin typeface="標楷體" pitchFamily="65" charset="-120"/>
                <a:ea typeface="標楷體" panose="03000509000000000000" pitchFamily="65" charset="-120"/>
              </a:rPr>
              <a:t>Ａ：</a:t>
            </a:r>
            <a:r>
              <a:rPr lang="en-US" altLang="zh-TW" sz="2400" b="1" dirty="0" smtClean="0">
                <a:solidFill>
                  <a:schemeClr val="tx1"/>
                </a:solidFill>
                <a:latin typeface="標楷體" pitchFamily="65" charset="-120"/>
                <a:ea typeface="標楷體" panose="03000509000000000000" pitchFamily="65" charset="-120"/>
              </a:rPr>
              <a:t>1.</a:t>
            </a:r>
            <a:r>
              <a:rPr lang="zh-TW" altLang="en-US" sz="2400" b="1" dirty="0" smtClean="0">
                <a:solidFill>
                  <a:schemeClr val="tx1"/>
                </a:solidFill>
                <a:latin typeface="標楷體" pitchFamily="65" charset="-120"/>
                <a:ea typeface="標楷體" panose="03000509000000000000" pitchFamily="65" charset="-120"/>
              </a:rPr>
              <a:t>依教師主科專長，第二專長節數折算後併計。</a:t>
            </a:r>
            <a:r>
              <a:rPr lang="en-US" altLang="zh-TW" sz="2400" b="1" dirty="0" smtClean="0">
                <a:solidFill>
                  <a:schemeClr val="tx1"/>
                </a:solidFill>
                <a:latin typeface="標楷體" pitchFamily="65" charset="-120"/>
                <a:ea typeface="標楷體" panose="03000509000000000000" pitchFamily="65" charset="-120"/>
              </a:rPr>
              <a:t/>
            </a:r>
            <a:br>
              <a:rPr lang="en-US" altLang="zh-TW" sz="2400" b="1" dirty="0" smtClean="0">
                <a:solidFill>
                  <a:schemeClr val="tx1"/>
                </a:solidFill>
                <a:latin typeface="標楷體" pitchFamily="65" charset="-120"/>
                <a:ea typeface="標楷體" panose="03000509000000000000" pitchFamily="65" charset="-120"/>
              </a:rPr>
            </a:br>
            <a:r>
              <a:rPr lang="zh-TW" altLang="en-US" sz="2400" b="1" dirty="0" smtClean="0">
                <a:solidFill>
                  <a:schemeClr val="tx1"/>
                </a:solidFill>
                <a:latin typeface="標楷體" pitchFamily="65" charset="-120"/>
                <a:ea typeface="標楷體" panose="03000509000000000000" pitchFamily="65" charset="-120"/>
              </a:rPr>
              <a:t>　　 　</a:t>
            </a:r>
            <a:r>
              <a:rPr lang="en-US" altLang="zh-TW" sz="2400" b="1" dirty="0" smtClean="0">
                <a:solidFill>
                  <a:schemeClr val="tx1"/>
                </a:solidFill>
                <a:latin typeface="標楷體" pitchFamily="65" charset="-120"/>
                <a:ea typeface="標楷體" panose="03000509000000000000" pitchFamily="65" charset="-120"/>
              </a:rPr>
              <a:t>2.</a:t>
            </a:r>
            <a:r>
              <a:rPr lang="zh-TW" altLang="en-US" sz="2400" b="1" dirty="0" smtClean="0">
                <a:solidFill>
                  <a:schemeClr val="tx1"/>
                </a:solidFill>
                <a:latin typeface="標楷體" pitchFamily="65" charset="-120"/>
                <a:ea typeface="標楷體" panose="03000509000000000000" pitchFamily="65" charset="-120"/>
              </a:rPr>
              <a:t>第二專長節數折算</a:t>
            </a:r>
            <a:r>
              <a:rPr lang="en-US" altLang="zh-TW" sz="2400" b="1" dirty="0" smtClean="0">
                <a:solidFill>
                  <a:schemeClr val="tx1"/>
                </a:solidFill>
                <a:latin typeface="標楷體" pitchFamily="65" charset="-120"/>
                <a:ea typeface="標楷體" panose="03000509000000000000" pitchFamily="65" charset="-120"/>
              </a:rPr>
              <a:t>:</a:t>
            </a:r>
          </a:p>
          <a:p>
            <a:pPr eaLnBrk="1" hangingPunct="1">
              <a:defRPr/>
            </a:pPr>
            <a:endParaRPr lang="en-US" altLang="zh-TW" sz="2400" b="1" dirty="0" smtClean="0">
              <a:solidFill>
                <a:schemeClr val="tx1"/>
              </a:solidFill>
              <a:latin typeface="標楷體" pitchFamily="65" charset="-120"/>
              <a:ea typeface="標楷體" panose="03000509000000000000" pitchFamily="65" charset="-120"/>
            </a:endParaRPr>
          </a:p>
          <a:p>
            <a:pPr eaLnBrk="1" hangingPunct="1">
              <a:defRPr/>
            </a:pPr>
            <a:r>
              <a:rPr lang="zh-TW" altLang="en-US" sz="2400" b="1" dirty="0" smtClean="0">
                <a:solidFill>
                  <a:schemeClr val="tx1"/>
                </a:solidFill>
                <a:latin typeface="標楷體" pitchFamily="65" charset="-120"/>
                <a:ea typeface="標楷體" panose="03000509000000000000" pitchFamily="65" charset="-120"/>
              </a:rPr>
              <a:t>     </a:t>
            </a: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en-US" altLang="zh-TW" sz="3200" dirty="0" err="1" smtClean="0">
                <a:solidFill>
                  <a:srgbClr val="C00000"/>
                </a:solidFill>
                <a:latin typeface="標楷體" pitchFamily="65" charset="-120"/>
                <a:ea typeface="標楷體" pitchFamily="65" charset="-120"/>
                <a:hlinkClick r:id="rId4"/>
              </a:rPr>
              <a:t>教育部國民及學前教育署辦理高級中等學校</a:t>
            </a:r>
            <a:r>
              <a:rPr lang="zh-TW" altLang="en-US" sz="3200" dirty="0" smtClean="0">
                <a:solidFill>
                  <a:srgbClr val="C00000"/>
                </a:solidFill>
                <a:latin typeface="標楷體" pitchFamily="65" charset="-120"/>
                <a:ea typeface="標楷體" pitchFamily="65" charset="-120"/>
                <a:hlinkClick r:id="rId4"/>
              </a:rPr>
              <a:t>高級中等學校教師每週教學節數標準</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5" name="圓角矩形 14"/>
          <p:cNvSpPr/>
          <p:nvPr/>
        </p:nvSpPr>
        <p:spPr>
          <a:xfrm>
            <a:off x="357158" y="4143380"/>
            <a:ext cx="8568952" cy="2093932"/>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t"/>
          <a:lstStyle/>
          <a:p>
            <a:pPr eaLnBrk="1" hangingPunct="1">
              <a:buBlip>
                <a:blip r:embed="rId3"/>
              </a:buBlip>
              <a:defRPr/>
            </a:pPr>
            <a:r>
              <a:rPr lang="zh-TW" altLang="en-US" sz="3000" b="1" dirty="0" smtClean="0">
                <a:solidFill>
                  <a:schemeClr val="tx1"/>
                </a:solidFill>
                <a:latin typeface="標楷體" pitchFamily="65" charset="-120"/>
                <a:ea typeface="標楷體" panose="03000509000000000000" pitchFamily="65" charset="-120"/>
              </a:rPr>
              <a:t>示例如下：</a:t>
            </a:r>
            <a:r>
              <a:rPr lang="en-US" altLang="zh-TW" sz="3000" b="1" dirty="0" smtClean="0">
                <a:solidFill>
                  <a:schemeClr val="tx1"/>
                </a:solidFill>
                <a:latin typeface="標楷體" pitchFamily="65" charset="-120"/>
                <a:ea typeface="標楷體" panose="03000509000000000000" pitchFamily="65" charset="-120"/>
              </a:rPr>
              <a:t/>
            </a:r>
            <a:br>
              <a:rPr lang="en-US" altLang="zh-TW" sz="3000" b="1" dirty="0" smtClean="0">
                <a:solidFill>
                  <a:schemeClr val="tx1"/>
                </a:solidFill>
                <a:latin typeface="標楷體" pitchFamily="65" charset="-120"/>
                <a:ea typeface="標楷體" panose="03000509000000000000" pitchFamily="65" charset="-120"/>
              </a:rPr>
            </a:br>
            <a:r>
              <a:rPr lang="zh-TW" altLang="en-US" sz="2400" b="1" dirty="0" smtClean="0">
                <a:solidFill>
                  <a:schemeClr val="tx1"/>
                </a:solidFill>
                <a:latin typeface="標楷體" pitchFamily="65" charset="-120"/>
                <a:ea typeface="標楷體" panose="03000509000000000000" pitchFamily="65" charset="-120"/>
              </a:rPr>
              <a:t>國文科專任教師實際上課</a:t>
            </a:r>
            <a:r>
              <a:rPr lang="en-US" altLang="zh-TW" sz="2400" b="1" dirty="0" smtClean="0">
                <a:solidFill>
                  <a:schemeClr val="tx1"/>
                </a:solidFill>
                <a:latin typeface="標楷體" pitchFamily="65" charset="-120"/>
                <a:ea typeface="標楷體" panose="03000509000000000000" pitchFamily="65" charset="-120"/>
              </a:rPr>
              <a:t>9</a:t>
            </a:r>
            <a:r>
              <a:rPr lang="zh-TW" altLang="en-US" sz="2400" b="1" dirty="0" smtClean="0">
                <a:solidFill>
                  <a:schemeClr val="tx1"/>
                </a:solidFill>
                <a:latin typeface="標楷體" pitchFamily="65" charset="-120"/>
                <a:ea typeface="標楷體" panose="03000509000000000000" pitchFamily="65" charset="-120"/>
              </a:rPr>
              <a:t>節，同時教授社會領域</a:t>
            </a:r>
            <a:r>
              <a:rPr lang="en-US" altLang="zh-TW" sz="2400" b="1" dirty="0" smtClean="0">
                <a:solidFill>
                  <a:schemeClr val="tx1"/>
                </a:solidFill>
                <a:latin typeface="標楷體" pitchFamily="65" charset="-120"/>
                <a:ea typeface="標楷體" panose="03000509000000000000" pitchFamily="65" charset="-120"/>
              </a:rPr>
              <a:t>6</a:t>
            </a:r>
            <a:r>
              <a:rPr lang="zh-TW" altLang="en-US" sz="2400" b="1" dirty="0" smtClean="0">
                <a:solidFill>
                  <a:schemeClr val="tx1"/>
                </a:solidFill>
                <a:latin typeface="標楷體" pitchFamily="65" charset="-120"/>
                <a:ea typeface="標楷體" panose="03000509000000000000" pitchFamily="65" charset="-120"/>
              </a:rPr>
              <a:t>節。</a:t>
            </a:r>
            <a:endParaRPr lang="en-US" altLang="zh-TW" sz="2400" b="1" dirty="0" smtClean="0">
              <a:solidFill>
                <a:schemeClr val="tx1"/>
              </a:solidFill>
              <a:latin typeface="標楷體" pitchFamily="65" charset="-120"/>
              <a:ea typeface="標楷體" panose="03000509000000000000" pitchFamily="65" charset="-120"/>
            </a:endParaRPr>
          </a:p>
          <a:p>
            <a:pPr eaLnBrk="1" hangingPunct="1">
              <a:defRPr/>
            </a:pPr>
            <a:r>
              <a:rPr lang="en-US" altLang="zh-TW" sz="2400" b="1" dirty="0" smtClean="0">
                <a:solidFill>
                  <a:schemeClr val="tx1"/>
                </a:solidFill>
                <a:latin typeface="標楷體" pitchFamily="65" charset="-120"/>
                <a:ea typeface="標楷體" panose="03000509000000000000" pitchFamily="65" charset="-120"/>
              </a:rPr>
              <a:t>→</a:t>
            </a:r>
            <a:r>
              <a:rPr lang="zh-TW" altLang="en-US" sz="2400" b="1" dirty="0" smtClean="0">
                <a:solidFill>
                  <a:schemeClr val="tx1"/>
                </a:solidFill>
                <a:latin typeface="標楷體" pitchFamily="65" charset="-120"/>
                <a:ea typeface="標楷體" panose="03000509000000000000" pitchFamily="65" charset="-120"/>
              </a:rPr>
              <a:t>社會領域經折算為國文五節，兩者併記後為</a:t>
            </a:r>
            <a:r>
              <a:rPr lang="en-US" altLang="zh-TW" sz="2400" b="1" dirty="0" smtClean="0">
                <a:solidFill>
                  <a:schemeClr val="tx1"/>
                </a:solidFill>
                <a:latin typeface="標楷體" pitchFamily="65" charset="-120"/>
                <a:ea typeface="標楷體" panose="03000509000000000000" pitchFamily="65" charset="-120"/>
              </a:rPr>
              <a:t>14</a:t>
            </a:r>
            <a:r>
              <a:rPr lang="zh-TW" altLang="en-US" sz="2400" b="1" dirty="0" smtClean="0">
                <a:solidFill>
                  <a:schemeClr val="tx1"/>
                </a:solidFill>
                <a:latin typeface="標楷體" pitchFamily="65" charset="-120"/>
                <a:ea typeface="標楷體" panose="03000509000000000000" pitchFamily="65" charset="-120"/>
              </a:rPr>
              <a:t>節。</a:t>
            </a:r>
            <a:endParaRPr lang="en-US" altLang="zh-TW" sz="2400" b="1" dirty="0" smtClean="0">
              <a:solidFill>
                <a:schemeClr val="tx1"/>
              </a:solidFill>
              <a:latin typeface="標楷體" pitchFamily="65" charset="-120"/>
              <a:ea typeface="標楷體" panose="03000509000000000000" pitchFamily="65" charset="-120"/>
            </a:endParaRPr>
          </a:p>
          <a:p>
            <a:pPr eaLnBrk="1" hangingPunct="1">
              <a:defRPr/>
            </a:pPr>
            <a:endParaRPr lang="en-US" altLang="zh-TW" sz="2400" b="1" dirty="0" smtClean="0">
              <a:solidFill>
                <a:schemeClr val="tx1"/>
              </a:solidFill>
              <a:latin typeface="標楷體" pitchFamily="65" charset="-120"/>
              <a:ea typeface="標楷體" panose="03000509000000000000" pitchFamily="65" charset="-120"/>
            </a:endParaRPr>
          </a:p>
          <a:p>
            <a:pPr eaLnBrk="1" hangingPunct="1">
              <a:defRPr/>
            </a:pPr>
            <a:endParaRPr lang="en-US" altLang="zh-TW" sz="2400" b="1" dirty="0" smtClean="0">
              <a:solidFill>
                <a:schemeClr val="tx1"/>
              </a:solidFill>
              <a:latin typeface="標楷體" pitchFamily="65" charset="-120"/>
              <a:ea typeface="標楷體" panose="03000509000000000000" pitchFamily="65" charset="-120"/>
            </a:endParaRPr>
          </a:p>
          <a:p>
            <a:pPr eaLnBrk="1" hangingPunct="1">
              <a:defRPr/>
            </a:pPr>
            <a:endParaRPr lang="en-US" altLang="zh-TW" sz="2400" b="1" dirty="0" smtClean="0">
              <a:solidFill>
                <a:schemeClr val="tx1"/>
              </a:solidFill>
              <a:latin typeface="標楷體" pitchFamily="65" charset="-120"/>
              <a:ea typeface="標楷體" panose="03000509000000000000" pitchFamily="65" charset="-120"/>
            </a:endParaRPr>
          </a:p>
        </p:txBody>
      </p:sp>
      <p:pic>
        <p:nvPicPr>
          <p:cNvPr id="1027" name="Picture 3"/>
          <p:cNvPicPr>
            <a:picLocks noChangeAspect="1" noChangeArrowheads="1"/>
          </p:cNvPicPr>
          <p:nvPr/>
        </p:nvPicPr>
        <p:blipFill>
          <a:blip r:embed="rId5" cstate="print"/>
          <a:srcRect/>
          <a:stretch>
            <a:fillRect/>
          </a:stretch>
        </p:blipFill>
        <p:spPr bwMode="auto">
          <a:xfrm>
            <a:off x="4500562" y="3272667"/>
            <a:ext cx="4000528" cy="811747"/>
          </a:xfrm>
          <a:prstGeom prst="rect">
            <a:avLst/>
          </a:prstGeom>
          <a:noFill/>
          <a:ln w="9525">
            <a:noFill/>
            <a:miter lim="800000"/>
            <a:headEnd/>
            <a:tailEnd/>
          </a:ln>
          <a:effectLst/>
        </p:spPr>
      </p:pic>
      <p:pic>
        <p:nvPicPr>
          <p:cNvPr id="1028" name="Picture 4"/>
          <p:cNvPicPr>
            <a:picLocks noChangeAspect="1" noChangeArrowheads="1"/>
          </p:cNvPicPr>
          <p:nvPr/>
        </p:nvPicPr>
        <p:blipFill>
          <a:blip r:embed="rId6" cstate="print"/>
          <a:srcRect/>
          <a:stretch>
            <a:fillRect/>
          </a:stretch>
        </p:blipFill>
        <p:spPr bwMode="auto">
          <a:xfrm>
            <a:off x="1142976" y="5500702"/>
            <a:ext cx="2276896" cy="715179"/>
          </a:xfrm>
          <a:prstGeom prst="rect">
            <a:avLst/>
          </a:prstGeom>
          <a:noFill/>
          <a:ln w="9525">
            <a:noFill/>
            <a:miter lim="800000"/>
            <a:headEnd/>
            <a:tailEnd/>
          </a:ln>
          <a:effectLst/>
        </p:spPr>
      </p:pic>
      <p:sp>
        <p:nvSpPr>
          <p:cNvPr id="11" name="矩形 10"/>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29</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29</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1</a:t>
            </a:r>
            <a:r>
              <a:rPr lang="zh-TW" altLang="en-US" sz="3000" b="1" dirty="0" smtClean="0">
                <a:solidFill>
                  <a:schemeClr val="tx1"/>
                </a:solidFill>
                <a:latin typeface="標楷體" pitchFamily="65" charset="-120"/>
                <a:ea typeface="標楷體" panose="03000509000000000000" pitchFamily="65" charset="-120"/>
              </a:rPr>
              <a:t>：如何區分適用體育班</a:t>
            </a:r>
            <a:r>
              <a:rPr lang="zh-TW" altLang="en-US" sz="2000" b="1" dirty="0" smtClean="0">
                <a:solidFill>
                  <a:schemeClr val="tx1"/>
                </a:solidFill>
                <a:latin typeface="標楷體" pitchFamily="65" charset="-120"/>
                <a:ea typeface="標楷體" panose="03000509000000000000" pitchFamily="65" charset="-120"/>
              </a:rPr>
              <a:t>（藝術才能班）</a:t>
            </a:r>
            <a:r>
              <a:rPr lang="zh-TW" altLang="en-US" sz="3000" b="1" dirty="0" smtClean="0">
                <a:solidFill>
                  <a:schemeClr val="tx1"/>
                </a:solidFill>
                <a:latin typeface="標楷體" pitchFamily="65" charset="-120"/>
                <a:ea typeface="標楷體" panose="03000509000000000000" pitchFamily="65" charset="-120"/>
              </a:rPr>
              <a:t>或健康與體育？</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3000" b="1" dirty="0" smtClean="0">
                <a:solidFill>
                  <a:schemeClr val="tx1"/>
                </a:solidFill>
                <a:latin typeface="標楷體" pitchFamily="65" charset="-120"/>
                <a:ea typeface="標楷體" panose="03000509000000000000" pitchFamily="65" charset="-120"/>
              </a:rPr>
              <a:t>Ａ：</a:t>
            </a:r>
            <a:r>
              <a:rPr lang="zh-TW" altLang="en-US" sz="2400" b="1" dirty="0" smtClean="0">
                <a:solidFill>
                  <a:schemeClr val="tx1"/>
                </a:solidFill>
                <a:latin typeface="標楷體" pitchFamily="65" charset="-120"/>
                <a:ea typeface="標楷體" panose="03000509000000000000" pitchFamily="65" charset="-120"/>
              </a:rPr>
              <a:t>體育班</a:t>
            </a:r>
            <a:r>
              <a:rPr lang="zh-TW" altLang="en-US" sz="2000" b="1" dirty="0" smtClean="0">
                <a:solidFill>
                  <a:schemeClr val="tx1"/>
                </a:solidFill>
                <a:latin typeface="標楷體" pitchFamily="65" charset="-120"/>
                <a:ea typeface="標楷體" panose="03000509000000000000" pitchFamily="65" charset="-120"/>
              </a:rPr>
              <a:t>（藝術才能班）</a:t>
            </a:r>
            <a:r>
              <a:rPr lang="zh-TW" altLang="en-US" sz="2400" b="1" dirty="0" smtClean="0">
                <a:solidFill>
                  <a:schemeClr val="tx1"/>
                </a:solidFill>
                <a:latin typeface="標楷體" pitchFamily="65" charset="-120"/>
                <a:ea typeface="標楷體" panose="03000509000000000000" pitchFamily="65" charset="-120"/>
              </a:rPr>
              <a:t>基本節數僅適用於體育班之編制教師。</a:t>
            </a: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en-US" altLang="zh-TW" sz="3200" dirty="0" err="1" smtClean="0">
                <a:solidFill>
                  <a:srgbClr val="C00000"/>
                </a:solidFill>
                <a:latin typeface="標楷體" pitchFamily="65" charset="-120"/>
                <a:ea typeface="標楷體" pitchFamily="65" charset="-120"/>
                <a:hlinkClick r:id="rId4"/>
              </a:rPr>
              <a:t>教育部國民及學前教育署辦理高級中等學校</a:t>
            </a:r>
            <a:r>
              <a:rPr lang="zh-TW" altLang="en-US" sz="3200" dirty="0" smtClean="0">
                <a:solidFill>
                  <a:srgbClr val="C00000"/>
                </a:solidFill>
                <a:latin typeface="標楷體" pitchFamily="65" charset="-120"/>
                <a:ea typeface="標楷體" pitchFamily="65" charset="-120"/>
                <a:hlinkClick r:id="rId4"/>
              </a:rPr>
              <a:t>高級中等學校教師每週教學節數標準</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2</a:t>
            </a:r>
            <a:r>
              <a:rPr lang="zh-TW" altLang="en-US" sz="3000" b="1" dirty="0" smtClean="0">
                <a:solidFill>
                  <a:schemeClr val="tx1"/>
                </a:solidFill>
                <a:latin typeface="標楷體" pitchFamily="65" charset="-120"/>
                <a:ea typeface="標楷體" panose="03000509000000000000" pitchFamily="65" charset="-120"/>
              </a:rPr>
              <a:t>：體育班</a:t>
            </a:r>
            <a:r>
              <a:rPr lang="zh-TW" altLang="en-US" sz="2000" b="1" dirty="0" smtClean="0">
                <a:solidFill>
                  <a:schemeClr val="tx1"/>
                </a:solidFill>
                <a:latin typeface="標楷體" pitchFamily="65" charset="-120"/>
                <a:ea typeface="標楷體" panose="03000509000000000000" pitchFamily="65" charset="-120"/>
              </a:rPr>
              <a:t>（藝術才能班）</a:t>
            </a:r>
            <a:r>
              <a:rPr lang="zh-TW" altLang="en-US" sz="3000" b="1" dirty="0" smtClean="0">
                <a:solidFill>
                  <a:schemeClr val="tx1"/>
                </a:solidFill>
                <a:latin typeface="標楷體" pitchFamily="65" charset="-120"/>
                <a:ea typeface="標楷體" panose="03000509000000000000" pitchFamily="65" charset="-120"/>
              </a:rPr>
              <a:t>編制教師兼任導師，並擔任一般班級體育課教師之節數？</a:t>
            </a:r>
          </a:p>
        </p:txBody>
      </p:sp>
      <p:sp>
        <p:nvSpPr>
          <p:cNvPr id="15" name="圓角矩形 14"/>
          <p:cNvSpPr/>
          <p:nvPr/>
        </p:nvSpPr>
        <p:spPr>
          <a:xfrm>
            <a:off x="357158" y="5000636"/>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3000" b="1" dirty="0" smtClean="0">
                <a:solidFill>
                  <a:schemeClr val="tx1"/>
                </a:solidFill>
                <a:latin typeface="標楷體" pitchFamily="65" charset="-120"/>
                <a:ea typeface="標楷體" panose="03000509000000000000" pitchFamily="65" charset="-120"/>
              </a:rPr>
              <a:t>Ａ：</a:t>
            </a:r>
            <a:r>
              <a:rPr lang="zh-TW" altLang="en-US" sz="2400" b="1" dirty="0" smtClean="0">
                <a:solidFill>
                  <a:schemeClr val="tx1"/>
                </a:solidFill>
                <a:latin typeface="標楷體" pitchFamily="65" charset="-120"/>
                <a:ea typeface="標楷體" panose="03000509000000000000" pitchFamily="65" charset="-120"/>
              </a:rPr>
              <a:t>因基本教學節數不同，一般班級體育課依節數比例折算後，再與體育班節數併計。</a:t>
            </a:r>
            <a:endParaRPr lang="zh-TW" altLang="en-US" sz="2400" b="1" dirty="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a:t>
            </a:fld>
            <a:endParaRPr lang="en-US" altLang="zh-TW" smtClean="0"/>
          </a:p>
        </p:txBody>
      </p:sp>
      <p:sp>
        <p:nvSpPr>
          <p:cNvPr id="11" name="內容版面配置區 10"/>
          <p:cNvSpPr>
            <a:spLocks noGrp="1"/>
          </p:cNvSpPr>
          <p:nvPr>
            <p:ph idx="1"/>
          </p:nvPr>
        </p:nvSpPr>
        <p:spPr>
          <a:xfrm>
            <a:off x="323528" y="3645024"/>
            <a:ext cx="8604448" cy="1512168"/>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400" b="1" dirty="0" smtClean="0">
                <a:solidFill>
                  <a:schemeClr val="tx1"/>
                </a:solidFill>
                <a:latin typeface="標楷體" panose="03000509000000000000" pitchFamily="65" charset="-120"/>
                <a:ea typeface="標楷體" panose="03000509000000000000" pitchFamily="65" charset="-120"/>
              </a:rPr>
              <a:t>對象：本辦法適用於</a:t>
            </a:r>
            <a:r>
              <a:rPr lang="en-US" altLang="zh-TW" sz="2400" b="1" dirty="0" smtClean="0">
                <a:solidFill>
                  <a:schemeClr val="tx1"/>
                </a:solidFill>
                <a:latin typeface="標楷體" panose="03000509000000000000" pitchFamily="65" charset="-120"/>
                <a:ea typeface="標楷體" panose="03000509000000000000" pitchFamily="65" charset="-120"/>
              </a:rPr>
              <a:t>103</a:t>
            </a:r>
            <a:r>
              <a:rPr lang="zh-TW" altLang="en-US" sz="2400" b="1" dirty="0" smtClean="0">
                <a:solidFill>
                  <a:schemeClr val="tx1"/>
                </a:solidFill>
                <a:latin typeface="標楷體" panose="03000509000000000000" pitchFamily="65" charset="-120"/>
                <a:ea typeface="標楷體" panose="03000509000000000000" pitchFamily="65" charset="-120"/>
              </a:rPr>
              <a:t>學年度以後入學之學生</a:t>
            </a:r>
            <a:endParaRPr lang="zh-TW" altLang="zh-TW" sz="2400" b="1" dirty="0" smtClean="0">
              <a:solidFill>
                <a:schemeClr val="tx1"/>
              </a:solidFill>
              <a:latin typeface="標楷體" pitchFamily="65" charset="-120"/>
              <a:ea typeface="標楷體" panose="03000509000000000000" pitchFamily="65" charset="-120"/>
            </a:endParaRP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indent="-179388"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104</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6</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10</a:t>
            </a:r>
            <a:r>
              <a:rPr lang="zh-TW" altLang="zh-TW" sz="2200" b="1" dirty="0" smtClean="0">
                <a:solidFill>
                  <a:schemeClr val="tx1"/>
                </a:solidFill>
                <a:latin typeface="標楷體" pitchFamily="65" charset="-120"/>
                <a:ea typeface="標楷體" panose="03000509000000000000" pitchFamily="65" charset="-120"/>
              </a:rPr>
              <a:t>日</a:t>
            </a:r>
            <a:r>
              <a:rPr lang="zh-TW" altLang="en-US" sz="2200" b="1" dirty="0" smtClean="0">
                <a:solidFill>
                  <a:schemeClr val="tx1"/>
                </a:solidFill>
                <a:latin typeface="標楷體" pitchFamily="65" charset="-120"/>
                <a:ea typeface="標楷體" panose="03000509000000000000" pitchFamily="65" charset="-120"/>
              </a:rPr>
              <a:t>教育部臺教授國部字第</a:t>
            </a:r>
            <a:r>
              <a:rPr lang="en-US" altLang="zh-TW" sz="2200" b="1" dirty="0" smtClean="0">
                <a:solidFill>
                  <a:schemeClr val="tx1"/>
                </a:solidFill>
                <a:latin typeface="標楷體" pitchFamily="65" charset="-120"/>
                <a:ea typeface="標楷體" panose="03000509000000000000" pitchFamily="65" charset="-120"/>
              </a:rPr>
              <a:t>1040062160B</a:t>
            </a:r>
            <a:r>
              <a:rPr lang="zh-TW" altLang="zh-TW" sz="2200" b="1" dirty="0" smtClean="0">
                <a:solidFill>
                  <a:schemeClr val="tx1"/>
                </a:solidFill>
                <a:latin typeface="標楷體" pitchFamily="65" charset="-120"/>
                <a:ea typeface="標楷體" panose="03000509000000000000" pitchFamily="65" charset="-120"/>
              </a:rPr>
              <a:t>號令修正</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2400" b="1" dirty="0" smtClean="0">
                <a:solidFill>
                  <a:schemeClr val="tx1"/>
                </a:solidFill>
                <a:latin typeface="標楷體" panose="03000509000000000000" pitchFamily="65" charset="-120"/>
                <a:ea typeface="標楷體" panose="03000509000000000000" pitchFamily="65" charset="-120"/>
              </a:rPr>
              <a:t>法源：依高級中等教育法第</a:t>
            </a:r>
            <a:r>
              <a:rPr lang="en-US" altLang="zh-TW" sz="2400" b="1" dirty="0" smtClean="0">
                <a:solidFill>
                  <a:schemeClr val="tx1"/>
                </a:solidFill>
                <a:latin typeface="標楷體" panose="03000509000000000000" pitchFamily="65" charset="-120"/>
                <a:ea typeface="標楷體" panose="03000509000000000000" pitchFamily="65" charset="-120"/>
              </a:rPr>
              <a:t>40</a:t>
            </a:r>
            <a:r>
              <a:rPr lang="zh-TW" altLang="en-US" sz="2400" b="1" dirty="0" smtClean="0">
                <a:solidFill>
                  <a:schemeClr val="tx1"/>
                </a:solidFill>
                <a:latin typeface="標楷體" panose="03000509000000000000" pitchFamily="65" charset="-120"/>
                <a:ea typeface="標楷體" panose="03000509000000000000" pitchFamily="65" charset="-120"/>
              </a:rPr>
              <a:t>條規定訂定</a:t>
            </a: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高級中等學校多元入學招生辦法</a:t>
            </a:r>
            <a:endParaRPr lang="zh-TW" altLang="en-US" sz="3200" dirty="0">
              <a:solidFill>
                <a:srgbClr val="C00000"/>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30</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30</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3</a:t>
            </a:r>
            <a:r>
              <a:rPr lang="zh-TW" altLang="en-US" sz="3000" b="1" dirty="0" smtClean="0">
                <a:solidFill>
                  <a:schemeClr val="tx1"/>
                </a:solidFill>
                <a:latin typeface="標楷體" pitchFamily="65" charset="-120"/>
                <a:ea typeface="標楷體" panose="03000509000000000000" pitchFamily="65" charset="-120"/>
              </a:rPr>
              <a:t>：導師或兼任行政職務教師如擔任學科教學研究委員會召集人，是否得重複減授</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3000" b="1" dirty="0" smtClean="0">
                <a:solidFill>
                  <a:schemeClr val="tx1"/>
                </a:solidFill>
                <a:latin typeface="標楷體" pitchFamily="65" charset="-120"/>
                <a:ea typeface="標楷體" panose="03000509000000000000" pitchFamily="65" charset="-120"/>
              </a:rPr>
              <a:t>Ａ：</a:t>
            </a:r>
            <a:r>
              <a:rPr lang="zh-TW" altLang="en-US" sz="2400" b="1" dirty="0" smtClean="0">
                <a:solidFill>
                  <a:schemeClr val="tx1"/>
                </a:solidFill>
                <a:latin typeface="標楷體" pitchFamily="65" charset="-120"/>
                <a:ea typeface="標楷體" panose="03000509000000000000" pitchFamily="65" charset="-120"/>
              </a:rPr>
              <a:t>請教師自行擇一減授。</a:t>
            </a: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en-US" altLang="zh-TW" sz="3200" dirty="0" err="1" smtClean="0">
                <a:solidFill>
                  <a:srgbClr val="C00000"/>
                </a:solidFill>
                <a:latin typeface="標楷體" pitchFamily="65" charset="-120"/>
                <a:ea typeface="標楷體" pitchFamily="65" charset="-120"/>
                <a:hlinkClick r:id="rId4"/>
              </a:rPr>
              <a:t>教育部國民及學前教育署辦理高級中等學校</a:t>
            </a:r>
            <a:r>
              <a:rPr lang="zh-TW" altLang="en-US" sz="3200" dirty="0" smtClean="0">
                <a:solidFill>
                  <a:srgbClr val="C00000"/>
                </a:solidFill>
                <a:latin typeface="標楷體" pitchFamily="65" charset="-120"/>
                <a:ea typeface="標楷體" pitchFamily="65" charset="-120"/>
                <a:hlinkClick r:id="rId4"/>
              </a:rPr>
              <a:t>高級中等學校教師每週教學節數標準</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4</a:t>
            </a:r>
            <a:r>
              <a:rPr lang="zh-TW" altLang="en-US" sz="3000" b="1" dirty="0" smtClean="0">
                <a:solidFill>
                  <a:schemeClr val="tx1"/>
                </a:solidFill>
                <a:latin typeface="標楷體" pitchFamily="65" charset="-120"/>
                <a:ea typeface="標楷體" panose="03000509000000000000" pitchFamily="65" charset="-120"/>
              </a:rPr>
              <a:t>：技術型高級中等學校擔任學科教學研究委員會召集人是否減授</a:t>
            </a:r>
            <a:r>
              <a:rPr lang="en-US" altLang="zh-TW" sz="3000" b="1" dirty="0" smtClean="0">
                <a:solidFill>
                  <a:schemeClr val="tx1"/>
                </a:solidFill>
                <a:latin typeface="標楷體" pitchFamily="65" charset="-120"/>
                <a:ea typeface="標楷體" panose="03000509000000000000" pitchFamily="65" charset="-120"/>
              </a:rPr>
              <a:t>2</a:t>
            </a:r>
            <a:r>
              <a:rPr lang="zh-TW" altLang="en-US" sz="3000" b="1" dirty="0" smtClean="0">
                <a:solidFill>
                  <a:schemeClr val="tx1"/>
                </a:solidFill>
                <a:latin typeface="標楷體" pitchFamily="65" charset="-120"/>
                <a:ea typeface="標楷體" panose="03000509000000000000" pitchFamily="65" charset="-120"/>
              </a:rPr>
              <a:t>節</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013176"/>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3000" b="1" dirty="0" smtClean="0">
                <a:solidFill>
                  <a:schemeClr val="tx1"/>
                </a:solidFill>
                <a:latin typeface="標楷體" pitchFamily="65" charset="-120"/>
                <a:ea typeface="標楷體" panose="03000509000000000000" pitchFamily="65" charset="-120"/>
              </a:rPr>
              <a:t>Ａ：</a:t>
            </a:r>
            <a:r>
              <a:rPr lang="zh-TW" altLang="en-US" sz="2400" b="1" dirty="0" smtClean="0">
                <a:solidFill>
                  <a:schemeClr val="tx1"/>
                </a:solidFill>
                <a:latin typeface="標楷體" pitchFamily="65" charset="-120"/>
                <a:ea typeface="標楷體" panose="03000509000000000000" pitchFamily="65" charset="-120"/>
              </a:rPr>
              <a:t>僅適用普通型高級中等學校，技術型高級中等學校不符合減授規定。</a:t>
            </a:r>
            <a:endParaRPr lang="zh-TW" altLang="en-US" sz="2400" b="1" dirty="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31</a:t>
            </a:fld>
            <a:endParaRPr lang="en-US" altLang="zh-TW" smtClean="0"/>
          </a:p>
        </p:txBody>
      </p:sp>
      <p:sp>
        <p:nvSpPr>
          <p:cNvPr id="11" name="內容版面配置區 10"/>
          <p:cNvSpPr>
            <a:spLocks noGrp="1"/>
          </p:cNvSpPr>
          <p:nvPr>
            <p:ph idx="1"/>
          </p:nvPr>
        </p:nvSpPr>
        <p:spPr>
          <a:xfrm>
            <a:off x="285720" y="2000240"/>
            <a:ext cx="8604448" cy="4214842"/>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為配合資訊化作業，各校請至「</a:t>
            </a:r>
            <a:r>
              <a:rPr lang="zh-TW" altLang="en-US" sz="2000" b="1" dirty="0" smtClean="0">
                <a:solidFill>
                  <a:srgbClr val="FF0000"/>
                </a:solidFill>
                <a:latin typeface="標楷體" panose="03000509000000000000" pitchFamily="65" charset="-120"/>
                <a:ea typeface="標楷體" panose="03000509000000000000" pitchFamily="65" charset="-120"/>
              </a:rPr>
              <a:t>高級中等學校教師每週教學節數統計上傳系統</a:t>
            </a:r>
            <a:r>
              <a:rPr lang="zh-TW" altLang="en-US" sz="2000" b="1" dirty="0" smtClean="0">
                <a:solidFill>
                  <a:schemeClr val="tx1"/>
                </a:solidFill>
                <a:latin typeface="標楷體" panose="03000509000000000000" pitchFamily="65" charset="-120"/>
                <a:ea typeface="標楷體" panose="03000509000000000000" pitchFamily="65" charset="-120"/>
              </a:rPr>
              <a:t>」</a:t>
            </a:r>
            <a:r>
              <a:rPr lang="en-US" altLang="zh-TW" sz="2000" b="1" dirty="0" smtClean="0">
                <a:solidFill>
                  <a:schemeClr val="tx1"/>
                </a:solidFill>
                <a:latin typeface="標楷體" pitchFamily="65" charset="-120"/>
                <a:ea typeface="標楷體" panose="03000509000000000000" pitchFamily="65" charset="-120"/>
              </a:rPr>
              <a:t>(</a:t>
            </a:r>
            <a:r>
              <a:rPr lang="zh-TW" altLang="en-US" sz="2000" b="1" dirty="0" smtClean="0">
                <a:solidFill>
                  <a:schemeClr val="tx1"/>
                </a:solidFill>
                <a:latin typeface="標楷體" pitchFamily="65" charset="-120"/>
                <a:ea typeface="標楷體" panose="03000509000000000000" pitchFamily="65" charset="-120"/>
              </a:rPr>
              <a:t>網址</a:t>
            </a:r>
            <a:r>
              <a:rPr lang="en-US" altLang="zh-TW" sz="2000" b="1" dirty="0" smtClean="0">
                <a:solidFill>
                  <a:schemeClr val="tx1"/>
                </a:solidFill>
                <a:latin typeface="標楷體" pitchFamily="65" charset="-120"/>
                <a:ea typeface="標楷體" panose="03000509000000000000" pitchFamily="65" charset="-120"/>
              </a:rPr>
              <a:t>:</a:t>
            </a:r>
            <a:r>
              <a:rPr lang="en-US" altLang="zh-TW" sz="2000" b="1" dirty="0" smtClean="0">
                <a:solidFill>
                  <a:srgbClr val="0000CC"/>
                </a:solidFill>
                <a:latin typeface="標楷體" pitchFamily="65" charset="-120"/>
                <a:ea typeface="標楷體" panose="03000509000000000000" pitchFamily="65" charset="-120"/>
              </a:rPr>
              <a:t>http://210.70.74.1/PWH</a:t>
            </a:r>
            <a:r>
              <a:rPr lang="en-US" altLang="zh-TW" sz="2000" b="1" dirty="0" smtClean="0">
                <a:solidFill>
                  <a:schemeClr val="tx1"/>
                </a:solidFill>
                <a:latin typeface="標楷體" pitchFamily="65" charset="-120"/>
                <a:ea typeface="標楷體" panose="03000509000000000000" pitchFamily="65" charset="-120"/>
              </a:rPr>
              <a:t>)</a:t>
            </a:r>
            <a:r>
              <a:rPr lang="zh-TW" altLang="en-US" sz="2000" b="1" dirty="0" smtClean="0">
                <a:solidFill>
                  <a:schemeClr val="tx1"/>
                </a:solidFill>
                <a:latin typeface="標楷體" pitchFamily="65" charset="-120"/>
                <a:ea typeface="標楷體" panose="03000509000000000000" pitchFamily="65" charset="-120"/>
              </a:rPr>
              <a:t>配合操作說明，登錄下載</a:t>
            </a:r>
            <a:r>
              <a:rPr lang="en-US" altLang="zh-TW" sz="2000" b="1" dirty="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學年度第</a:t>
            </a:r>
            <a:r>
              <a:rPr lang="en-US" altLang="zh-TW" sz="2000" b="1" dirty="0">
                <a:solidFill>
                  <a:schemeClr val="tx1"/>
                </a:solidFill>
                <a:latin typeface="標楷體" panose="03000509000000000000" pitchFamily="65" charset="-120"/>
                <a:ea typeface="標楷體" panose="03000509000000000000" pitchFamily="65" charset="-120"/>
              </a:rPr>
              <a:t>1</a:t>
            </a:r>
            <a:r>
              <a:rPr lang="zh-TW" altLang="zh-TW" sz="2000" b="1" dirty="0">
                <a:solidFill>
                  <a:schemeClr val="tx1"/>
                </a:solidFill>
                <a:latin typeface="標楷體" panose="03000509000000000000" pitchFamily="65" charset="-120"/>
                <a:ea typeface="標楷體" panose="03000509000000000000" pitchFamily="65" charset="-120"/>
              </a:rPr>
              <a:t>學期「高級中等學校教師每週教學節數統計」等相關填報資料格式電子</a:t>
            </a:r>
            <a:r>
              <a:rPr lang="zh-TW" altLang="zh-TW" sz="2000" b="1" dirty="0" smtClean="0">
                <a:solidFill>
                  <a:schemeClr val="tx1"/>
                </a:solidFill>
                <a:latin typeface="標楷體" panose="03000509000000000000" pitchFamily="65" charset="-120"/>
                <a:ea typeface="標楷體" panose="03000509000000000000" pitchFamily="65" charset="-120"/>
              </a:rPr>
              <a:t>檔，</a:t>
            </a:r>
            <a:r>
              <a:rPr lang="zh-TW" altLang="zh-TW" sz="2000" b="1" dirty="0">
                <a:solidFill>
                  <a:schemeClr val="tx1"/>
                </a:solidFill>
                <a:latin typeface="標楷體" panose="03000509000000000000" pitchFamily="65" charset="-120"/>
                <a:ea typeface="標楷體" panose="03000509000000000000" pitchFamily="65" charset="-120"/>
              </a:rPr>
              <a:t>並依表格說明完成填報及用印後</a:t>
            </a:r>
            <a:r>
              <a:rPr lang="zh-TW" altLang="zh-TW" sz="2000" b="1" dirty="0" smtClean="0">
                <a:solidFill>
                  <a:schemeClr val="tx1"/>
                </a:solidFill>
                <a:latin typeface="標楷體" panose="03000509000000000000" pitchFamily="65" charset="-120"/>
                <a:ea typeface="標楷體" panose="03000509000000000000" pitchFamily="65" charset="-120"/>
              </a:rPr>
              <a:t>，掃描</a:t>
            </a:r>
            <a:r>
              <a:rPr lang="zh-TW" altLang="zh-TW" sz="2000" b="1" dirty="0">
                <a:solidFill>
                  <a:schemeClr val="tx1"/>
                </a:solidFill>
                <a:latin typeface="標楷體" panose="03000509000000000000" pitchFamily="65" charset="-120"/>
                <a:ea typeface="標楷體" panose="03000509000000000000" pitchFamily="65" charset="-120"/>
              </a:rPr>
              <a:t>成</a:t>
            </a:r>
            <a:r>
              <a:rPr lang="en-US" altLang="zh-TW" sz="2000" b="1" dirty="0">
                <a:solidFill>
                  <a:schemeClr val="tx1"/>
                </a:solidFill>
                <a:latin typeface="標楷體" panose="03000509000000000000" pitchFamily="65" charset="-120"/>
                <a:ea typeface="標楷體" panose="03000509000000000000" pitchFamily="65" charset="-120"/>
              </a:rPr>
              <a:t>PDF</a:t>
            </a:r>
            <a:r>
              <a:rPr lang="zh-TW" altLang="zh-TW" sz="2000" b="1" dirty="0">
                <a:solidFill>
                  <a:schemeClr val="tx1"/>
                </a:solidFill>
                <a:latin typeface="標楷體" panose="03000509000000000000" pitchFamily="65" charset="-120"/>
                <a:ea typeface="標楷體" panose="03000509000000000000" pitchFamily="65" charset="-120"/>
              </a:rPr>
              <a:t>檔格式</a:t>
            </a:r>
            <a:r>
              <a:rPr lang="zh-TW" altLang="zh-TW" sz="2000" b="1" dirty="0" smtClean="0">
                <a:solidFill>
                  <a:schemeClr val="tx1"/>
                </a:solidFill>
                <a:latin typeface="標楷體" panose="03000509000000000000" pitchFamily="65" charset="-120"/>
                <a:ea typeface="標楷體" panose="03000509000000000000" pitchFamily="65" charset="-120"/>
              </a:rPr>
              <a:t>，上</a:t>
            </a:r>
            <a:r>
              <a:rPr lang="zh-TW" altLang="zh-TW" sz="2000" b="1" dirty="0">
                <a:solidFill>
                  <a:schemeClr val="tx1"/>
                </a:solidFill>
                <a:latin typeface="標楷體" panose="03000509000000000000" pitchFamily="65" charset="-120"/>
                <a:ea typeface="標楷體" panose="03000509000000000000" pitchFamily="65" charset="-120"/>
              </a:rPr>
              <a:t>傳至「高級中等學校教師每週教學節數統計上傳系統」以利憑辦後續審查</a:t>
            </a:r>
            <a:r>
              <a:rPr lang="zh-TW" altLang="zh-TW" sz="2000" b="1" dirty="0" smtClean="0">
                <a:solidFill>
                  <a:schemeClr val="tx1"/>
                </a:solidFill>
                <a:latin typeface="標楷體" panose="03000509000000000000" pitchFamily="65" charset="-120"/>
                <a:ea typeface="標楷體" panose="03000509000000000000" pitchFamily="65" charset="-120"/>
              </a:rPr>
              <a:t>作業</a:t>
            </a:r>
            <a:r>
              <a:rPr lang="zh-TW" altLang="en-US"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eaLnBrk="1" fontAlgn="auto" hangingPunct="1">
              <a:spcBef>
                <a:spcPct val="0"/>
              </a:spcBef>
              <a:spcAft>
                <a:spcPts val="0"/>
              </a:spcAft>
              <a:buNone/>
              <a:defRPr/>
            </a:pPr>
            <a:endParaRPr lang="en-US" altLang="zh-TW" sz="2000" b="1" dirty="0" smtClean="0">
              <a:solidFill>
                <a:schemeClr val="tx1"/>
              </a:solidFill>
              <a:latin typeface="標楷體" panose="03000509000000000000" pitchFamily="65" charset="-120"/>
              <a:ea typeface="標楷體" panose="03000509000000000000" pitchFamily="65" charset="-120"/>
            </a:endParaRPr>
          </a:p>
          <a:p>
            <a:pPr eaLnBrk="1" fontAlgn="auto" hangingPunct="1">
              <a:spcBef>
                <a:spcPct val="0"/>
              </a:spcBef>
              <a:spcAft>
                <a:spcPts val="0"/>
              </a:spcAft>
              <a:buBlip>
                <a:blip r:embed="rId2"/>
              </a:buBlip>
              <a:defRPr/>
            </a:pPr>
            <a:r>
              <a:rPr lang="zh-TW" altLang="zh-TW" sz="2000" b="1" dirty="0">
                <a:solidFill>
                  <a:schemeClr val="tx1"/>
                </a:solidFill>
                <a:latin typeface="標楷體" panose="03000509000000000000" pitchFamily="65" charset="-120"/>
                <a:ea typeface="標楷體" panose="03000509000000000000" pitchFamily="65" charset="-120"/>
              </a:rPr>
              <a:t>為使每學期審查作業如期如質執行，相關期程</a:t>
            </a:r>
            <a:r>
              <a:rPr lang="zh-TW" altLang="zh-TW" sz="2000" b="1" dirty="0" smtClean="0">
                <a:solidFill>
                  <a:schemeClr val="tx1"/>
                </a:solidFill>
                <a:latin typeface="標楷體" panose="03000509000000000000" pitchFamily="65" charset="-120"/>
                <a:ea typeface="標楷體" panose="03000509000000000000" pitchFamily="65" charset="-120"/>
              </a:rPr>
              <a:t>逾期陳</a:t>
            </a:r>
            <a:r>
              <a:rPr lang="zh-TW" altLang="zh-TW" sz="2000" b="1" dirty="0">
                <a:solidFill>
                  <a:schemeClr val="tx1"/>
                </a:solidFill>
                <a:latin typeface="標楷體" panose="03000509000000000000" pitchFamily="65" charset="-120"/>
                <a:ea typeface="標楷體" panose="03000509000000000000" pitchFamily="65" charset="-120"/>
              </a:rPr>
              <a:t>報時系統將關閉上傳功能，未依限完成上傳之學校視同該校無超時授課審查核備之需求</a:t>
            </a:r>
            <a:r>
              <a:rPr lang="zh-TW" altLang="en-US"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eaLnBrk="1" fontAlgn="auto" hangingPunct="1">
              <a:spcBef>
                <a:spcPct val="0"/>
              </a:spcBef>
              <a:spcAft>
                <a:spcPts val="0"/>
              </a:spcAft>
              <a:buBlip>
                <a:blip r:embed="rId2"/>
              </a:buBlip>
              <a:defRPr/>
            </a:pPr>
            <a:r>
              <a:rPr lang="zh-TW" altLang="zh-TW" sz="2000" b="1" dirty="0" smtClean="0">
                <a:solidFill>
                  <a:schemeClr val="tx1"/>
                </a:solidFill>
                <a:latin typeface="標楷體" panose="03000509000000000000" pitchFamily="65" charset="-120"/>
                <a:ea typeface="標楷體" panose="03000509000000000000" pitchFamily="65" charset="-120"/>
              </a:rPr>
              <a:t>相關</a:t>
            </a:r>
            <a:r>
              <a:rPr lang="zh-TW" altLang="zh-TW" sz="2000" b="1" dirty="0">
                <a:solidFill>
                  <a:schemeClr val="tx1"/>
                </a:solidFill>
                <a:latin typeface="標楷體" panose="03000509000000000000" pitchFamily="65" charset="-120"/>
                <a:ea typeface="標楷體" panose="03000509000000000000" pitchFamily="65" charset="-120"/>
              </a:rPr>
              <a:t>作業查詢，請逕洽：國立臺中高級工業職業學校，藍啟民主任</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eaLnBrk="1" fontAlgn="auto" hangingPunct="1">
              <a:spcBef>
                <a:spcPct val="0"/>
              </a:spcBef>
              <a:spcAft>
                <a:spcPts val="0"/>
              </a:spcAft>
              <a:buNone/>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zh-TW" altLang="zh-TW" sz="2000" b="1" dirty="0" smtClean="0">
                <a:solidFill>
                  <a:schemeClr val="tx1"/>
                </a:solidFill>
                <a:latin typeface="標楷體" panose="03000509000000000000" pitchFamily="65" charset="-120"/>
                <a:ea typeface="標楷體" panose="03000509000000000000" pitchFamily="65" charset="-120"/>
              </a:rPr>
              <a:t>電話</a:t>
            </a:r>
            <a:r>
              <a:rPr lang="zh-TW" altLang="zh-TW" sz="2000" b="1" dirty="0">
                <a:solidFill>
                  <a:schemeClr val="tx1"/>
                </a:solidFill>
                <a:latin typeface="標楷體" panose="03000509000000000000" pitchFamily="65" charset="-120"/>
                <a:ea typeface="標楷體" panose="03000509000000000000" pitchFamily="65" charset="-120"/>
              </a:rPr>
              <a:t>：</a:t>
            </a:r>
            <a:r>
              <a:rPr lang="en-US" altLang="zh-TW" sz="2000" b="1" dirty="0">
                <a:solidFill>
                  <a:schemeClr val="tx1"/>
                </a:solidFill>
                <a:latin typeface="標楷體" panose="03000509000000000000" pitchFamily="65" charset="-120"/>
                <a:ea typeface="標楷體" panose="03000509000000000000" pitchFamily="65" charset="-120"/>
              </a:rPr>
              <a:t>04-22613158</a:t>
            </a:r>
            <a:r>
              <a:rPr lang="zh-TW" altLang="zh-TW" sz="2000" b="1" dirty="0">
                <a:solidFill>
                  <a:schemeClr val="tx1"/>
                </a:solidFill>
                <a:latin typeface="標楷體" panose="03000509000000000000" pitchFamily="65" charset="-120"/>
                <a:ea typeface="標楷體" panose="03000509000000000000" pitchFamily="65" charset="-120"/>
              </a:rPr>
              <a:t>轉分機</a:t>
            </a:r>
            <a:r>
              <a:rPr lang="en-US" altLang="zh-TW" sz="2000" b="1" dirty="0" smtClean="0">
                <a:solidFill>
                  <a:schemeClr val="tx1"/>
                </a:solidFill>
                <a:latin typeface="標楷體" panose="03000509000000000000" pitchFamily="65" charset="-120"/>
                <a:ea typeface="標楷體" panose="03000509000000000000" pitchFamily="65" charset="-120"/>
              </a:rPr>
              <a:t>5000</a:t>
            </a:r>
            <a:endParaRPr lang="zh-TW" altLang="en-US" sz="2000" b="1" dirty="0">
              <a:solidFill>
                <a:schemeClr val="tx1"/>
              </a:solidFill>
              <a:latin typeface="標楷體" panose="03000509000000000000" pitchFamily="65" charset="-120"/>
              <a:ea typeface="標楷體" panose="03000509000000000000" pitchFamily="65" charset="-120"/>
            </a:endParaRP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31</a:t>
            </a:fld>
            <a:endParaRPr lang="en-US" altLang="zh-TW" sz="1200" b="1">
              <a:solidFill>
                <a:srgbClr val="898989"/>
              </a:solidFill>
              <a:latin typeface="標楷體" pitchFamily="65" charset="-120"/>
              <a:ea typeface="標楷體" pitchFamily="65" charset="-120"/>
            </a:endParaRPr>
          </a:p>
        </p:txBody>
      </p:sp>
      <p:sp>
        <p:nvSpPr>
          <p:cNvPr id="14" name="標題 11"/>
          <p:cNvSpPr>
            <a:spLocks noGrp="1"/>
          </p:cNvSpPr>
          <p:nvPr>
            <p:ph type="title"/>
          </p:nvPr>
        </p:nvSpPr>
        <p:spPr>
          <a:xfrm>
            <a:off x="467544" y="714364"/>
            <a:ext cx="8229600" cy="1143000"/>
          </a:xfrm>
        </p:spPr>
        <p:txBody>
          <a:bodyPr/>
          <a:lstStyle/>
          <a:p>
            <a:r>
              <a:rPr lang="en-US" altLang="zh-TW" sz="3200" dirty="0" smtClean="0">
                <a:solidFill>
                  <a:srgbClr val="C00000"/>
                </a:solidFill>
                <a:latin typeface="標楷體" pitchFamily="65" charset="-120"/>
                <a:ea typeface="標楷體" pitchFamily="65" charset="-120"/>
                <a:hlinkClick r:id="rId3"/>
              </a:rPr>
              <a:t>104</a:t>
            </a:r>
            <a:r>
              <a:rPr lang="zh-TW" altLang="en-US" sz="3200" dirty="0" smtClean="0">
                <a:solidFill>
                  <a:srgbClr val="C00000"/>
                </a:solidFill>
                <a:latin typeface="標楷體" pitchFamily="65" charset="-120"/>
                <a:ea typeface="標楷體" pitchFamily="65" charset="-120"/>
                <a:hlinkClick r:id="rId3"/>
              </a:rPr>
              <a:t>學年度第</a:t>
            </a:r>
            <a:r>
              <a:rPr lang="en-US" altLang="zh-TW" sz="3200" dirty="0" smtClean="0">
                <a:solidFill>
                  <a:srgbClr val="C00000"/>
                </a:solidFill>
                <a:latin typeface="標楷體" pitchFamily="65" charset="-120"/>
                <a:ea typeface="標楷體" pitchFamily="65" charset="-120"/>
                <a:hlinkClick r:id="rId3"/>
              </a:rPr>
              <a:t>1</a:t>
            </a:r>
            <a:r>
              <a:rPr lang="zh-TW" altLang="en-US" sz="3200" dirty="0" smtClean="0">
                <a:solidFill>
                  <a:srgbClr val="C00000"/>
                </a:solidFill>
                <a:latin typeface="標楷體" pitchFamily="65" charset="-120"/>
                <a:ea typeface="標楷體" pitchFamily="65" charset="-120"/>
                <a:hlinkClick r:id="rId3"/>
              </a:rPr>
              <a:t>學期教師超授節數相關文件及審查作業</a:t>
            </a:r>
            <a:endParaRPr lang="zh-TW" altLang="en-US" sz="3200" dirty="0">
              <a:solidFill>
                <a:srgbClr val="C00000"/>
              </a:solidFill>
              <a:latin typeface="標楷體" pitchFamily="65" charset="-120"/>
              <a:ea typeface="標楷體" pitchFamily="65" charset="-120"/>
            </a:endParaRPr>
          </a:p>
        </p:txBody>
      </p:sp>
      <p:sp>
        <p:nvSpPr>
          <p:cNvPr id="7" name="矩形 6"/>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extLst>
      <p:ext uri="{BB962C8B-B14F-4D97-AF65-F5344CB8AC3E}">
        <p14:creationId xmlns="" xmlns:p14="http://schemas.microsoft.com/office/powerpoint/2010/main" val="1983964605"/>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32</a:t>
            </a:fld>
            <a:endParaRPr lang="en-US" altLang="zh-TW" smtClean="0"/>
          </a:p>
        </p:txBody>
      </p:sp>
      <p:sp>
        <p:nvSpPr>
          <p:cNvPr id="11" name="內容版面配置區 10"/>
          <p:cNvSpPr>
            <a:spLocks noGrp="1"/>
          </p:cNvSpPr>
          <p:nvPr>
            <p:ph idx="1"/>
          </p:nvPr>
        </p:nvSpPr>
        <p:spPr>
          <a:xfrm>
            <a:off x="285720" y="2000240"/>
            <a:ext cx="8604448" cy="4214842"/>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buNone/>
            </a:pPr>
            <a:r>
              <a:rPr lang="zh-TW" altLang="zh-TW" sz="2000" b="1" dirty="0" smtClean="0">
                <a:solidFill>
                  <a:schemeClr val="tx1"/>
                </a:solidFill>
                <a:latin typeface="標楷體" panose="03000509000000000000" pitchFamily="65" charset="-120"/>
                <a:ea typeface="標楷體" panose="03000509000000000000" pitchFamily="65" charset="-120"/>
              </a:rPr>
              <a:t>相關</a:t>
            </a:r>
            <a:r>
              <a:rPr lang="zh-TW" altLang="zh-TW" sz="2000" b="1" dirty="0">
                <a:solidFill>
                  <a:schemeClr val="tx1"/>
                </a:solidFill>
                <a:latin typeface="標楷體" panose="03000509000000000000" pitchFamily="65" charset="-120"/>
                <a:ea typeface="標楷體" panose="03000509000000000000" pitchFamily="65" charset="-120"/>
              </a:rPr>
              <a:t>期程說明如下：</a:t>
            </a:r>
          </a:p>
          <a:p>
            <a:pPr marL="0" indent="0">
              <a:buNone/>
            </a:pPr>
            <a:r>
              <a:rPr lang="en-US" altLang="zh-TW" sz="2000" b="1" dirty="0">
                <a:solidFill>
                  <a:schemeClr val="tx1"/>
                </a:solidFill>
                <a:latin typeface="標楷體" panose="03000509000000000000" pitchFamily="65" charset="-120"/>
                <a:ea typeface="標楷體" panose="03000509000000000000" pitchFamily="65" charset="-120"/>
              </a:rPr>
              <a:t>(1)</a:t>
            </a:r>
            <a:r>
              <a:rPr lang="zh-TW" altLang="zh-TW" sz="2000" b="1" dirty="0">
                <a:solidFill>
                  <a:schemeClr val="tx1"/>
                </a:solidFill>
                <a:latin typeface="標楷體" panose="03000509000000000000" pitchFamily="65" charset="-120"/>
                <a:ea typeface="標楷體" panose="03000509000000000000" pitchFamily="65" charset="-120"/>
              </a:rPr>
              <a:t>學校陳報期程：</a:t>
            </a:r>
            <a:r>
              <a:rPr lang="en-US" altLang="zh-TW" sz="2000" b="1" dirty="0">
                <a:solidFill>
                  <a:srgbClr val="FF0000"/>
                </a:solidFill>
                <a:latin typeface="標楷體" panose="03000509000000000000" pitchFamily="65" charset="-120"/>
                <a:ea typeface="標楷體" panose="03000509000000000000" pitchFamily="65" charset="-120"/>
              </a:rPr>
              <a:t>104</a:t>
            </a:r>
            <a:r>
              <a:rPr lang="zh-TW" altLang="zh-TW" sz="2000" b="1" dirty="0">
                <a:solidFill>
                  <a:srgbClr val="FF0000"/>
                </a:solidFill>
                <a:latin typeface="標楷體" panose="03000509000000000000" pitchFamily="65" charset="-120"/>
                <a:ea typeface="標楷體" panose="03000509000000000000" pitchFamily="65" charset="-120"/>
              </a:rPr>
              <a:t>年</a:t>
            </a:r>
            <a:r>
              <a:rPr lang="en-US" altLang="zh-TW" sz="2000" b="1" dirty="0">
                <a:solidFill>
                  <a:srgbClr val="FF0000"/>
                </a:solidFill>
                <a:latin typeface="標楷體" panose="03000509000000000000" pitchFamily="65" charset="-120"/>
                <a:ea typeface="標楷體" panose="03000509000000000000" pitchFamily="65" charset="-120"/>
              </a:rPr>
              <a:t>9</a:t>
            </a:r>
            <a:r>
              <a:rPr lang="zh-TW" altLang="zh-TW" sz="2000" b="1" dirty="0">
                <a:solidFill>
                  <a:srgbClr val="FF0000"/>
                </a:solidFill>
                <a:latin typeface="標楷體" panose="03000509000000000000" pitchFamily="65" charset="-120"/>
                <a:ea typeface="標楷體" panose="03000509000000000000" pitchFamily="65" charset="-120"/>
              </a:rPr>
              <a:t>月</a:t>
            </a:r>
            <a:r>
              <a:rPr lang="en-US" altLang="zh-TW" sz="2000" b="1" dirty="0">
                <a:solidFill>
                  <a:srgbClr val="FF0000"/>
                </a:solidFill>
                <a:latin typeface="標楷體" panose="03000509000000000000" pitchFamily="65" charset="-120"/>
                <a:ea typeface="標楷體" panose="03000509000000000000" pitchFamily="65" charset="-120"/>
              </a:rPr>
              <a:t>24</a:t>
            </a:r>
            <a:r>
              <a:rPr lang="zh-TW" altLang="zh-TW" sz="2000" b="1" dirty="0">
                <a:solidFill>
                  <a:srgbClr val="FF0000"/>
                </a:solidFill>
                <a:latin typeface="標楷體" panose="03000509000000000000" pitchFamily="65" charset="-120"/>
                <a:ea typeface="標楷體" panose="03000509000000000000" pitchFamily="65" charset="-120"/>
              </a:rPr>
              <a:t>日</a:t>
            </a:r>
            <a:r>
              <a:rPr lang="zh-TW" altLang="zh-TW" sz="2000" b="1" dirty="0" smtClean="0">
                <a:solidFill>
                  <a:srgbClr val="FF0000"/>
                </a:solidFill>
                <a:latin typeface="標楷體" panose="03000509000000000000" pitchFamily="65" charset="-120"/>
                <a:ea typeface="標楷體" panose="03000509000000000000" pitchFamily="65" charset="-120"/>
              </a:rPr>
              <a:t>（四</a:t>
            </a:r>
            <a:r>
              <a:rPr lang="zh-TW" altLang="zh-TW" sz="2000" b="1" dirty="0">
                <a:solidFill>
                  <a:srgbClr val="FF0000"/>
                </a:solidFill>
                <a:latin typeface="標楷體" panose="03000509000000000000" pitchFamily="65" charset="-120"/>
                <a:ea typeface="標楷體" panose="03000509000000000000" pitchFamily="65" charset="-120"/>
              </a:rPr>
              <a:t>）至</a:t>
            </a:r>
            <a:r>
              <a:rPr lang="en-US" altLang="zh-TW" sz="2000" b="1" dirty="0">
                <a:solidFill>
                  <a:srgbClr val="FF0000"/>
                </a:solidFill>
                <a:latin typeface="標楷體" panose="03000509000000000000" pitchFamily="65" charset="-120"/>
                <a:ea typeface="標楷體" panose="03000509000000000000" pitchFamily="65" charset="-120"/>
              </a:rPr>
              <a:t>104</a:t>
            </a:r>
            <a:r>
              <a:rPr lang="zh-TW" altLang="zh-TW" sz="2000" b="1" dirty="0">
                <a:solidFill>
                  <a:srgbClr val="FF0000"/>
                </a:solidFill>
                <a:latin typeface="標楷體" panose="03000509000000000000" pitchFamily="65" charset="-120"/>
                <a:ea typeface="標楷體" panose="03000509000000000000" pitchFamily="65" charset="-120"/>
              </a:rPr>
              <a:t>年</a:t>
            </a:r>
            <a:r>
              <a:rPr lang="en-US" altLang="zh-TW" sz="2000" b="1" dirty="0">
                <a:solidFill>
                  <a:srgbClr val="FF0000"/>
                </a:solidFill>
                <a:latin typeface="標楷體" panose="03000509000000000000" pitchFamily="65" charset="-120"/>
                <a:ea typeface="標楷體" panose="03000509000000000000" pitchFamily="65" charset="-120"/>
              </a:rPr>
              <a:t>10</a:t>
            </a:r>
            <a:r>
              <a:rPr lang="zh-TW" altLang="zh-TW" sz="2000" b="1" dirty="0">
                <a:solidFill>
                  <a:srgbClr val="FF0000"/>
                </a:solidFill>
                <a:latin typeface="標楷體" panose="03000509000000000000" pitchFamily="65" charset="-120"/>
                <a:ea typeface="標楷體" panose="03000509000000000000" pitchFamily="65" charset="-120"/>
              </a:rPr>
              <a:t>月</a:t>
            </a:r>
            <a:r>
              <a:rPr lang="en-US" altLang="zh-TW" sz="2000" b="1" dirty="0">
                <a:solidFill>
                  <a:srgbClr val="FF0000"/>
                </a:solidFill>
                <a:latin typeface="標楷體" panose="03000509000000000000" pitchFamily="65" charset="-120"/>
                <a:ea typeface="標楷體" panose="03000509000000000000" pitchFamily="65" charset="-120"/>
              </a:rPr>
              <a:t>5</a:t>
            </a:r>
            <a:r>
              <a:rPr lang="zh-TW" altLang="zh-TW" sz="2000" b="1" dirty="0">
                <a:solidFill>
                  <a:srgbClr val="FF0000"/>
                </a:solidFill>
                <a:latin typeface="標楷體" panose="03000509000000000000" pitchFamily="65" charset="-120"/>
                <a:ea typeface="標楷體" panose="03000509000000000000" pitchFamily="65" charset="-120"/>
              </a:rPr>
              <a:t>日</a:t>
            </a:r>
            <a:r>
              <a:rPr lang="zh-TW" altLang="zh-TW" sz="2000" b="1" dirty="0" smtClean="0">
                <a:solidFill>
                  <a:srgbClr val="FF0000"/>
                </a:solidFill>
                <a:latin typeface="標楷體" panose="03000509000000000000" pitchFamily="65" charset="-120"/>
                <a:ea typeface="標楷體" panose="03000509000000000000" pitchFamily="65" charset="-120"/>
              </a:rPr>
              <a:t>（一</a:t>
            </a:r>
            <a:r>
              <a:rPr lang="zh-TW" altLang="zh-TW" sz="2000" b="1" dirty="0">
                <a:solidFill>
                  <a:srgbClr val="FF0000"/>
                </a:solidFill>
                <a:latin typeface="標楷體" panose="03000509000000000000" pitchFamily="65" charset="-120"/>
                <a:ea typeface="標楷體" panose="03000509000000000000" pitchFamily="65" charset="-120"/>
              </a:rPr>
              <a:t>）</a:t>
            </a:r>
            <a:r>
              <a:rPr lang="zh-TW" altLang="zh-TW" sz="2000" b="1" dirty="0">
                <a:solidFill>
                  <a:schemeClr val="tx1"/>
                </a:solidFill>
                <a:latin typeface="標楷體" panose="03000509000000000000" pitchFamily="65" charset="-120"/>
                <a:ea typeface="標楷體" panose="03000509000000000000" pitchFamily="65" charset="-120"/>
              </a:rPr>
              <a:t>。</a:t>
            </a:r>
          </a:p>
          <a:p>
            <a:pPr marL="0" indent="0">
              <a:buNone/>
            </a:pPr>
            <a:r>
              <a:rPr lang="en-US" altLang="zh-TW" sz="2000" b="1" dirty="0">
                <a:solidFill>
                  <a:schemeClr val="tx1"/>
                </a:solidFill>
                <a:latin typeface="標楷體" panose="03000509000000000000" pitchFamily="65" charset="-120"/>
                <a:ea typeface="標楷體" panose="03000509000000000000" pitchFamily="65" charset="-120"/>
              </a:rPr>
              <a:t>(2)</a:t>
            </a:r>
            <a:r>
              <a:rPr lang="zh-TW" altLang="zh-TW" sz="2000" b="1" dirty="0">
                <a:solidFill>
                  <a:schemeClr val="tx1"/>
                </a:solidFill>
                <a:latin typeface="標楷體" panose="03000509000000000000" pitchFamily="65" charset="-120"/>
                <a:ea typeface="標楷體" panose="03000509000000000000" pitchFamily="65" charset="-120"/>
              </a:rPr>
              <a:t>初審作業期程：</a:t>
            </a:r>
            <a:r>
              <a:rPr lang="en-US" altLang="zh-TW" sz="2000" b="1" dirty="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6</a:t>
            </a:r>
            <a:r>
              <a:rPr lang="zh-TW" altLang="zh-TW" sz="2000" b="1" dirty="0">
                <a:solidFill>
                  <a:schemeClr val="tx1"/>
                </a:solidFill>
                <a:latin typeface="標楷體" panose="03000509000000000000" pitchFamily="65" charset="-120"/>
                <a:ea typeface="標楷體" panose="03000509000000000000" pitchFamily="65" charset="-120"/>
              </a:rPr>
              <a:t>日</a:t>
            </a:r>
            <a:r>
              <a:rPr lang="zh-TW" altLang="zh-TW" sz="2000" b="1" dirty="0" smtClean="0">
                <a:solidFill>
                  <a:schemeClr val="tx1"/>
                </a:solidFill>
                <a:latin typeface="標楷體" panose="03000509000000000000" pitchFamily="65" charset="-120"/>
                <a:ea typeface="標楷體" panose="03000509000000000000" pitchFamily="65" charset="-120"/>
              </a:rPr>
              <a:t>（二</a:t>
            </a:r>
            <a:r>
              <a:rPr lang="zh-TW" altLang="zh-TW" sz="2000" b="1" dirty="0">
                <a:solidFill>
                  <a:schemeClr val="tx1"/>
                </a:solidFill>
                <a:latin typeface="標楷體" panose="03000509000000000000" pitchFamily="65" charset="-120"/>
                <a:ea typeface="標楷體" panose="03000509000000000000" pitchFamily="65" charset="-120"/>
              </a:rPr>
              <a:t>）至</a:t>
            </a:r>
            <a:r>
              <a:rPr lang="en-US" altLang="zh-TW" sz="2000" b="1" dirty="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9</a:t>
            </a:r>
            <a:r>
              <a:rPr lang="zh-TW" altLang="zh-TW" sz="2000" b="1" dirty="0">
                <a:solidFill>
                  <a:schemeClr val="tx1"/>
                </a:solidFill>
                <a:latin typeface="標楷體" panose="03000509000000000000" pitchFamily="65" charset="-120"/>
                <a:ea typeface="標楷體" panose="03000509000000000000" pitchFamily="65" charset="-120"/>
              </a:rPr>
              <a:t>日</a:t>
            </a:r>
            <a:r>
              <a:rPr lang="zh-TW" altLang="zh-TW" sz="2000" b="1" dirty="0" smtClean="0">
                <a:solidFill>
                  <a:schemeClr val="tx1"/>
                </a:solidFill>
                <a:latin typeface="標楷體" panose="03000509000000000000" pitchFamily="65" charset="-120"/>
                <a:ea typeface="標楷體" panose="03000509000000000000" pitchFamily="65" charset="-120"/>
              </a:rPr>
              <a:t>（五</a:t>
            </a:r>
            <a:r>
              <a:rPr lang="zh-TW" altLang="zh-TW" sz="2000" b="1" dirty="0">
                <a:solidFill>
                  <a:schemeClr val="tx1"/>
                </a:solidFill>
                <a:latin typeface="標楷體" panose="03000509000000000000" pitchFamily="65" charset="-120"/>
                <a:ea typeface="標楷體" panose="03000509000000000000" pitchFamily="65" charset="-120"/>
              </a:rPr>
              <a:t>）。</a:t>
            </a:r>
          </a:p>
          <a:p>
            <a:pPr marL="0" indent="0">
              <a:buNone/>
            </a:pPr>
            <a:r>
              <a:rPr lang="en-US" altLang="zh-TW" sz="2000" b="1" dirty="0">
                <a:solidFill>
                  <a:schemeClr val="tx1"/>
                </a:solidFill>
                <a:latin typeface="標楷體" panose="03000509000000000000" pitchFamily="65" charset="-120"/>
                <a:ea typeface="標楷體" panose="03000509000000000000" pitchFamily="65" charset="-120"/>
              </a:rPr>
              <a:t>(3)</a:t>
            </a:r>
            <a:r>
              <a:rPr lang="zh-TW" altLang="zh-TW" sz="2000" b="1" dirty="0">
                <a:solidFill>
                  <a:schemeClr val="tx1"/>
                </a:solidFill>
                <a:latin typeface="標楷體" panose="03000509000000000000" pitchFamily="65" charset="-120"/>
                <a:ea typeface="標楷體" panose="03000509000000000000" pitchFamily="65" charset="-120"/>
              </a:rPr>
              <a:t>初審未過學校第二次陳報期程</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0" indent="0">
              <a:buNone/>
            </a:pPr>
            <a:r>
              <a:rPr lang="zh-TW" altLang="en-US" sz="2000" b="1" dirty="0">
                <a:solidFill>
                  <a:schemeClr val="tx1"/>
                </a:solidFill>
                <a:latin typeface="標楷體" panose="03000509000000000000" pitchFamily="65" charset="-120"/>
                <a:ea typeface="標楷體" panose="03000509000000000000" pitchFamily="65" charset="-120"/>
              </a:rPr>
              <a:t> </a:t>
            </a: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12</a:t>
            </a:r>
            <a:r>
              <a:rPr lang="zh-TW" altLang="zh-TW" sz="2000" b="1" dirty="0">
                <a:solidFill>
                  <a:schemeClr val="tx1"/>
                </a:solidFill>
                <a:latin typeface="標楷體" panose="03000509000000000000" pitchFamily="65" charset="-120"/>
                <a:ea typeface="標楷體" panose="03000509000000000000" pitchFamily="65" charset="-120"/>
              </a:rPr>
              <a:t>日</a:t>
            </a:r>
            <a:r>
              <a:rPr lang="zh-TW" altLang="zh-TW" sz="2000" b="1" dirty="0" smtClean="0">
                <a:solidFill>
                  <a:schemeClr val="tx1"/>
                </a:solidFill>
                <a:latin typeface="標楷體" panose="03000509000000000000" pitchFamily="65" charset="-120"/>
                <a:ea typeface="標楷體" panose="03000509000000000000" pitchFamily="65" charset="-120"/>
              </a:rPr>
              <a:t>（一</a:t>
            </a:r>
            <a:r>
              <a:rPr lang="zh-TW" altLang="zh-TW" sz="2000" b="1" dirty="0">
                <a:solidFill>
                  <a:schemeClr val="tx1"/>
                </a:solidFill>
                <a:latin typeface="標楷體" panose="03000509000000000000" pitchFamily="65" charset="-120"/>
                <a:ea typeface="標楷體" panose="03000509000000000000" pitchFamily="65" charset="-120"/>
              </a:rPr>
              <a:t>）至</a:t>
            </a:r>
            <a:r>
              <a:rPr lang="en-US" altLang="zh-TW" sz="2000" b="1" dirty="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16</a:t>
            </a:r>
            <a:r>
              <a:rPr lang="zh-TW" altLang="zh-TW" sz="2000" b="1" dirty="0">
                <a:solidFill>
                  <a:schemeClr val="tx1"/>
                </a:solidFill>
                <a:latin typeface="標楷體" panose="03000509000000000000" pitchFamily="65" charset="-120"/>
                <a:ea typeface="標楷體" panose="03000509000000000000" pitchFamily="65" charset="-120"/>
              </a:rPr>
              <a:t>日</a:t>
            </a:r>
            <a:r>
              <a:rPr lang="zh-TW" altLang="zh-TW" sz="2000" b="1" dirty="0" smtClean="0">
                <a:solidFill>
                  <a:schemeClr val="tx1"/>
                </a:solidFill>
                <a:latin typeface="標楷體" panose="03000509000000000000" pitchFamily="65" charset="-120"/>
                <a:ea typeface="標楷體" panose="03000509000000000000" pitchFamily="65" charset="-120"/>
              </a:rPr>
              <a:t>（五</a:t>
            </a:r>
            <a:r>
              <a:rPr lang="zh-TW" altLang="zh-TW" sz="2000" b="1" dirty="0">
                <a:solidFill>
                  <a:schemeClr val="tx1"/>
                </a:solidFill>
                <a:latin typeface="標楷體" panose="03000509000000000000" pitchFamily="65" charset="-120"/>
                <a:ea typeface="標楷體" panose="03000509000000000000" pitchFamily="65" charset="-120"/>
              </a:rPr>
              <a:t>）。</a:t>
            </a:r>
          </a:p>
          <a:p>
            <a:pPr marL="0" indent="0">
              <a:buNone/>
            </a:pPr>
            <a:r>
              <a:rPr lang="en-US" altLang="zh-TW" sz="2000" b="1" dirty="0">
                <a:solidFill>
                  <a:schemeClr val="tx1"/>
                </a:solidFill>
                <a:latin typeface="標楷體" panose="03000509000000000000" pitchFamily="65" charset="-120"/>
                <a:ea typeface="標楷體" panose="03000509000000000000" pitchFamily="65" charset="-120"/>
              </a:rPr>
              <a:t>(4)</a:t>
            </a:r>
            <a:r>
              <a:rPr lang="zh-TW" altLang="zh-TW" sz="2000" b="1" dirty="0">
                <a:solidFill>
                  <a:schemeClr val="tx1"/>
                </a:solidFill>
                <a:latin typeface="標楷體" panose="03000509000000000000" pitchFamily="65" charset="-120"/>
                <a:ea typeface="標楷體" panose="03000509000000000000" pitchFamily="65" charset="-120"/>
              </a:rPr>
              <a:t>第二次審查作業期程</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0" indent="0">
              <a:buNone/>
            </a:pPr>
            <a:r>
              <a:rPr lang="zh-TW" altLang="en-US" sz="2000" b="1" dirty="0">
                <a:solidFill>
                  <a:schemeClr val="tx1"/>
                </a:solidFill>
                <a:latin typeface="標楷體" panose="03000509000000000000" pitchFamily="65" charset="-120"/>
                <a:ea typeface="標楷體" panose="03000509000000000000" pitchFamily="65" charset="-120"/>
              </a:rPr>
              <a:t> </a:t>
            </a: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17</a:t>
            </a:r>
            <a:r>
              <a:rPr lang="zh-TW" altLang="zh-TW" sz="2000" b="1" dirty="0">
                <a:solidFill>
                  <a:schemeClr val="tx1"/>
                </a:solidFill>
                <a:latin typeface="標楷體" panose="03000509000000000000" pitchFamily="65" charset="-120"/>
                <a:ea typeface="標楷體" panose="03000509000000000000" pitchFamily="65" charset="-120"/>
              </a:rPr>
              <a:t>日</a:t>
            </a:r>
            <a:r>
              <a:rPr lang="zh-TW" altLang="zh-TW" sz="2000" b="1" dirty="0" smtClean="0">
                <a:solidFill>
                  <a:schemeClr val="tx1"/>
                </a:solidFill>
                <a:latin typeface="標楷體" panose="03000509000000000000" pitchFamily="65" charset="-120"/>
                <a:ea typeface="標楷體" panose="03000509000000000000" pitchFamily="65" charset="-120"/>
              </a:rPr>
              <a:t>（六</a:t>
            </a:r>
            <a:r>
              <a:rPr lang="zh-TW" altLang="zh-TW" sz="2000" b="1" dirty="0">
                <a:solidFill>
                  <a:schemeClr val="tx1"/>
                </a:solidFill>
                <a:latin typeface="標楷體" panose="03000509000000000000" pitchFamily="65" charset="-120"/>
                <a:ea typeface="標楷體" panose="03000509000000000000" pitchFamily="65" charset="-120"/>
              </a:rPr>
              <a:t>）至</a:t>
            </a:r>
            <a:r>
              <a:rPr lang="en-US" altLang="zh-TW" sz="2000" b="1" dirty="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20</a:t>
            </a:r>
            <a:r>
              <a:rPr lang="zh-TW" altLang="zh-TW" sz="2000" b="1" dirty="0">
                <a:solidFill>
                  <a:schemeClr val="tx1"/>
                </a:solidFill>
                <a:latin typeface="標楷體" panose="03000509000000000000" pitchFamily="65" charset="-120"/>
                <a:ea typeface="標楷體" panose="03000509000000000000" pitchFamily="65" charset="-120"/>
              </a:rPr>
              <a:t>日</a:t>
            </a:r>
            <a:r>
              <a:rPr lang="zh-TW" altLang="zh-TW" sz="2000" b="1" dirty="0" smtClean="0">
                <a:solidFill>
                  <a:schemeClr val="tx1"/>
                </a:solidFill>
                <a:latin typeface="標楷體" panose="03000509000000000000" pitchFamily="65" charset="-120"/>
                <a:ea typeface="標楷體" panose="03000509000000000000" pitchFamily="65" charset="-120"/>
              </a:rPr>
              <a:t>（二</a:t>
            </a:r>
            <a:r>
              <a:rPr lang="zh-TW" altLang="zh-TW" sz="2000" b="1" dirty="0">
                <a:solidFill>
                  <a:schemeClr val="tx1"/>
                </a:solidFill>
                <a:latin typeface="標楷體" panose="03000509000000000000" pitchFamily="65" charset="-120"/>
                <a:ea typeface="標楷體" panose="03000509000000000000" pitchFamily="65" charset="-120"/>
              </a:rPr>
              <a:t>）。</a:t>
            </a:r>
          </a:p>
          <a:p>
            <a:pPr marL="0" indent="0">
              <a:buNone/>
            </a:pPr>
            <a:r>
              <a:rPr lang="en-US" altLang="zh-TW" sz="2000" b="1" dirty="0">
                <a:solidFill>
                  <a:schemeClr val="tx1"/>
                </a:solidFill>
                <a:latin typeface="標楷體" panose="03000509000000000000" pitchFamily="65" charset="-120"/>
                <a:ea typeface="標楷體" panose="03000509000000000000" pitchFamily="65" charset="-120"/>
              </a:rPr>
              <a:t>(5)</a:t>
            </a:r>
            <a:r>
              <a:rPr lang="zh-TW" altLang="zh-TW" sz="2000" b="1" dirty="0">
                <a:solidFill>
                  <a:schemeClr val="tx1"/>
                </a:solidFill>
                <a:latin typeface="標楷體" panose="03000509000000000000" pitchFamily="65" charset="-120"/>
                <a:ea typeface="標楷體" panose="03000509000000000000" pitchFamily="65" charset="-120"/>
              </a:rPr>
              <a:t>學校檢附通過審查之書面資料，統一正式行文至本署核備期程</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0" indent="0">
              <a:buNone/>
            </a:pPr>
            <a:r>
              <a:rPr lang="zh-TW" altLang="en-US" sz="2000" b="1" dirty="0">
                <a:solidFill>
                  <a:schemeClr val="tx1"/>
                </a:solidFill>
                <a:latin typeface="標楷體" panose="03000509000000000000" pitchFamily="65" charset="-120"/>
                <a:ea typeface="標楷體" panose="03000509000000000000" pitchFamily="65" charset="-120"/>
              </a:rPr>
              <a:t> </a:t>
            </a: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20</a:t>
            </a:r>
            <a:r>
              <a:rPr lang="zh-TW" altLang="zh-TW" sz="2000" b="1" dirty="0">
                <a:solidFill>
                  <a:schemeClr val="tx1"/>
                </a:solidFill>
                <a:latin typeface="標楷體" panose="03000509000000000000" pitchFamily="65" charset="-120"/>
                <a:ea typeface="標楷體" panose="03000509000000000000" pitchFamily="65" charset="-120"/>
              </a:rPr>
              <a:t>日</a:t>
            </a:r>
            <a:r>
              <a:rPr lang="zh-TW" altLang="zh-TW" sz="2000" b="1" dirty="0" smtClean="0">
                <a:solidFill>
                  <a:schemeClr val="tx1"/>
                </a:solidFill>
                <a:latin typeface="標楷體" panose="03000509000000000000" pitchFamily="65" charset="-120"/>
                <a:ea typeface="標楷體" panose="03000509000000000000" pitchFamily="65" charset="-120"/>
              </a:rPr>
              <a:t>（二</a:t>
            </a:r>
            <a:r>
              <a:rPr lang="zh-TW" altLang="zh-TW" sz="2000" b="1" dirty="0">
                <a:solidFill>
                  <a:schemeClr val="tx1"/>
                </a:solidFill>
                <a:latin typeface="標楷體" panose="03000509000000000000" pitchFamily="65" charset="-120"/>
                <a:ea typeface="標楷體" panose="03000509000000000000" pitchFamily="65" charset="-120"/>
              </a:rPr>
              <a:t>）至</a:t>
            </a:r>
            <a:r>
              <a:rPr lang="en-US" altLang="zh-TW" sz="2000" b="1" dirty="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30</a:t>
            </a:r>
            <a:r>
              <a:rPr lang="zh-TW" altLang="zh-TW" sz="2000" b="1" dirty="0">
                <a:solidFill>
                  <a:schemeClr val="tx1"/>
                </a:solidFill>
                <a:latin typeface="標楷體" panose="03000509000000000000" pitchFamily="65" charset="-120"/>
                <a:ea typeface="標楷體" panose="03000509000000000000" pitchFamily="65" charset="-120"/>
              </a:rPr>
              <a:t>日</a:t>
            </a:r>
            <a:r>
              <a:rPr lang="zh-TW" altLang="zh-TW" sz="2000" b="1" dirty="0" smtClean="0">
                <a:solidFill>
                  <a:schemeClr val="tx1"/>
                </a:solidFill>
                <a:latin typeface="標楷體" panose="03000509000000000000" pitchFamily="65" charset="-120"/>
                <a:ea typeface="標楷體" panose="03000509000000000000" pitchFamily="65" charset="-120"/>
              </a:rPr>
              <a:t>（五</a:t>
            </a:r>
            <a:r>
              <a:rPr lang="zh-TW" altLang="zh-TW" sz="2000" b="1" dirty="0">
                <a:solidFill>
                  <a:schemeClr val="tx1"/>
                </a:solidFill>
                <a:latin typeface="標楷體" panose="03000509000000000000" pitchFamily="65" charset="-120"/>
                <a:ea typeface="標楷體" panose="03000509000000000000" pitchFamily="65" charset="-120"/>
              </a:rPr>
              <a:t>）。</a:t>
            </a:r>
          </a:p>
          <a:p>
            <a:pPr marL="0" indent="0">
              <a:buNone/>
            </a:pPr>
            <a:r>
              <a:rPr lang="en-US" altLang="zh-TW" sz="2000" b="1" dirty="0">
                <a:solidFill>
                  <a:schemeClr val="tx1"/>
                </a:solidFill>
                <a:latin typeface="標楷體" panose="03000509000000000000" pitchFamily="65" charset="-120"/>
                <a:ea typeface="標楷體" panose="03000509000000000000" pitchFamily="65" charset="-120"/>
              </a:rPr>
              <a:t>(6)</a:t>
            </a:r>
            <a:r>
              <a:rPr lang="zh-TW" altLang="zh-TW" sz="2000" b="1" dirty="0">
                <a:solidFill>
                  <a:schemeClr val="tx1"/>
                </a:solidFill>
                <a:latin typeface="標楷體" panose="03000509000000000000" pitchFamily="65" charset="-120"/>
                <a:ea typeface="標楷體" panose="03000509000000000000" pitchFamily="65" charset="-120"/>
              </a:rPr>
              <a:t>召開本學期確認審查作業會議（暫定）：</a:t>
            </a:r>
            <a:r>
              <a:rPr lang="en-US" altLang="zh-TW" sz="2000" b="1" dirty="0">
                <a:solidFill>
                  <a:schemeClr val="tx1"/>
                </a:solidFill>
                <a:latin typeface="標楷體" panose="03000509000000000000" pitchFamily="65" charset="-120"/>
                <a:ea typeface="標楷體" panose="03000509000000000000" pitchFamily="65" charset="-120"/>
              </a:rPr>
              <a:t>104</a:t>
            </a:r>
            <a:r>
              <a:rPr lang="zh-TW" altLang="zh-TW" sz="2000" b="1" dirty="0">
                <a:solidFill>
                  <a:schemeClr val="tx1"/>
                </a:solidFill>
                <a:latin typeface="標楷體" panose="03000509000000000000" pitchFamily="65" charset="-120"/>
                <a:ea typeface="標楷體" panose="03000509000000000000" pitchFamily="65" charset="-120"/>
              </a:rPr>
              <a:t>年</a:t>
            </a:r>
            <a:r>
              <a:rPr lang="en-US" altLang="zh-TW" sz="2000" b="1" dirty="0">
                <a:solidFill>
                  <a:schemeClr val="tx1"/>
                </a:solidFill>
                <a:latin typeface="標楷體" panose="03000509000000000000" pitchFamily="65" charset="-120"/>
                <a:ea typeface="標楷體" panose="03000509000000000000" pitchFamily="65" charset="-120"/>
              </a:rPr>
              <a:t>10</a:t>
            </a:r>
            <a:r>
              <a:rPr lang="zh-TW" altLang="zh-TW" sz="2000" b="1" dirty="0">
                <a:solidFill>
                  <a:schemeClr val="tx1"/>
                </a:solidFill>
                <a:latin typeface="標楷體" panose="03000509000000000000" pitchFamily="65" charset="-120"/>
                <a:ea typeface="標楷體" panose="03000509000000000000" pitchFamily="65" charset="-120"/>
              </a:rPr>
              <a:t>月</a:t>
            </a:r>
            <a:r>
              <a:rPr lang="en-US" altLang="zh-TW" sz="2000" b="1" dirty="0">
                <a:solidFill>
                  <a:schemeClr val="tx1"/>
                </a:solidFill>
                <a:latin typeface="標楷體" panose="03000509000000000000" pitchFamily="65" charset="-120"/>
                <a:ea typeface="標楷體" panose="03000509000000000000" pitchFamily="65" charset="-120"/>
              </a:rPr>
              <a:t>23</a:t>
            </a:r>
            <a:r>
              <a:rPr lang="zh-TW" altLang="zh-TW" sz="2000" b="1" dirty="0">
                <a:solidFill>
                  <a:schemeClr val="tx1"/>
                </a:solidFill>
                <a:latin typeface="標楷體" panose="03000509000000000000" pitchFamily="65" charset="-120"/>
                <a:ea typeface="標楷體" panose="03000509000000000000" pitchFamily="65" charset="-120"/>
              </a:rPr>
              <a:t>日（星期五</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zh-TW" altLang="zh-TW" sz="2000" b="1" dirty="0">
              <a:solidFill>
                <a:schemeClr val="tx1"/>
              </a:solidFill>
              <a:latin typeface="標楷體" panose="03000509000000000000" pitchFamily="65" charset="-120"/>
              <a:ea typeface="標楷體" panose="03000509000000000000" pitchFamily="65" charset="-120"/>
            </a:endParaRP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32</a:t>
            </a:fld>
            <a:endParaRPr lang="en-US" altLang="zh-TW" sz="1200" b="1">
              <a:solidFill>
                <a:srgbClr val="898989"/>
              </a:solidFill>
              <a:latin typeface="標楷體" pitchFamily="65" charset="-120"/>
              <a:ea typeface="標楷體" pitchFamily="65" charset="-120"/>
            </a:endParaRPr>
          </a:p>
        </p:txBody>
      </p:sp>
      <p:sp>
        <p:nvSpPr>
          <p:cNvPr id="14" name="標題 11"/>
          <p:cNvSpPr>
            <a:spLocks noGrp="1"/>
          </p:cNvSpPr>
          <p:nvPr>
            <p:ph type="title"/>
          </p:nvPr>
        </p:nvSpPr>
        <p:spPr>
          <a:xfrm>
            <a:off x="467544" y="714364"/>
            <a:ext cx="8229600" cy="1143000"/>
          </a:xfrm>
        </p:spPr>
        <p:txBody>
          <a:bodyPr/>
          <a:lstStyle/>
          <a:p>
            <a:r>
              <a:rPr lang="en-US" altLang="zh-TW" sz="3200" dirty="0" smtClean="0">
                <a:solidFill>
                  <a:srgbClr val="C00000"/>
                </a:solidFill>
                <a:latin typeface="標楷體" pitchFamily="65" charset="-120"/>
                <a:ea typeface="標楷體" pitchFamily="65" charset="-120"/>
                <a:hlinkClick r:id="rId2"/>
              </a:rPr>
              <a:t>104</a:t>
            </a:r>
            <a:r>
              <a:rPr lang="zh-TW" altLang="en-US" sz="3200" dirty="0" smtClean="0">
                <a:solidFill>
                  <a:srgbClr val="C00000"/>
                </a:solidFill>
                <a:latin typeface="標楷體" pitchFamily="65" charset="-120"/>
                <a:ea typeface="標楷體" pitchFamily="65" charset="-120"/>
                <a:hlinkClick r:id="rId2"/>
              </a:rPr>
              <a:t>學年度第</a:t>
            </a:r>
            <a:r>
              <a:rPr lang="en-US" altLang="zh-TW" sz="3200" dirty="0" smtClean="0">
                <a:solidFill>
                  <a:srgbClr val="C00000"/>
                </a:solidFill>
                <a:latin typeface="標楷體" pitchFamily="65" charset="-120"/>
                <a:ea typeface="標楷體" pitchFamily="65" charset="-120"/>
                <a:hlinkClick r:id="rId2"/>
              </a:rPr>
              <a:t>1</a:t>
            </a:r>
            <a:r>
              <a:rPr lang="zh-TW" altLang="en-US" sz="3200" dirty="0" smtClean="0">
                <a:solidFill>
                  <a:srgbClr val="C00000"/>
                </a:solidFill>
                <a:latin typeface="標楷體" pitchFamily="65" charset="-120"/>
                <a:ea typeface="標楷體" pitchFamily="65" charset="-120"/>
                <a:hlinkClick r:id="rId2"/>
              </a:rPr>
              <a:t>學期教師超授節數相關文件及審查作業</a:t>
            </a:r>
            <a:endParaRPr lang="zh-TW" altLang="en-US" sz="3200" dirty="0">
              <a:solidFill>
                <a:srgbClr val="C00000"/>
              </a:solidFill>
              <a:latin typeface="標楷體" pitchFamily="65" charset="-120"/>
              <a:ea typeface="標楷體" pitchFamily="65" charset="-120"/>
            </a:endParaRPr>
          </a:p>
        </p:txBody>
      </p:sp>
      <p:sp>
        <p:nvSpPr>
          <p:cNvPr id="7" name="矩形 6"/>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33</a:t>
            </a:fld>
            <a:endParaRPr lang="en-US" altLang="zh-TW" smtClean="0"/>
          </a:p>
        </p:txBody>
      </p:sp>
      <p:sp>
        <p:nvSpPr>
          <p:cNvPr id="11" name="內容版面配置區 10"/>
          <p:cNvSpPr>
            <a:spLocks noGrp="1"/>
          </p:cNvSpPr>
          <p:nvPr>
            <p:ph idx="1"/>
          </p:nvPr>
        </p:nvSpPr>
        <p:spPr>
          <a:xfrm>
            <a:off x="323528" y="3643314"/>
            <a:ext cx="8604448" cy="721710"/>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對象：高級中等學校學生</a:t>
            </a:r>
            <a:r>
              <a:rPr lang="zh-TW" altLang="zh-TW" sz="2000" b="1" dirty="0" smtClean="0">
                <a:solidFill>
                  <a:schemeClr val="tx1"/>
                </a:solidFill>
                <a:latin typeface="標楷體" panose="03000509000000000000" pitchFamily="65" charset="-120"/>
                <a:ea typeface="標楷體" panose="03000509000000000000" pitchFamily="65" charset="-120"/>
              </a:rPr>
              <a:t>。</a:t>
            </a: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33</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103</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1</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8</a:t>
            </a:r>
            <a:r>
              <a:rPr lang="zh-TW" altLang="zh-TW" sz="2200" b="1" dirty="0" smtClean="0">
                <a:solidFill>
                  <a:schemeClr val="tx1"/>
                </a:solidFill>
                <a:latin typeface="標楷體" pitchFamily="65" charset="-120"/>
                <a:ea typeface="標楷體" panose="03000509000000000000" pitchFamily="65" charset="-120"/>
              </a:rPr>
              <a:t>日臺教</a:t>
            </a:r>
            <a:r>
              <a:rPr lang="zh-TW" altLang="en-US" sz="2200" b="1" dirty="0" smtClean="0">
                <a:solidFill>
                  <a:schemeClr val="tx1"/>
                </a:solidFill>
                <a:latin typeface="標楷體" pitchFamily="65" charset="-120"/>
                <a:ea typeface="標楷體" panose="03000509000000000000" pitchFamily="65" charset="-120"/>
              </a:rPr>
              <a:t>授</a:t>
            </a:r>
            <a:r>
              <a:rPr lang="zh-TW" altLang="zh-TW" sz="2200" b="1" dirty="0" smtClean="0">
                <a:solidFill>
                  <a:schemeClr val="tx1"/>
                </a:solidFill>
                <a:latin typeface="標楷體" pitchFamily="65" charset="-120"/>
                <a:ea typeface="標楷體" panose="03000509000000000000" pitchFamily="65" charset="-120"/>
              </a:rPr>
              <a:t>國</a:t>
            </a:r>
            <a:r>
              <a:rPr lang="zh-TW" altLang="en-US" sz="2200" b="1" dirty="0" smtClean="0">
                <a:solidFill>
                  <a:schemeClr val="tx1"/>
                </a:solidFill>
                <a:latin typeface="標楷體" pitchFamily="65" charset="-120"/>
                <a:ea typeface="標楷體" panose="03000509000000000000" pitchFamily="65" charset="-120"/>
              </a:rPr>
              <a:t>部</a:t>
            </a:r>
            <a:r>
              <a:rPr lang="zh-TW" altLang="zh-TW" sz="2200" b="1" dirty="0" smtClean="0">
                <a:solidFill>
                  <a:schemeClr val="tx1"/>
                </a:solidFill>
                <a:latin typeface="標楷體" pitchFamily="65" charset="-120"/>
                <a:ea typeface="標楷體" panose="03000509000000000000" pitchFamily="65" charset="-120"/>
              </a:rPr>
              <a:t>字第</a:t>
            </a:r>
            <a:r>
              <a:rPr lang="en-US" altLang="zh-TW" sz="2200" b="1" dirty="0" smtClean="0">
                <a:solidFill>
                  <a:schemeClr val="tx1"/>
                </a:solidFill>
                <a:latin typeface="標楷體" pitchFamily="65" charset="-120"/>
                <a:ea typeface="標楷體" panose="03000509000000000000" pitchFamily="65" charset="-120"/>
              </a:rPr>
              <a:t>1020127904A</a:t>
            </a:r>
            <a:r>
              <a:rPr lang="zh-TW" altLang="zh-TW" sz="2200" b="1" dirty="0" smtClean="0">
                <a:solidFill>
                  <a:schemeClr val="tx1"/>
                </a:solidFill>
                <a:latin typeface="標楷體" pitchFamily="65" charset="-120"/>
                <a:ea typeface="標楷體" panose="03000509000000000000" pitchFamily="65" charset="-120"/>
              </a:rPr>
              <a:t>號令</a:t>
            </a:r>
            <a:r>
              <a:rPr lang="zh-TW" altLang="en-US" sz="2200" b="1" dirty="0" smtClean="0">
                <a:solidFill>
                  <a:schemeClr val="tx1"/>
                </a:solidFill>
                <a:latin typeface="標楷體" pitchFamily="65" charset="-120"/>
                <a:ea typeface="標楷體" panose="03000509000000000000" pitchFamily="65" charset="-120"/>
              </a:rPr>
              <a:t>發布</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目的：應以了解學生學習情形，激發學生多元潛能，促進學生</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hangingPunct="1">
              <a:defRPr/>
            </a:pPr>
            <a:r>
              <a:rPr lang="zh-TW" altLang="en-US" sz="2200" b="1" dirty="0" smtClean="0">
                <a:solidFill>
                  <a:schemeClr val="tx1"/>
                </a:solidFill>
                <a:latin typeface="標楷體" panose="03000509000000000000" pitchFamily="65" charset="-120"/>
                <a:ea typeface="標楷體" panose="03000509000000000000" pitchFamily="65" charset="-120"/>
              </a:rPr>
              <a:t>       適性發展為目的，並作為教師教學及輔導之依據。</a:t>
            </a:r>
            <a:endParaRPr lang="zh-TW" altLang="en-US" sz="2200" b="1" dirty="0">
              <a:solidFill>
                <a:schemeClr val="tx1"/>
              </a:solidFill>
              <a:latin typeface="標楷體" panose="03000509000000000000" pitchFamily="65" charset="-120"/>
              <a:ea typeface="標楷體" panose="03000509000000000000" pitchFamily="65" charset="-120"/>
            </a:endParaRPr>
          </a:p>
        </p:txBody>
      </p:sp>
      <p:sp>
        <p:nvSpPr>
          <p:cNvPr id="10" name="內容版面配置區 10"/>
          <p:cNvSpPr txBox="1">
            <a:spLocks/>
          </p:cNvSpPr>
          <p:nvPr/>
        </p:nvSpPr>
        <p:spPr bwMode="auto">
          <a:xfrm>
            <a:off x="314197" y="4429404"/>
            <a:ext cx="8604448" cy="1836000"/>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工作重點：</a:t>
            </a:r>
            <a:r>
              <a:rPr lang="en-US" altLang="zh-TW" sz="2000" b="1" dirty="0" smtClean="0">
                <a:solidFill>
                  <a:schemeClr val="tx1"/>
                </a:solidFill>
                <a:latin typeface="標楷體" panose="03000509000000000000" pitchFamily="65" charset="-120"/>
                <a:ea typeface="標楷體" panose="03000509000000000000" pitchFamily="65" charset="-120"/>
              </a:rPr>
              <a:t>1.</a:t>
            </a:r>
            <a:r>
              <a:rPr lang="zh-TW" altLang="en-US" sz="2000" b="1" dirty="0" smtClean="0">
                <a:solidFill>
                  <a:schemeClr val="tx1"/>
                </a:solidFill>
                <a:latin typeface="標楷體" panose="03000509000000000000" pitchFamily="65" charset="-120"/>
                <a:ea typeface="標楷體" panose="03000509000000000000" pitchFamily="65" charset="-120"/>
              </a:rPr>
              <a:t>學生各學年度取得之學分數，未達該學年度修習總學分數</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二分之一者，</a:t>
            </a:r>
            <a:r>
              <a:rPr lang="zh-TW" altLang="en-US" sz="2000" b="1" dirty="0" smtClean="0">
                <a:solidFill>
                  <a:srgbClr val="FF0000"/>
                </a:solidFill>
                <a:latin typeface="標楷體" panose="03000509000000000000" pitchFamily="65" charset="-120"/>
                <a:ea typeface="標楷體" panose="03000509000000000000" pitchFamily="65" charset="-120"/>
              </a:rPr>
              <a:t>得</a:t>
            </a:r>
            <a:r>
              <a:rPr lang="zh-TW" altLang="en-US" sz="2000" b="1" dirty="0" smtClean="0">
                <a:solidFill>
                  <a:schemeClr val="tx1"/>
                </a:solidFill>
                <a:latin typeface="標楷體" panose="03000509000000000000" pitchFamily="65" charset="-120"/>
                <a:ea typeface="標楷體" panose="03000509000000000000" pitchFamily="65" charset="-120"/>
              </a:rPr>
              <a:t>重讀</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000" b="1" dirty="0" smtClean="0">
                <a:solidFill>
                  <a:schemeClr val="tx1"/>
                </a:solidFill>
                <a:latin typeface="標楷體" panose="03000509000000000000" pitchFamily="65" charset="-120"/>
                <a:ea typeface="標楷體" panose="03000509000000000000" pitchFamily="65" charset="-120"/>
              </a:rPr>
              <a:t>            2.</a:t>
            </a:r>
            <a:r>
              <a:rPr lang="zh-TW" altLang="en-US" sz="2000" b="1" dirty="0" smtClean="0">
                <a:solidFill>
                  <a:schemeClr val="tx1"/>
                </a:solidFill>
                <a:latin typeface="標楷體" panose="03000509000000000000" pitchFamily="65" charset="-120"/>
                <a:ea typeface="標楷體" panose="03000509000000000000" pitchFamily="65" charset="-120"/>
              </a:rPr>
              <a:t>學業成績評量採百分制評定，採多元評量方式。</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3.</a:t>
            </a:r>
            <a:r>
              <a:rPr lang="zh-TW" altLang="en-US" sz="2000" b="1" dirty="0" smtClean="0">
                <a:solidFill>
                  <a:schemeClr val="tx1"/>
                </a:solidFill>
                <a:latin typeface="標楷體" panose="03000509000000000000" pitchFamily="65" charset="-120"/>
                <a:ea typeface="標楷體" panose="03000509000000000000" pitchFamily="65" charset="-120"/>
              </a:rPr>
              <a:t>學校得自行訂定補充規定，且應經校務會議通過後實施。</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a:t>
            </a:r>
            <a:r>
              <a:rPr lang="zh-TW" altLang="en-US" sz="2000" b="1" dirty="0" smtClean="0">
                <a:solidFill>
                  <a:schemeClr val="tx1"/>
                </a:solidFill>
                <a:latin typeface="標楷體" panose="03000509000000000000" pitchFamily="65" charset="-120"/>
                <a:ea typeface="標楷體" panose="03000509000000000000" pitchFamily="65" charset="-120"/>
              </a:rPr>
              <a:t>無需函報本署備查</a:t>
            </a:r>
            <a:r>
              <a:rPr lang="en-US" altLang="zh-TW" sz="2000" b="1" dirty="0" smtClean="0">
                <a:solidFill>
                  <a:schemeClr val="tx1"/>
                </a:solidFill>
                <a:latin typeface="標楷體" panose="03000509000000000000" pitchFamily="65" charset="-120"/>
                <a:ea typeface="標楷體" panose="03000509000000000000" pitchFamily="65" charset="-120"/>
              </a:rPr>
              <a:t>)</a:t>
            </a: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高級中等學校學生學習評量辦法</a:t>
            </a:r>
            <a:endParaRPr lang="zh-TW" altLang="en-US" sz="3200" dirty="0">
              <a:solidFill>
                <a:srgbClr val="C00000"/>
              </a:solidFill>
              <a:latin typeface="標楷體" pitchFamily="65" charset="-120"/>
              <a:ea typeface="標楷體" pitchFamily="65" charset="-120"/>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34</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34</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1</a:t>
            </a:r>
            <a:r>
              <a:rPr lang="zh-TW" altLang="en-US" sz="3000" b="1" dirty="0" smtClean="0">
                <a:solidFill>
                  <a:schemeClr val="tx1"/>
                </a:solidFill>
                <a:latin typeface="標楷體" pitchFamily="65" charset="-120"/>
                <a:ea typeface="標楷體" panose="03000509000000000000" pitchFamily="65" charset="-120"/>
              </a:rPr>
              <a:t>：</a:t>
            </a:r>
            <a:r>
              <a:rPr lang="zh-TW" altLang="en-US" sz="3000" b="1" dirty="0">
                <a:solidFill>
                  <a:schemeClr val="tx1"/>
                </a:solidFill>
                <a:latin typeface="標楷體" pitchFamily="65" charset="-120"/>
                <a:ea typeface="標楷體" panose="03000509000000000000" pitchFamily="65" charset="-120"/>
              </a:rPr>
              <a:t>學校辦理重修、補修之</a:t>
            </a:r>
            <a:r>
              <a:rPr lang="zh-TW" altLang="en-US" sz="3000" b="1" dirty="0" smtClean="0">
                <a:solidFill>
                  <a:schemeClr val="tx1"/>
                </a:solidFill>
                <a:latin typeface="標楷體" pitchFamily="65" charset="-120"/>
                <a:ea typeface="標楷體" panose="03000509000000000000" pitchFamily="65" charset="-120"/>
              </a:rPr>
              <a:t>方式</a:t>
            </a:r>
            <a:r>
              <a:rPr lang="en-US" altLang="zh-TW" sz="3000" b="1" dirty="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a:t>
            </a:r>
            <a:r>
              <a:rPr lang="zh-TW" altLang="en-US" sz="2400" b="1" dirty="0">
                <a:solidFill>
                  <a:schemeClr val="tx1"/>
                </a:solidFill>
                <a:latin typeface="標楷體" pitchFamily="65" charset="-120"/>
                <a:ea typeface="標楷體" panose="03000509000000000000" pitchFamily="65" charset="-120"/>
              </a:rPr>
              <a:t>依下列規定順序為之：專班辦理、自學輔導及隨班修</a:t>
            </a:r>
            <a:r>
              <a:rPr lang="zh-TW" altLang="en-US" sz="2400" b="1" dirty="0" smtClean="0">
                <a:solidFill>
                  <a:schemeClr val="tx1"/>
                </a:solidFill>
                <a:latin typeface="標楷體" pitchFamily="65" charset="-120"/>
                <a:ea typeface="標楷體" panose="03000509000000000000" pitchFamily="65" charset="-120"/>
              </a:rPr>
              <a:t>讀</a:t>
            </a:r>
            <a:r>
              <a:rPr lang="zh-TW" altLang="en-US" sz="2400" b="1" dirty="0">
                <a:solidFill>
                  <a:schemeClr val="tx1"/>
                </a:solidFill>
                <a:latin typeface="標楷體" pitchFamily="65" charset="-120"/>
                <a:ea typeface="標楷體" panose="03000509000000000000" pitchFamily="65" charset="-120"/>
              </a:rPr>
              <a:t>。</a:t>
            </a:r>
          </a:p>
        </p:txBody>
      </p:sp>
      <p:sp>
        <p:nvSpPr>
          <p:cNvPr id="12" name="標題 11"/>
          <p:cNvSpPr>
            <a:spLocks noGrp="1"/>
          </p:cNvSpPr>
          <p:nvPr>
            <p:ph type="title"/>
          </p:nvPr>
        </p:nvSpPr>
        <p:spPr>
          <a:xfrm>
            <a:off x="467544" y="476672"/>
            <a:ext cx="8229600" cy="1143000"/>
          </a:xfrm>
        </p:spPr>
        <p:txBody>
          <a:bodyPr/>
          <a:lstStyle/>
          <a:p>
            <a:r>
              <a:rPr lang="zh-TW" altLang="en-US" sz="3200" u="sng" dirty="0" smtClean="0">
                <a:solidFill>
                  <a:srgbClr val="0000FF"/>
                </a:solidFill>
                <a:latin typeface="標楷體" pitchFamily="65" charset="-120"/>
                <a:ea typeface="標楷體" pitchFamily="65" charset="-120"/>
              </a:rPr>
              <a:t>高級</a:t>
            </a:r>
            <a:r>
              <a:rPr lang="zh-TW" altLang="en-US" sz="3200" u="sng" dirty="0">
                <a:solidFill>
                  <a:srgbClr val="0000FF"/>
                </a:solidFill>
                <a:latin typeface="標楷體" pitchFamily="65" charset="-120"/>
                <a:ea typeface="標楷體" pitchFamily="65" charset="-120"/>
              </a:rPr>
              <a:t>中等學校學生學習評量辦法</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2</a:t>
            </a:r>
            <a:r>
              <a:rPr lang="zh-TW" altLang="en-US" sz="3000" b="1" dirty="0" smtClean="0">
                <a:solidFill>
                  <a:schemeClr val="tx1"/>
                </a:solidFill>
                <a:latin typeface="標楷體" pitchFamily="65" charset="-120"/>
                <a:ea typeface="標楷體" panose="03000509000000000000" pitchFamily="65" charset="-120"/>
              </a:rPr>
              <a:t>：</a:t>
            </a:r>
            <a:r>
              <a:rPr lang="zh-TW" altLang="en-US" sz="3000" b="1" dirty="0">
                <a:solidFill>
                  <a:schemeClr val="tx1"/>
                </a:solidFill>
                <a:latin typeface="標楷體" pitchFamily="65" charset="-120"/>
                <a:ea typeface="標楷體" panose="03000509000000000000" pitchFamily="65" charset="-120"/>
              </a:rPr>
              <a:t>學校辦理重修、補修</a:t>
            </a:r>
            <a:r>
              <a:rPr lang="zh-TW" altLang="en-US" sz="3000" b="1" dirty="0" smtClean="0">
                <a:solidFill>
                  <a:schemeClr val="tx1"/>
                </a:solidFill>
                <a:latin typeface="標楷體" pitchFamily="65" charset="-120"/>
                <a:ea typeface="標楷體" panose="03000509000000000000" pitchFamily="65" charset="-120"/>
              </a:rPr>
              <a:t>之</a:t>
            </a:r>
            <a:r>
              <a:rPr lang="zh-TW" altLang="en-US" sz="3000" b="1" dirty="0">
                <a:solidFill>
                  <a:schemeClr val="tx1"/>
                </a:solidFill>
                <a:latin typeface="標楷體" pitchFamily="65" charset="-120"/>
                <a:ea typeface="標楷體" panose="03000509000000000000" pitchFamily="65" charset="-120"/>
              </a:rPr>
              <a:t>時間</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013176"/>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Ａ：實施</a:t>
            </a:r>
            <a:r>
              <a:rPr lang="zh-TW" altLang="en-US" sz="2400" b="1" dirty="0">
                <a:solidFill>
                  <a:schemeClr val="tx1"/>
                </a:solidFill>
                <a:latin typeface="標楷體" pitchFamily="65" charset="-120"/>
                <a:ea typeface="標楷體" panose="03000509000000000000" pitchFamily="65" charset="-120"/>
              </a:rPr>
              <a:t>時間及實際授課節數，由學校定之。</a:t>
            </a: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extLst>
      <p:ext uri="{BB962C8B-B14F-4D97-AF65-F5344CB8AC3E}">
        <p14:creationId xmlns="" xmlns:p14="http://schemas.microsoft.com/office/powerpoint/2010/main" val="1224446884"/>
      </p:ext>
    </p:extLst>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35</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35</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3</a:t>
            </a:r>
            <a:r>
              <a:rPr lang="zh-TW" altLang="en-US" sz="3000" b="1" dirty="0" smtClean="0">
                <a:solidFill>
                  <a:schemeClr val="tx1"/>
                </a:solidFill>
                <a:latin typeface="標楷體" pitchFamily="65" charset="-120"/>
                <a:ea typeface="標楷體" panose="03000509000000000000" pitchFamily="65" charset="-120"/>
              </a:rPr>
              <a:t>：</a:t>
            </a:r>
            <a:r>
              <a:rPr lang="zh-TW" altLang="en-US" sz="2800" b="1" dirty="0">
                <a:solidFill>
                  <a:schemeClr val="tx1"/>
                </a:solidFill>
                <a:latin typeface="標楷體" pitchFamily="65" charset="-120"/>
                <a:ea typeface="標楷體" panose="03000509000000000000" pitchFamily="65" charset="-120"/>
              </a:rPr>
              <a:t>學生各學年度取得之學分數，未達該學年度修習總學分數二分之一</a:t>
            </a:r>
            <a:r>
              <a:rPr lang="zh-TW" altLang="en-US" sz="2800" b="1" dirty="0" smtClean="0">
                <a:solidFill>
                  <a:schemeClr val="tx1"/>
                </a:solidFill>
                <a:latin typeface="標楷體" pitchFamily="65" charset="-120"/>
                <a:ea typeface="標楷體" panose="03000509000000000000" pitchFamily="65" charset="-120"/>
              </a:rPr>
              <a:t>者，是否留級</a:t>
            </a:r>
            <a:r>
              <a:rPr lang="en-US" altLang="zh-TW" sz="2800" b="1" dirty="0" smtClean="0">
                <a:solidFill>
                  <a:schemeClr val="tx1"/>
                </a:solidFill>
                <a:latin typeface="標楷體" pitchFamily="65" charset="-120"/>
                <a:ea typeface="標楷體" panose="03000509000000000000" pitchFamily="65" charset="-120"/>
              </a:rPr>
              <a:t>?</a:t>
            </a:r>
            <a:endParaRPr lang="zh-TW" altLang="en-US" sz="28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a:solidFill>
                  <a:schemeClr val="tx1"/>
                </a:solidFill>
                <a:latin typeface="標楷體" pitchFamily="65" charset="-120"/>
                <a:ea typeface="標楷體" panose="03000509000000000000" pitchFamily="65" charset="-120"/>
              </a:rPr>
              <a:t>Ａ：學生各學年度取得之學分數，未達該學年度修習總學分數二分之一者，得</a:t>
            </a:r>
            <a:r>
              <a:rPr lang="zh-TW" altLang="en-US" sz="2400" b="1" dirty="0" smtClean="0">
                <a:solidFill>
                  <a:schemeClr val="tx1"/>
                </a:solidFill>
                <a:latin typeface="標楷體" pitchFamily="65" charset="-120"/>
                <a:ea typeface="標楷體" panose="03000509000000000000" pitchFamily="65" charset="-120"/>
              </a:rPr>
              <a:t>重讀。</a:t>
            </a: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u="sng" dirty="0" smtClean="0">
                <a:solidFill>
                  <a:srgbClr val="0000FF"/>
                </a:solidFill>
                <a:latin typeface="標楷體" pitchFamily="65" charset="-120"/>
                <a:ea typeface="標楷體" pitchFamily="65" charset="-120"/>
              </a:rPr>
              <a:t>高級</a:t>
            </a:r>
            <a:r>
              <a:rPr lang="zh-TW" altLang="en-US" sz="3200" u="sng" dirty="0">
                <a:solidFill>
                  <a:srgbClr val="0000FF"/>
                </a:solidFill>
                <a:latin typeface="標楷體" pitchFamily="65" charset="-120"/>
                <a:ea typeface="標楷體" pitchFamily="65" charset="-120"/>
              </a:rPr>
              <a:t>中等學校學生學習評量辦法</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4</a:t>
            </a:r>
            <a:r>
              <a:rPr lang="zh-TW" altLang="en-US" sz="3000" b="1" dirty="0" smtClean="0">
                <a:solidFill>
                  <a:schemeClr val="tx1"/>
                </a:solidFill>
                <a:latin typeface="標楷體" pitchFamily="65" charset="-120"/>
                <a:ea typeface="標楷體" panose="03000509000000000000" pitchFamily="65" charset="-120"/>
              </a:rPr>
              <a:t>：</a:t>
            </a:r>
            <a:r>
              <a:rPr lang="zh-TW" altLang="en-US" sz="2800" b="1" dirty="0">
                <a:solidFill>
                  <a:schemeClr val="tx1"/>
                </a:solidFill>
                <a:latin typeface="標楷體" pitchFamily="65" charset="-120"/>
                <a:ea typeface="標楷體" panose="03000509000000000000" pitchFamily="65" charset="-120"/>
              </a:rPr>
              <a:t>身心障礙學生成績及格基準為何</a:t>
            </a:r>
            <a:r>
              <a:rPr lang="en-US" altLang="zh-TW" sz="2800" b="1" dirty="0" smtClean="0">
                <a:solidFill>
                  <a:schemeClr val="tx1"/>
                </a:solidFill>
                <a:latin typeface="標楷體" pitchFamily="65" charset="-120"/>
                <a:ea typeface="標楷體" panose="03000509000000000000" pitchFamily="65" charset="-120"/>
              </a:rPr>
              <a:t>?</a:t>
            </a:r>
            <a:endParaRPr lang="zh-TW" altLang="en-US" sz="28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013176"/>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a:t>
            </a:r>
            <a:r>
              <a:rPr lang="zh-TW" altLang="en-US" sz="2400" b="1" dirty="0">
                <a:solidFill>
                  <a:schemeClr val="tx1"/>
                </a:solidFill>
                <a:latin typeface="標楷體" pitchFamily="65" charset="-120"/>
                <a:ea typeface="標楷體" panose="03000509000000000000" pitchFamily="65" charset="-120"/>
              </a:rPr>
              <a:t>身心障礙學生之學業成績評量，由學校依特殊教育法第二十八條所定個別化教育計畫之評量方式定之</a:t>
            </a:r>
            <a:r>
              <a:rPr lang="zh-TW" altLang="en-US" sz="2400" b="1" dirty="0" smtClean="0">
                <a:solidFill>
                  <a:schemeClr val="tx1"/>
                </a:solidFill>
                <a:latin typeface="標楷體" pitchFamily="65" charset="-120"/>
                <a:ea typeface="標楷體" panose="03000509000000000000" pitchFamily="65" charset="-120"/>
              </a:rPr>
              <a:t>。</a:t>
            </a:r>
            <a:endParaRPr lang="zh-TW" altLang="en-US" sz="2400" b="1" dirty="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extLst>
      <p:ext uri="{BB962C8B-B14F-4D97-AF65-F5344CB8AC3E}">
        <p14:creationId xmlns="" xmlns:p14="http://schemas.microsoft.com/office/powerpoint/2010/main" val="2127384586"/>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36</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36</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5</a:t>
            </a:r>
            <a:r>
              <a:rPr lang="zh-TW" altLang="en-US" sz="3000" b="1" dirty="0" smtClean="0">
                <a:solidFill>
                  <a:schemeClr val="tx1"/>
                </a:solidFill>
                <a:latin typeface="標楷體" pitchFamily="65" charset="-120"/>
                <a:ea typeface="標楷體" panose="03000509000000000000" pitchFamily="65" charset="-120"/>
              </a:rPr>
              <a:t>：為讓學生能順利畢業，學校應有何措施</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a:solidFill>
                  <a:schemeClr val="tx1"/>
                </a:solidFill>
                <a:latin typeface="標楷體" pitchFamily="65" charset="-120"/>
                <a:ea typeface="標楷體" panose="03000509000000000000" pitchFamily="65" charset="-120"/>
              </a:rPr>
              <a:t>Ａ：學校為協助學生取得畢業應修學分數，應針對學生各學期學分取得情形，提供預警措施並給予個別輔導。</a:t>
            </a:r>
          </a:p>
        </p:txBody>
      </p:sp>
      <p:sp>
        <p:nvSpPr>
          <p:cNvPr id="12" name="標題 11"/>
          <p:cNvSpPr>
            <a:spLocks noGrp="1"/>
          </p:cNvSpPr>
          <p:nvPr>
            <p:ph type="title"/>
          </p:nvPr>
        </p:nvSpPr>
        <p:spPr>
          <a:xfrm>
            <a:off x="467544" y="476672"/>
            <a:ext cx="8229600" cy="1143000"/>
          </a:xfrm>
        </p:spPr>
        <p:txBody>
          <a:bodyPr/>
          <a:lstStyle/>
          <a:p>
            <a:r>
              <a:rPr lang="zh-TW" altLang="en-US" sz="3200" u="sng" dirty="0" smtClean="0">
                <a:solidFill>
                  <a:srgbClr val="0000FF"/>
                </a:solidFill>
                <a:latin typeface="標楷體" pitchFamily="65" charset="-120"/>
                <a:ea typeface="標楷體" pitchFamily="65" charset="-120"/>
              </a:rPr>
              <a:t>高級</a:t>
            </a:r>
            <a:r>
              <a:rPr lang="zh-TW" altLang="en-US" sz="3200" u="sng" dirty="0">
                <a:solidFill>
                  <a:srgbClr val="0000FF"/>
                </a:solidFill>
                <a:latin typeface="標楷體" pitchFamily="65" charset="-120"/>
                <a:ea typeface="標楷體" pitchFamily="65" charset="-120"/>
              </a:rPr>
              <a:t>中等學校學生學習評量辦法</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392165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6</a:t>
            </a:r>
            <a:r>
              <a:rPr lang="zh-TW" altLang="en-US" sz="3000" b="1" dirty="0" smtClean="0">
                <a:solidFill>
                  <a:schemeClr val="tx1"/>
                </a:solidFill>
                <a:latin typeface="標楷體" pitchFamily="65" charset="-120"/>
                <a:ea typeface="標楷體" panose="03000509000000000000" pitchFamily="65" charset="-120"/>
              </a:rPr>
              <a:t>：學生實施</a:t>
            </a:r>
            <a:r>
              <a:rPr lang="zh-TW" altLang="en-US" sz="3000" b="1" dirty="0">
                <a:solidFill>
                  <a:schemeClr val="tx1"/>
                </a:solidFill>
                <a:latin typeface="標楷體" pitchFamily="65" charset="-120"/>
                <a:ea typeface="標楷體" panose="03000509000000000000" pitchFamily="65" charset="-120"/>
              </a:rPr>
              <a:t>差異化教學及補救</a:t>
            </a:r>
            <a:r>
              <a:rPr lang="zh-TW" altLang="en-US" sz="3000" b="1" dirty="0" smtClean="0">
                <a:solidFill>
                  <a:schemeClr val="tx1"/>
                </a:solidFill>
                <a:latin typeface="標楷體" pitchFamily="65" charset="-120"/>
                <a:ea typeface="標楷體" panose="03000509000000000000" pitchFamily="65" charset="-120"/>
              </a:rPr>
              <a:t>教學之依據</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4857760"/>
            <a:ext cx="8568952" cy="108012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a:solidFill>
                  <a:schemeClr val="tx1"/>
                </a:solidFill>
                <a:latin typeface="標楷體" pitchFamily="65" charset="-120"/>
                <a:ea typeface="標楷體" panose="03000509000000000000" pitchFamily="65" charset="-120"/>
              </a:rPr>
              <a:t>Ａ：學校應建置學生學習支援系統，並依日常及定期學業成績評量結果進行分析，作為學期中實施差異化教學及補救教學之</a:t>
            </a:r>
            <a:r>
              <a:rPr lang="zh-TW" altLang="en-US" sz="2400" b="1" dirty="0" smtClean="0">
                <a:solidFill>
                  <a:schemeClr val="tx1"/>
                </a:solidFill>
                <a:latin typeface="標楷體" pitchFamily="65" charset="-120"/>
                <a:ea typeface="標楷體" panose="03000509000000000000" pitchFamily="65" charset="-120"/>
              </a:rPr>
              <a:t>依據</a:t>
            </a:r>
            <a:r>
              <a:rPr lang="zh-TW" altLang="en-US" sz="2400" b="1" dirty="0" smtClean="0">
                <a:solidFill>
                  <a:schemeClr val="tx1"/>
                </a:solidFill>
                <a:latin typeface="新細明體"/>
                <a:ea typeface="新細明體"/>
              </a:rPr>
              <a:t>。</a:t>
            </a:r>
            <a:endParaRPr lang="zh-TW" altLang="en-US" sz="2400" b="1" dirty="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37</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37</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7</a:t>
            </a:r>
            <a:r>
              <a:rPr lang="zh-TW" altLang="en-US" sz="3000" b="1" dirty="0" smtClean="0">
                <a:solidFill>
                  <a:schemeClr val="tx1"/>
                </a:solidFill>
                <a:latin typeface="標楷體" pitchFamily="65" charset="-120"/>
                <a:ea typeface="標楷體" panose="03000509000000000000" pitchFamily="65" charset="-120"/>
              </a:rPr>
              <a:t>：學生准予</a:t>
            </a:r>
            <a:r>
              <a:rPr lang="zh-TW" altLang="en-US" sz="3000" b="1" dirty="0">
                <a:solidFill>
                  <a:schemeClr val="tx1"/>
                </a:solidFill>
                <a:latin typeface="標楷體" pitchFamily="65" charset="-120"/>
                <a:ea typeface="標楷體" panose="03000509000000000000" pitchFamily="65" charset="-120"/>
              </a:rPr>
              <a:t>畢業，並發給</a:t>
            </a:r>
            <a:r>
              <a:rPr lang="zh-TW" altLang="en-US" sz="3000" b="1" dirty="0" smtClean="0">
                <a:solidFill>
                  <a:schemeClr val="tx1"/>
                </a:solidFill>
                <a:latin typeface="標楷體" pitchFamily="65" charset="-120"/>
                <a:ea typeface="標楷體" panose="03000509000000000000" pitchFamily="65" charset="-120"/>
              </a:rPr>
              <a:t>畢業證書的條件</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1008112"/>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a:t>
            </a:r>
            <a:r>
              <a:rPr lang="en-US" altLang="zh-TW" sz="2400" b="1" dirty="0" smtClean="0">
                <a:solidFill>
                  <a:schemeClr val="tx1"/>
                </a:solidFill>
                <a:latin typeface="標楷體" pitchFamily="65" charset="-120"/>
                <a:ea typeface="標楷體" panose="03000509000000000000" pitchFamily="65" charset="-120"/>
              </a:rPr>
              <a:t>1.</a:t>
            </a:r>
            <a:r>
              <a:rPr lang="zh-TW" altLang="en-US" sz="2400" b="1" dirty="0" smtClean="0">
                <a:solidFill>
                  <a:schemeClr val="tx1"/>
                </a:solidFill>
                <a:latin typeface="標楷體" pitchFamily="65" charset="-120"/>
                <a:ea typeface="標楷體" panose="03000509000000000000" pitchFamily="65" charset="-120"/>
              </a:rPr>
              <a:t>修業</a:t>
            </a:r>
            <a:r>
              <a:rPr lang="zh-TW" altLang="en-US" sz="2400" b="1" dirty="0">
                <a:solidFill>
                  <a:schemeClr val="tx1"/>
                </a:solidFill>
                <a:latin typeface="標楷體" pitchFamily="65" charset="-120"/>
                <a:ea typeface="標楷體" panose="03000509000000000000" pitchFamily="65" charset="-120"/>
              </a:rPr>
              <a:t>期滿，符合高級中等學校課程綱要所定畢業條件。</a:t>
            </a:r>
          </a:p>
          <a:p>
            <a:pPr eaLnBrk="1" hangingPunct="1">
              <a:defRPr/>
            </a:pPr>
            <a:r>
              <a:rPr lang="zh-TW" altLang="en-US" sz="2400" b="1" dirty="0" smtClean="0">
                <a:solidFill>
                  <a:schemeClr val="tx1"/>
                </a:solidFill>
                <a:latin typeface="標楷體" pitchFamily="65" charset="-120"/>
                <a:ea typeface="標楷體" panose="03000509000000000000" pitchFamily="65" charset="-120"/>
              </a:rPr>
              <a:t>     </a:t>
            </a:r>
            <a:r>
              <a:rPr lang="en-US" altLang="zh-TW" sz="2400" b="1" dirty="0" smtClean="0">
                <a:solidFill>
                  <a:schemeClr val="tx1"/>
                </a:solidFill>
                <a:latin typeface="標楷體" pitchFamily="65" charset="-120"/>
                <a:ea typeface="標楷體" panose="03000509000000000000" pitchFamily="65" charset="-120"/>
              </a:rPr>
              <a:t>2.</a:t>
            </a:r>
            <a:r>
              <a:rPr lang="zh-TW" altLang="en-US" sz="2400" b="1" dirty="0" smtClean="0">
                <a:solidFill>
                  <a:schemeClr val="tx1"/>
                </a:solidFill>
                <a:latin typeface="標楷體" pitchFamily="65" charset="-120"/>
                <a:ea typeface="標楷體" panose="03000509000000000000" pitchFamily="65" charset="-120"/>
              </a:rPr>
              <a:t>修業</a:t>
            </a:r>
            <a:r>
              <a:rPr lang="zh-TW" altLang="en-US" sz="2400" b="1" dirty="0">
                <a:solidFill>
                  <a:schemeClr val="tx1"/>
                </a:solidFill>
                <a:latin typeface="標楷體" pitchFamily="65" charset="-120"/>
                <a:ea typeface="標楷體" panose="03000509000000000000" pitchFamily="65" charset="-120"/>
              </a:rPr>
              <a:t>期間德行評量之獎懲紀錄相抵後，未滿三大過。</a:t>
            </a:r>
          </a:p>
          <a:p>
            <a:pPr eaLnBrk="1" hangingPunct="1">
              <a:buBlip>
                <a:blip r:embed="rId3"/>
              </a:buBlip>
              <a:defRPr/>
            </a:pP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u="sng" dirty="0" smtClean="0">
                <a:solidFill>
                  <a:srgbClr val="0000FF"/>
                </a:solidFill>
                <a:latin typeface="標楷體" pitchFamily="65" charset="-120"/>
                <a:ea typeface="標楷體" pitchFamily="65" charset="-120"/>
              </a:rPr>
              <a:t>高級</a:t>
            </a:r>
            <a:r>
              <a:rPr lang="zh-TW" altLang="en-US" sz="3200" u="sng" dirty="0">
                <a:solidFill>
                  <a:srgbClr val="0000FF"/>
                </a:solidFill>
                <a:latin typeface="標楷體" pitchFamily="65" charset="-120"/>
                <a:ea typeface="標楷體" pitchFamily="65" charset="-120"/>
              </a:rPr>
              <a:t>中等學校學生學習評量辦法</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8</a:t>
            </a:r>
            <a:r>
              <a:rPr lang="zh-TW" altLang="en-US" sz="3000" b="1" dirty="0" smtClean="0">
                <a:solidFill>
                  <a:schemeClr val="tx1"/>
                </a:solidFill>
                <a:latin typeface="標楷體" pitchFamily="65" charset="-120"/>
                <a:ea typeface="標楷體" panose="03000509000000000000" pitchFamily="65" charset="-120"/>
              </a:rPr>
              <a:t>：發給學生修業證明書的條件</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013176"/>
            <a:ext cx="8568952" cy="108012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a:solidFill>
                  <a:schemeClr val="tx1"/>
                </a:solidFill>
                <a:latin typeface="標楷體" pitchFamily="65" charset="-120"/>
                <a:ea typeface="標楷體" panose="03000509000000000000" pitchFamily="65" charset="-120"/>
              </a:rPr>
              <a:t>Ａ：修業期滿，修畢高級中等學校課程綱要所定應修課程，且取得一百二十個畢業應修學分數，而未</a:t>
            </a:r>
            <a:r>
              <a:rPr lang="zh-TW" altLang="en-US" sz="2400" b="1" dirty="0" smtClean="0">
                <a:solidFill>
                  <a:schemeClr val="tx1"/>
                </a:solidFill>
                <a:latin typeface="標楷體" pitchFamily="65" charset="-120"/>
                <a:ea typeface="標楷體" panose="03000509000000000000" pitchFamily="65" charset="-120"/>
              </a:rPr>
              <a:t>符合</a:t>
            </a:r>
            <a:r>
              <a:rPr lang="zh-TW" altLang="en-US" sz="2400" b="1" dirty="0">
                <a:solidFill>
                  <a:schemeClr val="tx1"/>
                </a:solidFill>
                <a:latin typeface="標楷體" pitchFamily="65" charset="-120"/>
                <a:ea typeface="標楷體" panose="03000509000000000000" pitchFamily="65" charset="-120"/>
              </a:rPr>
              <a:t>發給畢業證書</a:t>
            </a:r>
            <a:r>
              <a:rPr lang="zh-TW" altLang="en-US" sz="2400" b="1" dirty="0" smtClean="0">
                <a:solidFill>
                  <a:schemeClr val="tx1"/>
                </a:solidFill>
                <a:latin typeface="標楷體" pitchFamily="65" charset="-120"/>
                <a:ea typeface="標楷體" panose="03000509000000000000" pitchFamily="65" charset="-120"/>
              </a:rPr>
              <a:t>規定</a:t>
            </a:r>
            <a:r>
              <a:rPr lang="zh-TW" altLang="en-US" sz="2400" b="1" dirty="0">
                <a:solidFill>
                  <a:schemeClr val="tx1"/>
                </a:solidFill>
                <a:latin typeface="標楷體" pitchFamily="65" charset="-120"/>
                <a:ea typeface="標楷體" panose="03000509000000000000" pitchFamily="65" charset="-120"/>
              </a:rPr>
              <a:t>者，發給修業證明書。</a:t>
            </a: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extLst>
      <p:ext uri="{BB962C8B-B14F-4D97-AF65-F5344CB8AC3E}">
        <p14:creationId xmlns="" xmlns:p14="http://schemas.microsoft.com/office/powerpoint/2010/main" val="3648588055"/>
      </p:ext>
    </p:extLst>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38</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38</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9</a:t>
            </a:r>
            <a:r>
              <a:rPr lang="zh-TW" altLang="en-US" sz="3000" b="1" dirty="0" smtClean="0">
                <a:solidFill>
                  <a:schemeClr val="tx1"/>
                </a:solidFill>
                <a:latin typeface="標楷體" pitchFamily="65" charset="-120"/>
                <a:ea typeface="標楷體" panose="03000509000000000000" pitchFamily="65" charset="-120"/>
              </a:rPr>
              <a:t>：是否能訂定</a:t>
            </a:r>
            <a:r>
              <a:rPr lang="zh-TW" altLang="en-US" sz="3000" b="1" dirty="0">
                <a:solidFill>
                  <a:schemeClr val="tx1"/>
                </a:solidFill>
                <a:latin typeface="標楷體" pitchFamily="65" charset="-120"/>
                <a:ea typeface="標楷體" panose="03000509000000000000" pitchFamily="65" charset="-120"/>
              </a:rPr>
              <a:t>各校學習評量補充</a:t>
            </a:r>
            <a:r>
              <a:rPr lang="zh-TW" altLang="en-US" sz="3000" b="1" dirty="0" smtClean="0">
                <a:solidFill>
                  <a:schemeClr val="tx1"/>
                </a:solidFill>
                <a:latin typeface="標楷體" pitchFamily="65" charset="-120"/>
                <a:ea typeface="標楷體" panose="03000509000000000000" pitchFamily="65" charset="-120"/>
              </a:rPr>
              <a:t>規定</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a:solidFill>
                  <a:schemeClr val="tx1"/>
                </a:solidFill>
                <a:latin typeface="標楷體" pitchFamily="65" charset="-120"/>
                <a:ea typeface="標楷體" panose="03000509000000000000" pitchFamily="65" charset="-120"/>
              </a:rPr>
              <a:t>Ａ：學校依本辦法規定或為適應實際需要，自行訂定之學生學習評量補充規定，應經校務會議通過後實施。</a:t>
            </a:r>
          </a:p>
        </p:txBody>
      </p:sp>
      <p:sp>
        <p:nvSpPr>
          <p:cNvPr id="12" name="標題 11"/>
          <p:cNvSpPr>
            <a:spLocks noGrp="1"/>
          </p:cNvSpPr>
          <p:nvPr>
            <p:ph type="title"/>
          </p:nvPr>
        </p:nvSpPr>
        <p:spPr>
          <a:xfrm>
            <a:off x="467544" y="476672"/>
            <a:ext cx="8229600" cy="1143000"/>
          </a:xfrm>
        </p:spPr>
        <p:txBody>
          <a:bodyPr/>
          <a:lstStyle/>
          <a:p>
            <a:r>
              <a:rPr lang="zh-TW" altLang="en-US" sz="3200" u="sng" dirty="0" smtClean="0">
                <a:solidFill>
                  <a:srgbClr val="0000FF"/>
                </a:solidFill>
                <a:latin typeface="標楷體" pitchFamily="65" charset="-120"/>
                <a:ea typeface="標楷體" pitchFamily="65" charset="-120"/>
              </a:rPr>
              <a:t>高級</a:t>
            </a:r>
            <a:r>
              <a:rPr lang="zh-TW" altLang="en-US" sz="3200" u="sng" dirty="0">
                <a:solidFill>
                  <a:srgbClr val="0000FF"/>
                </a:solidFill>
                <a:latin typeface="標楷體" pitchFamily="65" charset="-120"/>
                <a:ea typeface="標楷體" pitchFamily="65" charset="-120"/>
              </a:rPr>
              <a:t>中等學校學生學習評量辦法</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10</a:t>
            </a:r>
            <a:r>
              <a:rPr lang="zh-TW" altLang="en-US" sz="3000" b="1" dirty="0" smtClean="0">
                <a:solidFill>
                  <a:schemeClr val="tx1"/>
                </a:solidFill>
                <a:latin typeface="標楷體" pitchFamily="65" charset="-120"/>
                <a:ea typeface="標楷體" panose="03000509000000000000" pitchFamily="65" charset="-120"/>
              </a:rPr>
              <a:t>：</a:t>
            </a:r>
            <a:r>
              <a:rPr lang="zh-TW" altLang="en-US" sz="3000" b="1" dirty="0">
                <a:solidFill>
                  <a:schemeClr val="tx1"/>
                </a:solidFill>
                <a:latin typeface="標楷體" pitchFamily="65" charset="-120"/>
                <a:ea typeface="標楷體" panose="03000509000000000000" pitchFamily="65" charset="-120"/>
              </a:rPr>
              <a:t>學習評量補充</a:t>
            </a:r>
            <a:r>
              <a:rPr lang="zh-TW" altLang="en-US" sz="3000" b="1" dirty="0" smtClean="0">
                <a:solidFill>
                  <a:schemeClr val="tx1"/>
                </a:solidFill>
                <a:latin typeface="標楷體" pitchFamily="65" charset="-120"/>
                <a:ea typeface="標楷體" panose="03000509000000000000" pitchFamily="65" charset="-120"/>
              </a:rPr>
              <a:t>規定是否需函報國教署審查</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013176"/>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a:t>
            </a:r>
            <a:r>
              <a:rPr lang="zh-TW" altLang="en-US" sz="2400" b="1" dirty="0">
                <a:solidFill>
                  <a:schemeClr val="tx1"/>
                </a:solidFill>
                <a:latin typeface="標楷體" pitchFamily="65" charset="-120"/>
                <a:ea typeface="標楷體" panose="03000509000000000000" pitchFamily="65" charset="-120"/>
              </a:rPr>
              <a:t>各校本權責</a:t>
            </a:r>
            <a:r>
              <a:rPr lang="zh-TW" altLang="en-US" sz="2400" b="1" dirty="0" smtClean="0">
                <a:solidFill>
                  <a:schemeClr val="tx1"/>
                </a:solidFill>
                <a:latin typeface="標楷體" pitchFamily="65" charset="-120"/>
                <a:ea typeface="標楷體" panose="03000509000000000000" pitchFamily="65" charset="-120"/>
              </a:rPr>
              <a:t>辦理，不需要函報國教署。</a:t>
            </a:r>
            <a:endParaRPr lang="zh-TW" altLang="en-US" sz="2400" b="1" dirty="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extLst>
      <p:ext uri="{BB962C8B-B14F-4D97-AF65-F5344CB8AC3E}">
        <p14:creationId xmlns="" xmlns:p14="http://schemas.microsoft.com/office/powerpoint/2010/main" val="3351782552"/>
      </p:ext>
    </p:extLst>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39</a:t>
            </a:fld>
            <a:endParaRPr lang="en-US" altLang="zh-TW" smtClean="0"/>
          </a:p>
        </p:txBody>
      </p:sp>
      <p:sp>
        <p:nvSpPr>
          <p:cNvPr id="11" name="內容版面配置區 10"/>
          <p:cNvSpPr>
            <a:spLocks noGrp="1"/>
          </p:cNvSpPr>
          <p:nvPr>
            <p:ph idx="1"/>
          </p:nvPr>
        </p:nvSpPr>
        <p:spPr>
          <a:xfrm>
            <a:off x="323528" y="3645024"/>
            <a:ext cx="8604448" cy="756000"/>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對象：高級中等學校進修部學生</a:t>
            </a:r>
            <a:r>
              <a:rPr lang="zh-TW" altLang="zh-TW" sz="2000" b="1" dirty="0" smtClean="0">
                <a:solidFill>
                  <a:schemeClr val="tx1"/>
                </a:solidFill>
                <a:latin typeface="標楷體" panose="03000509000000000000" pitchFamily="65" charset="-120"/>
                <a:ea typeface="標楷體" panose="03000509000000000000" pitchFamily="65" charset="-120"/>
              </a:rPr>
              <a:t>。</a:t>
            </a: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39</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103</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1</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8</a:t>
            </a:r>
            <a:r>
              <a:rPr lang="zh-TW" altLang="zh-TW" sz="2200" b="1" dirty="0" smtClean="0">
                <a:solidFill>
                  <a:schemeClr val="tx1"/>
                </a:solidFill>
                <a:latin typeface="標楷體" pitchFamily="65" charset="-120"/>
                <a:ea typeface="標楷體" panose="03000509000000000000" pitchFamily="65" charset="-120"/>
              </a:rPr>
              <a:t>日臺教</a:t>
            </a:r>
            <a:r>
              <a:rPr lang="zh-TW" altLang="en-US" sz="2200" b="1" dirty="0" smtClean="0">
                <a:solidFill>
                  <a:schemeClr val="tx1"/>
                </a:solidFill>
                <a:latin typeface="標楷體" pitchFamily="65" charset="-120"/>
                <a:ea typeface="標楷體" panose="03000509000000000000" pitchFamily="65" charset="-120"/>
              </a:rPr>
              <a:t>授</a:t>
            </a:r>
            <a:r>
              <a:rPr lang="zh-TW" altLang="zh-TW" sz="2200" b="1" dirty="0" smtClean="0">
                <a:solidFill>
                  <a:schemeClr val="tx1"/>
                </a:solidFill>
                <a:latin typeface="標楷體" pitchFamily="65" charset="-120"/>
                <a:ea typeface="標楷體" panose="03000509000000000000" pitchFamily="65" charset="-120"/>
              </a:rPr>
              <a:t>國</a:t>
            </a:r>
            <a:r>
              <a:rPr lang="zh-TW" altLang="en-US" sz="2200" b="1" dirty="0" smtClean="0">
                <a:solidFill>
                  <a:schemeClr val="tx1"/>
                </a:solidFill>
                <a:latin typeface="標楷體" pitchFamily="65" charset="-120"/>
                <a:ea typeface="標楷體" panose="03000509000000000000" pitchFamily="65" charset="-120"/>
              </a:rPr>
              <a:t>部</a:t>
            </a:r>
            <a:r>
              <a:rPr lang="zh-TW" altLang="zh-TW" sz="2200" b="1" dirty="0" smtClean="0">
                <a:solidFill>
                  <a:schemeClr val="tx1"/>
                </a:solidFill>
                <a:latin typeface="標楷體" pitchFamily="65" charset="-120"/>
                <a:ea typeface="標楷體" panose="03000509000000000000" pitchFamily="65" charset="-120"/>
              </a:rPr>
              <a:t>字第</a:t>
            </a:r>
            <a:r>
              <a:rPr lang="en-US" altLang="zh-TW" sz="2200" b="1" dirty="0" smtClean="0">
                <a:solidFill>
                  <a:schemeClr val="tx1"/>
                </a:solidFill>
                <a:latin typeface="標楷體" pitchFamily="65" charset="-120"/>
                <a:ea typeface="標楷體" panose="03000509000000000000" pitchFamily="65" charset="-120"/>
              </a:rPr>
              <a:t>1020127905A</a:t>
            </a:r>
            <a:r>
              <a:rPr lang="zh-TW" altLang="zh-TW" sz="2200" b="1" dirty="0" smtClean="0">
                <a:solidFill>
                  <a:schemeClr val="tx1"/>
                </a:solidFill>
                <a:latin typeface="標楷體" pitchFamily="65" charset="-120"/>
                <a:ea typeface="標楷體" panose="03000509000000000000" pitchFamily="65" charset="-120"/>
              </a:rPr>
              <a:t>號令</a:t>
            </a:r>
            <a:r>
              <a:rPr lang="zh-TW" altLang="en-US" sz="2200" b="1" dirty="0" smtClean="0">
                <a:solidFill>
                  <a:schemeClr val="tx1"/>
                </a:solidFill>
                <a:latin typeface="標楷體" pitchFamily="65" charset="-120"/>
                <a:ea typeface="標楷體" panose="03000509000000000000" pitchFamily="65" charset="-120"/>
              </a:rPr>
              <a:t>發布</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目的：應以了解學生學習情形，激發學生多元潛能，促進學生</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hangingPunct="1">
              <a:defRPr/>
            </a:pPr>
            <a:r>
              <a:rPr lang="zh-TW" altLang="en-US" sz="2200" b="1" dirty="0" smtClean="0">
                <a:solidFill>
                  <a:schemeClr val="tx1"/>
                </a:solidFill>
                <a:latin typeface="標楷體" panose="03000509000000000000" pitchFamily="65" charset="-120"/>
                <a:ea typeface="標楷體" panose="03000509000000000000" pitchFamily="65" charset="-120"/>
              </a:rPr>
              <a:t>       適性發展為目的，並作為教師教學及輔導之依據。</a:t>
            </a:r>
            <a:endParaRPr lang="zh-TW" altLang="en-US" sz="2200" b="1" dirty="0">
              <a:solidFill>
                <a:schemeClr val="tx1"/>
              </a:solidFill>
              <a:latin typeface="標楷體" panose="03000509000000000000" pitchFamily="65" charset="-120"/>
              <a:ea typeface="標楷體" panose="03000509000000000000" pitchFamily="65" charset="-120"/>
            </a:endParaRPr>
          </a:p>
        </p:txBody>
      </p:sp>
      <p:sp>
        <p:nvSpPr>
          <p:cNvPr id="10" name="內容版面配置區 10"/>
          <p:cNvSpPr txBox="1">
            <a:spLocks/>
          </p:cNvSpPr>
          <p:nvPr/>
        </p:nvSpPr>
        <p:spPr bwMode="auto">
          <a:xfrm>
            <a:off x="323528" y="4381330"/>
            <a:ext cx="8676000" cy="1405124"/>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工作重點：</a:t>
            </a:r>
            <a:r>
              <a:rPr lang="en-US" altLang="zh-TW" sz="2000" b="1" dirty="0" smtClean="0">
                <a:solidFill>
                  <a:schemeClr val="tx1"/>
                </a:solidFill>
                <a:latin typeface="標楷體" panose="03000509000000000000" pitchFamily="65" charset="-120"/>
                <a:ea typeface="標楷體" panose="03000509000000000000" pitchFamily="65" charset="-120"/>
              </a:rPr>
              <a:t>1.</a:t>
            </a:r>
            <a:r>
              <a:rPr lang="zh-TW" altLang="en-US" sz="2000" b="1" dirty="0" smtClean="0">
                <a:solidFill>
                  <a:schemeClr val="tx1"/>
                </a:solidFill>
                <a:latin typeface="標楷體" panose="03000509000000000000" pitchFamily="65" charset="-120"/>
                <a:ea typeface="標楷體" panose="03000509000000000000" pitchFamily="65" charset="-120"/>
              </a:rPr>
              <a:t>學生學年成績未符合升級規定者，</a:t>
            </a:r>
            <a:r>
              <a:rPr lang="zh-TW" altLang="en-US" sz="2000" b="1" dirty="0" smtClean="0">
                <a:solidFill>
                  <a:srgbClr val="FF0000"/>
                </a:solidFill>
                <a:latin typeface="標楷體" panose="03000509000000000000" pitchFamily="65" charset="-120"/>
                <a:ea typeface="標楷體" panose="03000509000000000000" pitchFamily="65" charset="-120"/>
              </a:rPr>
              <a:t>應</a:t>
            </a:r>
            <a:r>
              <a:rPr lang="zh-TW" altLang="en-US" sz="2000" b="1" dirty="0" smtClean="0">
                <a:solidFill>
                  <a:schemeClr val="tx1"/>
                </a:solidFill>
                <a:latin typeface="標楷體" panose="03000509000000000000" pitchFamily="65" charset="-120"/>
                <a:ea typeface="標楷體" panose="03000509000000000000" pitchFamily="65" charset="-120"/>
              </a:rPr>
              <a:t>重讀。</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000" b="1" dirty="0" smtClean="0">
                <a:solidFill>
                  <a:schemeClr val="tx1"/>
                </a:solidFill>
                <a:latin typeface="標楷體" panose="03000509000000000000" pitchFamily="65" charset="-120"/>
                <a:ea typeface="標楷體" panose="03000509000000000000" pitchFamily="65" charset="-120"/>
              </a:rPr>
              <a:t>            2.</a:t>
            </a:r>
            <a:r>
              <a:rPr lang="zh-TW" altLang="en-US" sz="2000" b="1" dirty="0" smtClean="0">
                <a:solidFill>
                  <a:schemeClr val="tx1"/>
                </a:solidFill>
                <a:latin typeface="標楷體" panose="03000509000000000000" pitchFamily="65" charset="-120"/>
                <a:ea typeface="標楷體" panose="03000509000000000000" pitchFamily="65" charset="-120"/>
              </a:rPr>
              <a:t>學校得自行訂定補充規定，且應經校務會議通過後實施。</a:t>
            </a: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a:t>
            </a:r>
            <a:r>
              <a:rPr lang="zh-TW" altLang="en-US" sz="2000" b="1" dirty="0" smtClean="0">
                <a:solidFill>
                  <a:schemeClr val="tx1"/>
                </a:solidFill>
                <a:latin typeface="標楷體" panose="03000509000000000000" pitchFamily="65" charset="-120"/>
                <a:ea typeface="標楷體" panose="03000509000000000000" pitchFamily="65" charset="-120"/>
              </a:rPr>
              <a:t>無需函報本署備查</a:t>
            </a:r>
            <a:r>
              <a:rPr lang="en-US" altLang="zh-TW" sz="2000" b="1" dirty="0" smtClean="0">
                <a:solidFill>
                  <a:schemeClr val="tx1"/>
                </a:solidFill>
                <a:latin typeface="標楷體" panose="03000509000000000000" pitchFamily="65" charset="-120"/>
                <a:ea typeface="標楷體" panose="03000509000000000000" pitchFamily="65" charset="-120"/>
              </a:rPr>
              <a:t>)</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p:txBody>
      </p:sp>
      <p:sp>
        <p:nvSpPr>
          <p:cNvPr id="12" name="標題 11"/>
          <p:cNvSpPr>
            <a:spLocks noGrp="1"/>
          </p:cNvSpPr>
          <p:nvPr>
            <p:ph type="title"/>
          </p:nvPr>
        </p:nvSpPr>
        <p:spPr>
          <a:xfrm>
            <a:off x="467544" y="620688"/>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高級中等學校進修部學生學習評量辦法</a:t>
            </a:r>
            <a:endParaRPr lang="zh-TW" altLang="en-US" sz="3200" dirty="0">
              <a:solidFill>
                <a:srgbClr val="C00000"/>
              </a:solidFill>
              <a:latin typeface="標楷體" pitchFamily="65" charset="-120"/>
              <a:ea typeface="標楷體" pitchFamily="65" charset="-120"/>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4</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4</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280197" y="2143116"/>
            <a:ext cx="8568952" cy="2631176"/>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lvl="0" indent="-273050">
              <a:buClr>
                <a:schemeClr val="accent1"/>
              </a:buClr>
              <a:buSzPct val="100000"/>
              <a:buBlip>
                <a:blip r:embed="rId2"/>
              </a:buBlip>
              <a:defRPr/>
            </a:pPr>
            <a:r>
              <a:rPr lang="en-US" altLang="zh-TW" sz="2400" b="1" dirty="0" smtClean="0">
                <a:solidFill>
                  <a:schemeClr val="tx1"/>
                </a:solidFill>
                <a:latin typeface="標楷體" panose="03000509000000000000" pitchFamily="65" charset="-120"/>
                <a:ea typeface="標楷體" panose="03000509000000000000" pitchFamily="65" charset="-120"/>
              </a:rPr>
              <a:t>1.</a:t>
            </a:r>
            <a:r>
              <a:rPr lang="zh-TW" altLang="zh-TW" sz="2400" b="1" dirty="0" smtClean="0">
                <a:solidFill>
                  <a:schemeClr val="tx1"/>
                </a:solidFill>
                <a:latin typeface="標楷體" pitchFamily="65" charset="-120"/>
                <a:ea typeface="標楷體" panose="03000509000000000000" pitchFamily="65" charset="-120"/>
              </a:rPr>
              <a:t>參照</a:t>
            </a:r>
            <a:r>
              <a:rPr lang="zh-TW" altLang="zh-TW" sz="2400" b="1" dirty="0">
                <a:solidFill>
                  <a:schemeClr val="tx1"/>
                </a:solidFill>
                <a:latin typeface="標楷體" pitchFamily="65" charset="-120"/>
                <a:ea typeface="標楷體" panose="03000509000000000000" pitchFamily="65" charset="-120"/>
              </a:rPr>
              <a:t>現行實務作業，各就學區之免試入學作業要點由直轄市、縣（市）主管機關報經中央主管機關檢視無違反本辦法及應遵行事項等規定，予以備查後，公告實施；如有違反者，應函請其限期修正後，報中央主管機關備查；又將國中教育會考成績列為比序項目之採計方式予以明定；又另，有關學生優先免試入學之實施方式，得於各區免試入學作業要點予以規定。</a:t>
            </a:r>
            <a:r>
              <a:rPr lang="zh-TW" altLang="en-US" sz="2400" b="1" dirty="0">
                <a:solidFill>
                  <a:schemeClr val="tx1"/>
                </a:solidFill>
                <a:latin typeface="標楷體" pitchFamily="65" charset="-120"/>
                <a:ea typeface="標楷體" panose="03000509000000000000" pitchFamily="65" charset="-120"/>
              </a:rPr>
              <a:t>（第</a:t>
            </a:r>
            <a:r>
              <a:rPr lang="en-US" altLang="en-US" sz="2400" b="1" dirty="0">
                <a:solidFill>
                  <a:schemeClr val="tx1"/>
                </a:solidFill>
                <a:latin typeface="標楷體" pitchFamily="65" charset="-120"/>
                <a:ea typeface="標楷體" panose="03000509000000000000" pitchFamily="65" charset="-120"/>
              </a:rPr>
              <a:t>6</a:t>
            </a:r>
            <a:r>
              <a:rPr lang="zh-TW" altLang="en-US" sz="2400" b="1" dirty="0">
                <a:solidFill>
                  <a:schemeClr val="tx1"/>
                </a:solidFill>
                <a:latin typeface="標楷體" pitchFamily="65" charset="-120"/>
                <a:ea typeface="標楷體" panose="03000509000000000000" pitchFamily="65" charset="-120"/>
              </a:rPr>
              <a:t>條</a:t>
            </a:r>
            <a:r>
              <a:rPr lang="zh-TW" altLang="en-US" sz="2400" b="1" dirty="0" smtClean="0">
                <a:solidFill>
                  <a:schemeClr val="tx1"/>
                </a:solidFill>
                <a:latin typeface="標楷體" pitchFamily="65" charset="-120"/>
                <a:ea typeface="標楷體" panose="03000509000000000000" pitchFamily="65" charset="-120"/>
              </a:rPr>
              <a:t>）</a:t>
            </a:r>
            <a:endParaRPr lang="en-US" altLang="zh-TW" sz="2400" b="1" dirty="0" smtClean="0">
              <a:solidFill>
                <a:schemeClr val="tx1"/>
              </a:solidFill>
              <a:latin typeface="標楷體" panose="03000509000000000000" pitchFamily="65" charset="-120"/>
              <a:ea typeface="標楷體" panose="03000509000000000000" pitchFamily="65" charset="-120"/>
            </a:endParaRPr>
          </a:p>
        </p:txBody>
      </p:sp>
      <p:sp>
        <p:nvSpPr>
          <p:cNvPr id="9" name="圓角矩形 8"/>
          <p:cNvSpPr/>
          <p:nvPr/>
        </p:nvSpPr>
        <p:spPr>
          <a:xfrm>
            <a:off x="393199" y="4829755"/>
            <a:ext cx="8465081" cy="1313889"/>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9875" lvl="0" indent="-269875" eaLnBrk="1" hangingPunct="1">
              <a:buBlip>
                <a:blip r:embed="rId2"/>
              </a:buBlip>
              <a:defRPr/>
            </a:pPr>
            <a:r>
              <a:rPr lang="en-US" altLang="zh-TW" sz="2400" b="1" dirty="0" smtClean="0">
                <a:solidFill>
                  <a:schemeClr val="tx1"/>
                </a:solidFill>
                <a:latin typeface="標楷體" panose="03000509000000000000" pitchFamily="65" charset="-120"/>
                <a:ea typeface="標楷體" panose="03000509000000000000" pitchFamily="65" charset="-120"/>
              </a:rPr>
              <a:t>2.</a:t>
            </a:r>
            <a:r>
              <a:rPr lang="zh-TW" altLang="zh-TW" sz="2400" b="1" dirty="0">
                <a:solidFill>
                  <a:schemeClr val="tx1"/>
                </a:solidFill>
                <a:latin typeface="標楷體" pitchFamily="65" charset="-120"/>
                <a:ea typeface="標楷體" panose="03000509000000000000" pitchFamily="65" charset="-120"/>
              </a:rPr>
              <a:t>學校進修部招收非應屆畢業生得視歷年招生情況訂招生名額，並報各該主管機關核准，以免試入學單獨招生方式辦理</a:t>
            </a:r>
            <a:r>
              <a:rPr lang="zh-TW" altLang="zh-TW" sz="2400" b="1" dirty="0" smtClean="0">
                <a:solidFill>
                  <a:schemeClr val="tx1"/>
                </a:solidFill>
                <a:latin typeface="標楷體" pitchFamily="65" charset="-120"/>
                <a:ea typeface="標楷體" panose="03000509000000000000" pitchFamily="65" charset="-120"/>
              </a:rPr>
              <a:t>。</a:t>
            </a:r>
            <a:r>
              <a:rPr lang="zh-TW" altLang="en-US" sz="2400" b="1" dirty="0" smtClean="0">
                <a:solidFill>
                  <a:schemeClr val="tx1"/>
                </a:solidFill>
                <a:latin typeface="標楷體" pitchFamily="65" charset="-120"/>
                <a:ea typeface="標楷體" panose="03000509000000000000" pitchFamily="65" charset="-120"/>
              </a:rPr>
              <a:t>（第</a:t>
            </a:r>
            <a:r>
              <a:rPr lang="en-US" altLang="en-US" sz="2400" b="1" dirty="0" smtClean="0">
                <a:solidFill>
                  <a:schemeClr val="tx1"/>
                </a:solidFill>
                <a:latin typeface="標楷體" pitchFamily="65" charset="-120"/>
                <a:ea typeface="標楷體" panose="03000509000000000000" pitchFamily="65" charset="-120"/>
              </a:rPr>
              <a:t>7</a:t>
            </a:r>
            <a:r>
              <a:rPr lang="zh-TW" altLang="en-US" sz="2400" b="1" dirty="0" smtClean="0">
                <a:solidFill>
                  <a:schemeClr val="tx1"/>
                </a:solidFill>
                <a:latin typeface="標楷體" pitchFamily="65" charset="-120"/>
                <a:ea typeface="標楷體" panose="03000509000000000000" pitchFamily="65" charset="-120"/>
              </a:rPr>
              <a:t>條之</a:t>
            </a:r>
            <a:r>
              <a:rPr lang="en-US" altLang="zh-TW" sz="2400" b="1" dirty="0" smtClean="0">
                <a:solidFill>
                  <a:schemeClr val="tx1"/>
                </a:solidFill>
                <a:latin typeface="標楷體" pitchFamily="65" charset="-120"/>
                <a:ea typeface="標楷體" panose="03000509000000000000" pitchFamily="65" charset="-120"/>
              </a:rPr>
              <a:t>1</a:t>
            </a:r>
            <a:r>
              <a:rPr lang="zh-TW" altLang="en-US" sz="2400" b="1" dirty="0" smtClean="0">
                <a:solidFill>
                  <a:schemeClr val="tx1"/>
                </a:solidFill>
                <a:latin typeface="標楷體" pitchFamily="65" charset="-120"/>
                <a:ea typeface="標楷體" panose="03000509000000000000" pitchFamily="65" charset="-120"/>
              </a:rPr>
              <a:t>）</a:t>
            </a: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高級中等學校多元入學招生辦法</a:t>
            </a:r>
          </a:p>
        </p:txBody>
      </p:sp>
      <p:sp>
        <p:nvSpPr>
          <p:cNvPr id="10" name="內容版面配置區 10"/>
          <p:cNvSpPr txBox="1">
            <a:spLocks/>
          </p:cNvSpPr>
          <p:nvPr/>
        </p:nvSpPr>
        <p:spPr bwMode="auto">
          <a:xfrm>
            <a:off x="323528" y="1484784"/>
            <a:ext cx="8534752" cy="586894"/>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en-US" altLang="zh-TW" sz="2400" b="1" dirty="0" smtClean="0">
                <a:solidFill>
                  <a:schemeClr val="tx1"/>
                </a:solidFill>
                <a:latin typeface="標楷體" pitchFamily="65" charset="-120"/>
                <a:ea typeface="標楷體" panose="03000509000000000000" pitchFamily="65" charset="-120"/>
              </a:rPr>
              <a:t>104</a:t>
            </a:r>
            <a:r>
              <a:rPr lang="zh-TW" altLang="zh-TW" sz="2400" b="1" dirty="0" smtClean="0">
                <a:solidFill>
                  <a:schemeClr val="tx1"/>
                </a:solidFill>
                <a:latin typeface="標楷體" pitchFamily="65" charset="-120"/>
                <a:ea typeface="標楷體" panose="03000509000000000000" pitchFamily="65" charset="-120"/>
              </a:rPr>
              <a:t>年</a:t>
            </a:r>
            <a:r>
              <a:rPr lang="en-US" altLang="zh-TW" sz="2400" b="1" dirty="0">
                <a:solidFill>
                  <a:schemeClr val="tx1"/>
                </a:solidFill>
                <a:latin typeface="標楷體" pitchFamily="65" charset="-120"/>
                <a:ea typeface="標楷體" panose="03000509000000000000" pitchFamily="65" charset="-120"/>
              </a:rPr>
              <a:t>6</a:t>
            </a:r>
            <a:r>
              <a:rPr lang="zh-TW" altLang="zh-TW" sz="2400" b="1" dirty="0" smtClean="0">
                <a:solidFill>
                  <a:schemeClr val="tx1"/>
                </a:solidFill>
                <a:latin typeface="標楷體" pitchFamily="65" charset="-120"/>
                <a:ea typeface="標楷體" panose="03000509000000000000" pitchFamily="65" charset="-120"/>
              </a:rPr>
              <a:t>月</a:t>
            </a:r>
            <a:r>
              <a:rPr lang="en-US" altLang="zh-TW" sz="2400" b="1" dirty="0" smtClean="0">
                <a:solidFill>
                  <a:schemeClr val="tx1"/>
                </a:solidFill>
                <a:latin typeface="標楷體" pitchFamily="65" charset="-120"/>
                <a:ea typeface="標楷體" panose="03000509000000000000" pitchFamily="65" charset="-120"/>
              </a:rPr>
              <a:t>10</a:t>
            </a:r>
            <a:r>
              <a:rPr lang="zh-TW" altLang="zh-TW" sz="2400" b="1" dirty="0" smtClean="0">
                <a:solidFill>
                  <a:schemeClr val="tx1"/>
                </a:solidFill>
                <a:latin typeface="標楷體" pitchFamily="65" charset="-120"/>
                <a:ea typeface="標楷體" panose="03000509000000000000" pitchFamily="65" charset="-120"/>
              </a:rPr>
              <a:t>日修正</a:t>
            </a:r>
            <a:r>
              <a:rPr lang="zh-TW" altLang="en-US" sz="2400" b="1" dirty="0" smtClean="0">
                <a:solidFill>
                  <a:schemeClr val="tx1"/>
                </a:solidFill>
                <a:latin typeface="標楷體" pitchFamily="65" charset="-120"/>
                <a:ea typeface="標楷體" panose="03000509000000000000" pitchFamily="65" charset="-120"/>
              </a:rPr>
              <a:t>發布重點：</a:t>
            </a:r>
          </a:p>
        </p:txBody>
      </p:sp>
      <p:sp>
        <p:nvSpPr>
          <p:cNvPr id="11" name="矩形 10"/>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40</a:t>
            </a:fld>
            <a:endParaRPr lang="en-US" altLang="zh-TW" smtClean="0"/>
          </a:p>
        </p:txBody>
      </p:sp>
      <p:sp>
        <p:nvSpPr>
          <p:cNvPr id="11" name="內容版面配置區 10"/>
          <p:cNvSpPr>
            <a:spLocks noGrp="1"/>
          </p:cNvSpPr>
          <p:nvPr>
            <p:ph idx="1"/>
          </p:nvPr>
        </p:nvSpPr>
        <p:spPr>
          <a:xfrm>
            <a:off x="323528" y="3357562"/>
            <a:ext cx="8604448" cy="504000"/>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對象：高級中等學校學生</a:t>
            </a:r>
            <a:r>
              <a:rPr lang="zh-TW" altLang="zh-TW" sz="2000" b="1" dirty="0" smtClean="0">
                <a:solidFill>
                  <a:schemeClr val="tx1"/>
                </a:solidFill>
                <a:latin typeface="標楷體" panose="03000509000000000000" pitchFamily="65" charset="-120"/>
                <a:ea typeface="標楷體" panose="03000509000000000000" pitchFamily="65" charset="-120"/>
              </a:rPr>
              <a:t>。</a:t>
            </a: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40</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01378"/>
            <a:ext cx="8568952" cy="727490"/>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en-US" altLang="zh-TW" sz="2200" b="1" dirty="0" smtClean="0">
                <a:solidFill>
                  <a:schemeClr val="tx1"/>
                </a:solidFill>
                <a:latin typeface="標楷體" pitchFamily="65" charset="-120"/>
                <a:ea typeface="標楷體" panose="03000509000000000000" pitchFamily="65" charset="-120"/>
              </a:rPr>
              <a:t>102</a:t>
            </a:r>
            <a:r>
              <a:rPr lang="zh-TW" altLang="en-US" sz="2200" b="1" dirty="0" smtClean="0">
                <a:solidFill>
                  <a:schemeClr val="tx1"/>
                </a:solidFill>
                <a:latin typeface="標楷體" pitchFamily="65" charset="-120"/>
                <a:ea typeface="標楷體" panose="03000509000000000000" pitchFamily="65" charset="-120"/>
              </a:rPr>
              <a:t>年</a:t>
            </a:r>
            <a:r>
              <a:rPr lang="en-US" altLang="zh-TW" sz="2200" b="1" dirty="0" smtClean="0">
                <a:solidFill>
                  <a:schemeClr val="tx1"/>
                </a:solidFill>
                <a:latin typeface="標楷體" pitchFamily="65" charset="-120"/>
                <a:ea typeface="標楷體" panose="03000509000000000000" pitchFamily="65" charset="-120"/>
              </a:rPr>
              <a:t>5</a:t>
            </a:r>
            <a:r>
              <a:rPr lang="zh-TW" altLang="en-US"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17</a:t>
            </a:r>
            <a:r>
              <a:rPr lang="zh-TW" altLang="en-US" sz="2200" b="1" dirty="0" smtClean="0">
                <a:solidFill>
                  <a:schemeClr val="tx1"/>
                </a:solidFill>
                <a:latin typeface="標楷體" pitchFamily="65" charset="-120"/>
                <a:ea typeface="標楷體" panose="03000509000000000000" pitchFamily="65" charset="-120"/>
              </a:rPr>
              <a:t>日臺教授國部字第</a:t>
            </a:r>
            <a:r>
              <a:rPr lang="en-US" altLang="zh-TW" sz="2200" b="1" dirty="0" smtClean="0">
                <a:solidFill>
                  <a:schemeClr val="tx1"/>
                </a:solidFill>
                <a:latin typeface="標楷體" pitchFamily="65" charset="-120"/>
                <a:ea typeface="標楷體" panose="03000509000000000000" pitchFamily="65" charset="-120"/>
              </a:rPr>
              <a:t>1020036366 </a:t>
            </a:r>
            <a:r>
              <a:rPr lang="zh-TW" altLang="en-US" sz="2200" b="1" dirty="0" smtClean="0">
                <a:solidFill>
                  <a:schemeClr val="tx1"/>
                </a:solidFill>
                <a:latin typeface="標楷體" pitchFamily="65" charset="-120"/>
                <a:ea typeface="標楷體" panose="03000509000000000000" pitchFamily="65" charset="-120"/>
              </a:rPr>
              <a:t>號函。</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428868"/>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目的：為落實十二年國民基本教育適性揚才之核心理念，培養</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hangingPunct="1">
              <a:defRPr/>
            </a:pPr>
            <a:r>
              <a:rPr lang="zh-TW" altLang="en-US" sz="2200" b="1" dirty="0" smtClean="0">
                <a:solidFill>
                  <a:schemeClr val="tx1"/>
                </a:solidFill>
                <a:latin typeface="標楷體" panose="03000509000000000000" pitchFamily="65" charset="-120"/>
                <a:ea typeface="標楷體" panose="03000509000000000000" pitchFamily="65" charset="-120"/>
              </a:rPr>
              <a:t>       五育均衡發展的學生，並鼓勵學生奮發向上之求學精神。</a:t>
            </a:r>
            <a:endParaRPr lang="zh-TW" altLang="en-US" sz="2200" b="1" dirty="0">
              <a:solidFill>
                <a:schemeClr val="tx1"/>
              </a:solidFill>
              <a:latin typeface="標楷體" panose="03000509000000000000" pitchFamily="65" charset="-120"/>
              <a:ea typeface="標楷體" panose="03000509000000000000" pitchFamily="65" charset="-120"/>
            </a:endParaRPr>
          </a:p>
        </p:txBody>
      </p:sp>
      <p:sp>
        <p:nvSpPr>
          <p:cNvPr id="10" name="內容版面配置區 10"/>
          <p:cNvSpPr txBox="1">
            <a:spLocks/>
          </p:cNvSpPr>
          <p:nvPr/>
        </p:nvSpPr>
        <p:spPr bwMode="auto">
          <a:xfrm>
            <a:off x="323528" y="3857628"/>
            <a:ext cx="8604448" cy="2357454"/>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工作重點：</a:t>
            </a:r>
            <a:r>
              <a:rPr lang="en-US" altLang="zh-TW" sz="2000" b="1" dirty="0" smtClean="0">
                <a:solidFill>
                  <a:schemeClr val="tx1"/>
                </a:solidFill>
                <a:latin typeface="標楷體" panose="03000509000000000000" pitchFamily="65" charset="-120"/>
                <a:ea typeface="標楷體" panose="03000509000000000000" pitchFamily="65" charset="-120"/>
              </a:rPr>
              <a:t>1.</a:t>
            </a:r>
            <a:r>
              <a:rPr lang="zh-TW" altLang="en-US" sz="2000" b="1" dirty="0" smtClean="0">
                <a:solidFill>
                  <a:schemeClr val="tx1"/>
                </a:solidFill>
                <a:latin typeface="標楷體" panose="03000509000000000000" pitchFamily="65" charset="-120"/>
                <a:ea typeface="標楷體" panose="03000509000000000000" pitchFamily="65" charset="-120"/>
              </a:rPr>
              <a:t>學校應成立編班及轉班委員會</a:t>
            </a:r>
            <a:r>
              <a:rPr lang="zh-TW" altLang="zh-TW" sz="2000" b="1" dirty="0" smtClean="0">
                <a:solidFill>
                  <a:schemeClr val="tx1"/>
                </a:solidFill>
                <a:latin typeface="標楷體" panose="03000509000000000000" pitchFamily="65" charset="-120"/>
                <a:ea typeface="標楷體" panose="03000509000000000000" pitchFamily="65" charset="-120"/>
              </a:rPr>
              <a:t>。</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000" b="1" dirty="0" smtClean="0">
                <a:solidFill>
                  <a:schemeClr val="tx1"/>
                </a:solidFill>
                <a:latin typeface="標楷體" panose="03000509000000000000" pitchFamily="65" charset="-120"/>
                <a:ea typeface="標楷體" panose="03000509000000000000" pitchFamily="65" charset="-120"/>
              </a:rPr>
              <a:t>            2.</a:t>
            </a:r>
            <a:r>
              <a:rPr lang="zh-TW" altLang="en-US" sz="2000" b="1" dirty="0" smtClean="0">
                <a:solidFill>
                  <a:schemeClr val="tx1"/>
                </a:solidFill>
                <a:latin typeface="標楷體" panose="03000509000000000000" pitchFamily="65" charset="-120"/>
                <a:ea typeface="標楷體" panose="03000509000000000000" pitchFamily="65" charset="-120"/>
              </a:rPr>
              <a:t>學生得依Ｓ型排列、採公開抽籤方式或採電腦亂數方式</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實施編班。</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itchFamily="65" charset="-120"/>
                <a:ea typeface="標楷體" pitchFamily="65" charset="-120"/>
              </a:rPr>
              <a:t>            </a:t>
            </a:r>
            <a:r>
              <a:rPr lang="en-US" altLang="zh-TW" sz="2000" b="1" dirty="0" smtClean="0">
                <a:solidFill>
                  <a:schemeClr val="tx1"/>
                </a:solidFill>
                <a:latin typeface="標楷體" pitchFamily="65" charset="-120"/>
                <a:ea typeface="標楷體" pitchFamily="65" charset="-120"/>
              </a:rPr>
              <a:t>3.</a:t>
            </a:r>
            <a:r>
              <a:rPr lang="zh-TW" altLang="zh-TW" sz="2000" b="1" dirty="0" smtClean="0">
                <a:solidFill>
                  <a:schemeClr val="tx1"/>
                </a:solidFill>
                <a:latin typeface="標楷體" pitchFamily="65" charset="-120"/>
                <a:ea typeface="標楷體" pitchFamily="65" charset="-120"/>
              </a:rPr>
              <a:t>普通型高級中等學校二年級、三年級學生，得依其選修課</a:t>
            </a:r>
            <a:endParaRPr lang="en-US" altLang="zh-TW" sz="2000" b="1" dirty="0" smtClean="0">
              <a:solidFill>
                <a:schemeClr val="tx1"/>
              </a:solidFill>
              <a:latin typeface="標楷體" pitchFamily="65" charset="-120"/>
              <a:ea typeface="標楷體" pitchFamily="65" charset="-120"/>
            </a:endParaRPr>
          </a:p>
          <a:p>
            <a:pPr marL="273050" indent="-273050">
              <a:buClr>
                <a:schemeClr val="accent1"/>
              </a:buClr>
              <a:buSzPct val="100000"/>
              <a:defRPr/>
            </a:pPr>
            <a:r>
              <a:rPr lang="zh-TW" altLang="en-US" sz="2000" b="1" dirty="0" smtClean="0">
                <a:solidFill>
                  <a:schemeClr val="tx1"/>
                </a:solidFill>
                <a:latin typeface="標楷體" pitchFamily="65" charset="-120"/>
                <a:ea typeface="標楷體" pitchFamily="65" charset="-120"/>
              </a:rPr>
              <a:t>              </a:t>
            </a:r>
            <a:r>
              <a:rPr lang="zh-TW" altLang="zh-TW" sz="2000" b="1" dirty="0" smtClean="0">
                <a:solidFill>
                  <a:schemeClr val="tx1"/>
                </a:solidFill>
                <a:latin typeface="標楷體" pitchFamily="65" charset="-120"/>
                <a:ea typeface="標楷體" pitchFamily="65" charset="-120"/>
              </a:rPr>
              <a:t>程（學程）之差異，進行編班。</a:t>
            </a:r>
            <a:r>
              <a:rPr lang="en-US" altLang="zh-TW" sz="2000" b="1" dirty="0" smtClean="0">
                <a:solidFill>
                  <a:schemeClr val="tx1"/>
                </a:solidFill>
                <a:latin typeface="標楷體" pitchFamily="65" charset="-120"/>
                <a:ea typeface="標楷體" pitchFamily="65" charset="-120"/>
              </a:rPr>
              <a:t/>
            </a:r>
            <a:br>
              <a:rPr lang="en-US" altLang="zh-TW" sz="2000" b="1" dirty="0" smtClean="0">
                <a:solidFill>
                  <a:schemeClr val="tx1"/>
                </a:solidFill>
                <a:latin typeface="標楷體" pitchFamily="65" charset="-120"/>
                <a:ea typeface="標楷體" pitchFamily="65" charset="-120"/>
              </a:rPr>
            </a:br>
            <a:r>
              <a:rPr lang="zh-TW" altLang="en-US" sz="2000" b="1" dirty="0" smtClean="0">
                <a:solidFill>
                  <a:schemeClr val="tx1"/>
                </a:solidFill>
                <a:latin typeface="標楷體" panose="03000509000000000000" pitchFamily="65" charset="-120"/>
                <a:ea typeface="標楷體" panose="03000509000000000000" pitchFamily="65" charset="-120"/>
              </a:rPr>
              <a:t>          </a:t>
            </a:r>
            <a:r>
              <a:rPr lang="en-US" altLang="zh-TW" sz="2000" b="1" dirty="0" smtClean="0">
                <a:solidFill>
                  <a:schemeClr val="tx1"/>
                </a:solidFill>
                <a:latin typeface="標楷體" panose="03000509000000000000" pitchFamily="65" charset="-120"/>
                <a:ea typeface="標楷體" panose="03000509000000000000" pitchFamily="65" charset="-120"/>
              </a:rPr>
              <a:t>4.</a:t>
            </a:r>
            <a:r>
              <a:rPr lang="zh-TW" altLang="en-US" sz="2000" b="1" dirty="0" smtClean="0">
                <a:solidFill>
                  <a:schemeClr val="tx1"/>
                </a:solidFill>
                <a:latin typeface="標楷體" panose="03000509000000000000" pitchFamily="65" charset="-120"/>
                <a:ea typeface="標楷體" panose="03000509000000000000" pitchFamily="65" charset="-120"/>
              </a:rPr>
              <a:t>學校應於學年度開始前六個月，將作業規定公告於學校</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zh-TW" altLang="en-US" sz="2000" b="1" dirty="0" smtClean="0">
                <a:solidFill>
                  <a:schemeClr val="tx1"/>
                </a:solidFill>
                <a:latin typeface="標楷體" panose="03000509000000000000" pitchFamily="65" charset="-120"/>
                <a:ea typeface="標楷體" panose="03000509000000000000" pitchFamily="65" charset="-120"/>
              </a:rPr>
              <a:t>              網頁，修正時亦同。</a:t>
            </a:r>
            <a:endParaRPr lang="en-US" altLang="zh-TW" sz="2000" b="1" dirty="0" smtClean="0">
              <a:solidFill>
                <a:schemeClr val="tx1"/>
              </a:solidFill>
              <a:latin typeface="標楷體" panose="03000509000000000000" pitchFamily="65" charset="-120"/>
              <a:ea typeface="標楷體" panose="03000509000000000000" pitchFamily="65" charset="-120"/>
            </a:endParaRPr>
          </a:p>
        </p:txBody>
      </p:sp>
      <p:sp>
        <p:nvSpPr>
          <p:cNvPr id="12" name="標題 11"/>
          <p:cNvSpPr>
            <a:spLocks noGrp="1"/>
          </p:cNvSpPr>
          <p:nvPr>
            <p:ph type="title"/>
          </p:nvPr>
        </p:nvSpPr>
        <p:spPr>
          <a:xfrm>
            <a:off x="467544" y="620688"/>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高級中等學校學生編班及轉班作業原則</a:t>
            </a:r>
            <a:endParaRPr lang="zh-TW" altLang="en-US" sz="3200" dirty="0">
              <a:solidFill>
                <a:srgbClr val="C00000"/>
              </a:solidFill>
              <a:latin typeface="標楷體" pitchFamily="65" charset="-120"/>
              <a:ea typeface="標楷體" pitchFamily="65" charset="-120"/>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41</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41</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1</a:t>
            </a:r>
            <a:r>
              <a:rPr lang="zh-TW" altLang="en-US" sz="3000" b="1" dirty="0" smtClean="0">
                <a:solidFill>
                  <a:schemeClr val="tx1"/>
                </a:solidFill>
                <a:latin typeface="標楷體" pitchFamily="65" charset="-120"/>
                <a:ea typeface="標楷體" panose="03000509000000000000" pitchFamily="65" charset="-120"/>
              </a:rPr>
              <a:t>：高一新生應如何進行編班</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a:solidFill>
                  <a:schemeClr val="tx1"/>
                </a:solidFill>
                <a:latin typeface="標楷體" pitchFamily="65" charset="-120"/>
                <a:ea typeface="標楷體" panose="03000509000000000000" pitchFamily="65" charset="-120"/>
              </a:rPr>
              <a:t>Ａ：得依Ｓ型排列、採公開抽籤方式或採電腦亂數方式實施編班。</a:t>
            </a:r>
          </a:p>
        </p:txBody>
      </p:sp>
      <p:sp>
        <p:nvSpPr>
          <p:cNvPr id="12" name="標題 11"/>
          <p:cNvSpPr>
            <a:spLocks noGrp="1"/>
          </p:cNvSpPr>
          <p:nvPr>
            <p:ph type="title"/>
          </p:nvPr>
        </p:nvSpPr>
        <p:spPr>
          <a:xfrm>
            <a:off x="467544" y="476672"/>
            <a:ext cx="8229600" cy="1143000"/>
          </a:xfrm>
        </p:spPr>
        <p:txBody>
          <a:bodyPr/>
          <a:lstStyle/>
          <a:p>
            <a:r>
              <a:rPr lang="zh-TW" altLang="en-US" sz="3200" u="sng" dirty="0">
                <a:solidFill>
                  <a:srgbClr val="0000FF"/>
                </a:solidFill>
                <a:latin typeface="標楷體" pitchFamily="65" charset="-120"/>
                <a:ea typeface="標楷體" pitchFamily="65" charset="-120"/>
              </a:rPr>
              <a:t>高級中等學校學生編班及轉班作業原則</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2</a:t>
            </a:r>
            <a:r>
              <a:rPr lang="zh-TW" altLang="en-US" sz="3000" b="1" dirty="0" smtClean="0">
                <a:solidFill>
                  <a:schemeClr val="tx1"/>
                </a:solidFill>
                <a:latin typeface="標楷體" pitchFamily="65" charset="-120"/>
                <a:ea typeface="標楷體" panose="03000509000000000000" pitchFamily="65" charset="-120"/>
              </a:rPr>
              <a:t>：高二及高三能否能力分班</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013176"/>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a:solidFill>
                  <a:schemeClr val="tx1"/>
                </a:solidFill>
                <a:latin typeface="標楷體" pitchFamily="65" charset="-120"/>
                <a:ea typeface="標楷體" panose="03000509000000000000" pitchFamily="65" charset="-120"/>
              </a:rPr>
              <a:t>Ａ：普通型高級中等學校二年級、三年級學生，得依其選修課程（學程）之差異，進行編班。</a:t>
            </a: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extLst>
      <p:ext uri="{BB962C8B-B14F-4D97-AF65-F5344CB8AC3E}">
        <p14:creationId xmlns="" xmlns:p14="http://schemas.microsoft.com/office/powerpoint/2010/main" val="260392490"/>
      </p:ext>
    </p:extLst>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42</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42</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57158" y="2071678"/>
            <a:ext cx="8568952" cy="1357322"/>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102</a:t>
            </a:r>
            <a:r>
              <a:rPr lang="zh-TW" altLang="en-US"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12</a:t>
            </a:r>
            <a:r>
              <a:rPr lang="zh-TW" altLang="en-US"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30</a:t>
            </a:r>
            <a:r>
              <a:rPr lang="zh-TW" altLang="en-US" sz="2200" b="1" dirty="0" smtClean="0">
                <a:solidFill>
                  <a:schemeClr val="tx1"/>
                </a:solidFill>
                <a:latin typeface="標楷體" pitchFamily="65" charset="-120"/>
                <a:ea typeface="標楷體" panose="03000509000000000000" pitchFamily="65" charset="-120"/>
              </a:rPr>
              <a:t>日教育部臺教授國部字第 </a:t>
            </a:r>
            <a:r>
              <a:rPr lang="en-US" altLang="zh-TW" sz="2200" b="1" dirty="0" smtClean="0">
                <a:solidFill>
                  <a:schemeClr val="tx1"/>
                </a:solidFill>
                <a:latin typeface="標楷體" pitchFamily="65" charset="-120"/>
                <a:ea typeface="標楷體" panose="03000509000000000000" pitchFamily="65" charset="-120"/>
              </a:rPr>
              <a:t>1020125951A</a:t>
            </a:r>
            <a:r>
              <a:rPr lang="zh-TW" altLang="en-US" sz="2200" b="1" dirty="0" smtClean="0">
                <a:solidFill>
                  <a:schemeClr val="tx1"/>
                </a:solidFill>
                <a:latin typeface="標楷體" pitchFamily="65" charset="-120"/>
                <a:ea typeface="標楷體" panose="03000509000000000000" pitchFamily="65" charset="-120"/>
              </a:rPr>
              <a:t>號令訂定發布全文 </a:t>
            </a:r>
            <a:r>
              <a:rPr lang="en-US" altLang="zh-TW" sz="2200" b="1" dirty="0" smtClean="0">
                <a:solidFill>
                  <a:schemeClr val="tx1"/>
                </a:solidFill>
                <a:latin typeface="標楷體" pitchFamily="65" charset="-120"/>
                <a:ea typeface="標楷體" panose="03000509000000000000" pitchFamily="65" charset="-120"/>
              </a:rPr>
              <a:t>10 </a:t>
            </a:r>
            <a:r>
              <a:rPr lang="zh-TW" altLang="en-US" sz="2200" b="1" dirty="0" smtClean="0">
                <a:solidFill>
                  <a:schemeClr val="tx1"/>
                </a:solidFill>
                <a:latin typeface="標楷體" pitchFamily="65" charset="-120"/>
                <a:ea typeface="標楷體" panose="03000509000000000000" pitchFamily="65" charset="-120"/>
              </a:rPr>
              <a:t>條；並自</a:t>
            </a:r>
            <a:r>
              <a:rPr lang="en-US" altLang="zh-TW" sz="2200" b="1" dirty="0" smtClean="0">
                <a:solidFill>
                  <a:schemeClr val="tx1"/>
                </a:solidFill>
                <a:latin typeface="標楷體" pitchFamily="65" charset="-120"/>
                <a:ea typeface="標楷體" panose="03000509000000000000" pitchFamily="65" charset="-120"/>
              </a:rPr>
              <a:t>103</a:t>
            </a:r>
            <a:r>
              <a:rPr lang="zh-TW" altLang="en-US"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8</a:t>
            </a:r>
            <a:r>
              <a:rPr lang="zh-TW" altLang="en-US"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1</a:t>
            </a:r>
            <a:r>
              <a:rPr lang="zh-TW" altLang="en-US" sz="2200" b="1" dirty="0" smtClean="0">
                <a:solidFill>
                  <a:schemeClr val="tx1"/>
                </a:solidFill>
                <a:latin typeface="標楷體" pitchFamily="65" charset="-120"/>
                <a:ea typeface="標楷體" panose="03000509000000000000" pitchFamily="65" charset="-120"/>
              </a:rPr>
              <a:t>日施行。</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57158" y="3643314"/>
            <a:ext cx="8568952" cy="142876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目的：提供高級中等學校於招收學生入學時，辦理學生國外學歷採認等事宜，所應遵循之流程及採認基本原則。</a:t>
            </a:r>
            <a:endParaRPr lang="zh-TW" altLang="en-US" sz="2200" b="1" dirty="0">
              <a:solidFill>
                <a:schemeClr val="tx1"/>
              </a:solidFill>
              <a:latin typeface="標楷體" panose="03000509000000000000" pitchFamily="65" charset="-120"/>
              <a:ea typeface="標楷體" panose="03000509000000000000" pitchFamily="65" charset="-120"/>
            </a:endParaRPr>
          </a:p>
        </p:txBody>
      </p:sp>
      <p:sp>
        <p:nvSpPr>
          <p:cNvPr id="12" name="標題 11"/>
          <p:cNvSpPr>
            <a:spLocks noGrp="1"/>
          </p:cNvSpPr>
          <p:nvPr>
            <p:ph type="title"/>
          </p:nvPr>
        </p:nvSpPr>
        <p:spPr>
          <a:xfrm>
            <a:off x="467544" y="571488"/>
            <a:ext cx="8229600" cy="1143000"/>
          </a:xfrm>
        </p:spPr>
        <p:txBody>
          <a:bodyPr/>
          <a:lstStyle/>
          <a:p>
            <a:r>
              <a:rPr lang="en-US" altLang="zh-TW" sz="3200" dirty="0" err="1" smtClean="0">
                <a:solidFill>
                  <a:srgbClr val="C00000"/>
                </a:solidFill>
                <a:latin typeface="標楷體" pitchFamily="65" charset="-120"/>
                <a:ea typeface="標楷體" pitchFamily="65" charset="-120"/>
              </a:rPr>
              <a:t>教育部國民及學前教育署</a:t>
            </a:r>
            <a:r>
              <a:rPr lang="en-US" altLang="zh-TW" sz="3200" dirty="0" smtClean="0">
                <a:solidFill>
                  <a:srgbClr val="C00000"/>
                </a:solidFill>
                <a:latin typeface="標楷體" pitchFamily="65" charset="-120"/>
                <a:ea typeface="標楷體" pitchFamily="65" charset="-120"/>
              </a:rPr>
              <a:t/>
            </a:r>
            <a:br>
              <a:rPr lang="en-US" altLang="zh-TW" sz="3200" dirty="0" smtClean="0">
                <a:solidFill>
                  <a:srgbClr val="C00000"/>
                </a:solidFill>
                <a:latin typeface="標楷體" pitchFamily="65" charset="-120"/>
                <a:ea typeface="標楷體" pitchFamily="65" charset="-120"/>
              </a:rPr>
            </a:br>
            <a:r>
              <a:rPr lang="zh-TW" altLang="en-US" sz="3200" dirty="0" smtClean="0">
                <a:solidFill>
                  <a:srgbClr val="C00000"/>
                </a:solidFill>
                <a:latin typeface="標楷體" pitchFamily="65" charset="-120"/>
                <a:ea typeface="標楷體" pitchFamily="65" charset="-120"/>
              </a:rPr>
              <a:t>高級中等學校辦理學生國外學歷採認辦法</a:t>
            </a:r>
            <a:endParaRPr lang="zh-TW" altLang="en-US" sz="3200" dirty="0">
              <a:solidFill>
                <a:srgbClr val="C00000"/>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投影片編號版面配置區 5"/>
          <p:cNvSpPr>
            <a:spLocks noGrp="1"/>
          </p:cNvSpPr>
          <p:nvPr>
            <p:ph type="sldNum" sz="quarter" idx="12"/>
          </p:nvPr>
        </p:nvSpPr>
        <p:spPr bwMode="auto">
          <a:noFill/>
          <a:ln>
            <a:miter lim="800000"/>
            <a:headEnd/>
            <a:tailEnd/>
          </a:ln>
        </p:spPr>
        <p:txBody>
          <a:bodyPr/>
          <a:lstStyle/>
          <a:p>
            <a:fld id="{2B04A105-5D05-4763-978C-500D46878283}" type="slidenum">
              <a:rPr lang="zh-TW" altLang="en-US" smtClean="0">
                <a:ea typeface="新細明體" charset="-120"/>
              </a:rPr>
              <a:pPr/>
              <a:t>43</a:t>
            </a:fld>
            <a:endParaRPr lang="en-US" altLang="zh-TW" smtClean="0">
              <a:ea typeface="新細明體" charset="-120"/>
            </a:endParaRPr>
          </a:p>
        </p:txBody>
      </p:sp>
      <p:sp>
        <p:nvSpPr>
          <p:cNvPr id="11" name="內容版面配置區 10"/>
          <p:cNvSpPr>
            <a:spLocks noGrp="1"/>
          </p:cNvSpPr>
          <p:nvPr>
            <p:ph idx="1"/>
          </p:nvPr>
        </p:nvSpPr>
        <p:spPr>
          <a:xfrm>
            <a:off x="342578" y="3857627"/>
            <a:ext cx="8604448" cy="2286017"/>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eaLnBrk="1" hangingPunct="1">
              <a:spcBef>
                <a:spcPct val="0"/>
              </a:spcBef>
              <a:buFontTx/>
              <a:buNone/>
              <a:defRPr/>
            </a:pPr>
            <a:r>
              <a:rPr lang="zh-TW" altLang="en-US" sz="2200" b="1" dirty="0" smtClean="0">
                <a:solidFill>
                  <a:schemeClr val="tx1"/>
                </a:solidFill>
                <a:latin typeface="Arial" charset="0"/>
                <a:ea typeface="標楷體" pitchFamily="65" charset="-120"/>
              </a:rPr>
              <a:t>法案內容</a:t>
            </a:r>
            <a:r>
              <a:rPr lang="zh-TW" altLang="en-US" sz="2200" b="1" dirty="0" smtClean="0">
                <a:solidFill>
                  <a:schemeClr val="tx1"/>
                </a:solidFill>
                <a:latin typeface="標楷體" pitchFamily="65" charset="-120"/>
                <a:ea typeface="標楷體" pitchFamily="65" charset="-120"/>
              </a:rPr>
              <a:t>：</a:t>
            </a:r>
            <a:endParaRPr lang="en-US" altLang="zh-TW" sz="2200" b="1" dirty="0" smtClean="0">
              <a:solidFill>
                <a:schemeClr val="tx1"/>
              </a:solidFill>
              <a:latin typeface="標楷體" pitchFamily="65" charset="-120"/>
              <a:ea typeface="標楷體" pitchFamily="65" charset="-120"/>
            </a:endParaRPr>
          </a:p>
          <a:p>
            <a:pPr eaLnBrk="1" hangingPunct="1">
              <a:spcBef>
                <a:spcPct val="0"/>
              </a:spcBef>
              <a:buFontTx/>
              <a:buNone/>
              <a:defRPr/>
            </a:pPr>
            <a:r>
              <a:rPr lang="zh-TW" altLang="zh-TW" sz="2200" b="1" dirty="0" smtClean="0">
                <a:solidFill>
                  <a:schemeClr val="tx1"/>
                </a:solidFill>
                <a:latin typeface="標楷體" pitchFamily="65" charset="-120"/>
                <a:ea typeface="標楷體" pitchFamily="65" charset="-120"/>
              </a:rPr>
              <a:t>一、</a:t>
            </a:r>
            <a:r>
              <a:rPr lang="zh-TW" altLang="en-US" sz="2200" b="1" dirty="0" smtClean="0">
                <a:solidFill>
                  <a:schemeClr val="tx1"/>
                </a:solidFill>
                <a:latin typeface="標楷體" pitchFamily="65" charset="-120"/>
                <a:ea typeface="標楷體" pitchFamily="65" charset="-120"/>
              </a:rPr>
              <a:t>學生有轉科（學程）之需求者，得向學校申請適性轉科（學</a:t>
            </a:r>
            <a:endParaRPr lang="en-US" altLang="zh-TW" sz="2200" b="1" dirty="0" smtClean="0">
              <a:solidFill>
                <a:schemeClr val="tx1"/>
              </a:solidFill>
              <a:latin typeface="標楷體" pitchFamily="65" charset="-120"/>
              <a:ea typeface="標楷體" pitchFamily="65" charset="-120"/>
            </a:endParaRPr>
          </a:p>
          <a:p>
            <a:pPr eaLnBrk="1" hangingPunct="1">
              <a:spcBef>
                <a:spcPct val="0"/>
              </a:spcBef>
              <a:buFontTx/>
              <a:buNone/>
              <a:defRPr/>
            </a:pPr>
            <a:r>
              <a:rPr lang="zh-TW" altLang="en-US" sz="2200" b="1" dirty="0" smtClean="0">
                <a:solidFill>
                  <a:schemeClr val="tx1"/>
                </a:solidFill>
                <a:latin typeface="標楷體" pitchFamily="65" charset="-120"/>
                <a:ea typeface="標楷體" pitchFamily="65" charset="-120"/>
              </a:rPr>
              <a:t>    程）；學校於受理申請後，應予適性輔導；其轉科（學程）與</a:t>
            </a:r>
            <a:endParaRPr lang="en-US" altLang="zh-TW" sz="2200" b="1" dirty="0" smtClean="0">
              <a:solidFill>
                <a:schemeClr val="tx1"/>
              </a:solidFill>
              <a:latin typeface="標楷體" pitchFamily="65" charset="-120"/>
              <a:ea typeface="標楷體" pitchFamily="65" charset="-120"/>
            </a:endParaRPr>
          </a:p>
          <a:p>
            <a:pPr eaLnBrk="1" hangingPunct="1">
              <a:spcBef>
                <a:spcPct val="0"/>
              </a:spcBef>
              <a:buFontTx/>
              <a:buNone/>
              <a:defRPr/>
            </a:pPr>
            <a:r>
              <a:rPr lang="zh-TW" altLang="en-US" sz="2200" b="1" dirty="0" smtClean="0">
                <a:solidFill>
                  <a:schemeClr val="tx1"/>
                </a:solidFill>
                <a:latin typeface="標楷體" pitchFamily="65" charset="-120"/>
                <a:ea typeface="標楷體" pitchFamily="65" charset="-120"/>
              </a:rPr>
              <a:t>    輔導流程之程序及方式，由學校定之。</a:t>
            </a:r>
            <a:r>
              <a:rPr lang="en-US" altLang="zh-TW" sz="2200" b="1" dirty="0" smtClean="0">
                <a:solidFill>
                  <a:schemeClr val="tx1"/>
                </a:solidFill>
                <a:latin typeface="標楷體" pitchFamily="65" charset="-120"/>
                <a:ea typeface="標楷體" pitchFamily="65" charset="-120"/>
              </a:rPr>
              <a:t> (</a:t>
            </a:r>
            <a:r>
              <a:rPr lang="zh-TW" altLang="en-US" sz="2200" b="1" dirty="0" smtClean="0">
                <a:solidFill>
                  <a:schemeClr val="tx1"/>
                </a:solidFill>
                <a:latin typeface="標楷體" pitchFamily="65" charset="-120"/>
                <a:ea typeface="標楷體" pitchFamily="65" charset="-120"/>
              </a:rPr>
              <a:t>第</a:t>
            </a:r>
            <a:r>
              <a:rPr lang="en-US" altLang="zh-TW" sz="2200" b="1" dirty="0" smtClean="0">
                <a:solidFill>
                  <a:schemeClr val="tx1"/>
                </a:solidFill>
                <a:latin typeface="標楷體" pitchFamily="65" charset="-120"/>
                <a:ea typeface="標楷體" pitchFamily="65" charset="-120"/>
              </a:rPr>
              <a:t>13</a:t>
            </a:r>
            <a:r>
              <a:rPr lang="zh-TW" altLang="en-US" sz="2200" b="1" dirty="0" smtClean="0">
                <a:solidFill>
                  <a:schemeClr val="tx1"/>
                </a:solidFill>
                <a:latin typeface="標楷體" pitchFamily="65" charset="-120"/>
                <a:ea typeface="標楷體" pitchFamily="65" charset="-120"/>
              </a:rPr>
              <a:t>條</a:t>
            </a:r>
            <a:r>
              <a:rPr lang="en-US"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 </a:t>
            </a:r>
            <a:endParaRPr lang="en-US" altLang="zh-TW" sz="2200" b="1" dirty="0" smtClean="0">
              <a:solidFill>
                <a:schemeClr val="tx1"/>
              </a:solidFill>
              <a:latin typeface="標楷體" pitchFamily="65" charset="-120"/>
              <a:ea typeface="標楷體" pitchFamily="65" charset="-120"/>
            </a:endParaRPr>
          </a:p>
        </p:txBody>
      </p:sp>
      <p:sp>
        <p:nvSpPr>
          <p:cNvPr id="3079"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C66799EF-90DF-43AE-AD39-B25B6A41B4F6}" type="slidenum">
              <a:rPr lang="zh-TW" altLang="en-US" sz="1200" b="1">
                <a:solidFill>
                  <a:srgbClr val="898989"/>
                </a:solidFill>
                <a:latin typeface="標楷體" pitchFamily="65" charset="-120"/>
                <a:ea typeface="標楷體" pitchFamily="65" charset="-120"/>
              </a:rPr>
              <a:pPr algn="r"/>
              <a:t>43</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1013242"/>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Blip>
                <a:blip r:embed="rId2"/>
              </a:buBlip>
              <a:defRPr/>
            </a:pPr>
            <a:r>
              <a:rPr lang="zh-TW" altLang="en-US" sz="2400" b="1" dirty="0" smtClean="0">
                <a:solidFill>
                  <a:schemeClr val="tx1"/>
                </a:solidFill>
                <a:latin typeface="Arial" charset="0"/>
                <a:ea typeface="標楷體" pitchFamily="65" charset="-120"/>
              </a:rPr>
              <a:t>中華民國</a:t>
            </a:r>
            <a:r>
              <a:rPr lang="en-US" altLang="en-US" sz="2400" b="1" dirty="0" smtClean="0">
                <a:solidFill>
                  <a:schemeClr val="tx1"/>
                </a:solidFill>
                <a:latin typeface="Arial" charset="0"/>
                <a:ea typeface="標楷體" pitchFamily="65" charset="-120"/>
              </a:rPr>
              <a:t>104</a:t>
            </a:r>
            <a:r>
              <a:rPr lang="zh-TW" altLang="en-US" sz="2400" b="1" dirty="0" smtClean="0">
                <a:solidFill>
                  <a:schemeClr val="tx1"/>
                </a:solidFill>
                <a:latin typeface="Arial" charset="0"/>
                <a:ea typeface="標楷體" pitchFamily="65" charset="-120"/>
              </a:rPr>
              <a:t>年</a:t>
            </a:r>
            <a:r>
              <a:rPr lang="en-US" altLang="en-US" sz="2400" b="1" dirty="0" smtClean="0">
                <a:solidFill>
                  <a:schemeClr val="tx1"/>
                </a:solidFill>
                <a:latin typeface="Arial" charset="0"/>
                <a:ea typeface="標楷體" pitchFamily="65" charset="-120"/>
              </a:rPr>
              <a:t>1</a:t>
            </a:r>
            <a:r>
              <a:rPr lang="zh-TW" altLang="en-US" sz="2400" b="1" dirty="0" smtClean="0">
                <a:solidFill>
                  <a:schemeClr val="tx1"/>
                </a:solidFill>
                <a:latin typeface="Arial" charset="0"/>
                <a:ea typeface="標楷體" pitchFamily="65" charset="-120"/>
              </a:rPr>
              <a:t>月</a:t>
            </a:r>
            <a:r>
              <a:rPr lang="en-US" altLang="en-US" sz="2400" b="1" dirty="0" smtClean="0">
                <a:solidFill>
                  <a:schemeClr val="tx1"/>
                </a:solidFill>
                <a:latin typeface="Arial" charset="0"/>
                <a:ea typeface="標楷體" pitchFamily="65" charset="-120"/>
              </a:rPr>
              <a:t>26</a:t>
            </a:r>
            <a:r>
              <a:rPr lang="zh-TW" altLang="en-US" sz="2400" b="1" dirty="0" smtClean="0">
                <a:solidFill>
                  <a:schemeClr val="tx1"/>
                </a:solidFill>
                <a:latin typeface="Arial" charset="0"/>
                <a:ea typeface="標楷體" pitchFamily="65" charset="-120"/>
              </a:rPr>
              <a:t>日臺教授國部字第</a:t>
            </a:r>
            <a:r>
              <a:rPr lang="en-US" altLang="zh-TW" sz="2400" b="1" dirty="0" smtClean="0">
                <a:solidFill>
                  <a:schemeClr val="tx1"/>
                </a:solidFill>
                <a:latin typeface="Arial" charset="0"/>
                <a:ea typeface="標楷體" pitchFamily="65" charset="-120"/>
              </a:rPr>
              <a:t>1040004787B</a:t>
            </a:r>
            <a:r>
              <a:rPr lang="zh-TW" altLang="en-US" sz="2400" b="1" dirty="0" smtClean="0">
                <a:solidFill>
                  <a:schemeClr val="tx1"/>
                </a:solidFill>
                <a:latin typeface="Arial" charset="0"/>
                <a:ea typeface="標楷體" pitchFamily="65" charset="-120"/>
              </a:rPr>
              <a:t>號令</a:t>
            </a:r>
            <a:endParaRPr lang="en-US" altLang="zh-TW" sz="2400" b="1" dirty="0" smtClean="0">
              <a:solidFill>
                <a:schemeClr val="tx1"/>
              </a:solidFill>
              <a:latin typeface="Arial" charset="0"/>
              <a:ea typeface="標楷體" pitchFamily="65" charset="-120"/>
            </a:endParaRPr>
          </a:p>
          <a:p>
            <a:pPr>
              <a:defRPr/>
            </a:pPr>
            <a:r>
              <a:rPr lang="zh-TW" altLang="en-US" sz="2400" b="1" dirty="0" smtClean="0">
                <a:solidFill>
                  <a:schemeClr val="tx1"/>
                </a:solidFill>
                <a:latin typeface="Arial" charset="0"/>
                <a:ea typeface="標楷體" pitchFamily="65" charset="-120"/>
              </a:rPr>
              <a:t>   修正</a:t>
            </a:r>
            <a:r>
              <a:rPr lang="en-US" altLang="zh-TW" sz="2400" b="1" dirty="0" smtClean="0">
                <a:solidFill>
                  <a:schemeClr val="tx1"/>
                </a:solidFill>
                <a:latin typeface="Arial" charset="0"/>
                <a:ea typeface="標楷體" pitchFamily="65" charset="-120"/>
              </a:rPr>
              <a:t>;</a:t>
            </a:r>
            <a:r>
              <a:rPr lang="zh-TW" altLang="en-US" sz="2400" b="1" dirty="0" smtClean="0">
                <a:solidFill>
                  <a:schemeClr val="tx1"/>
                </a:solidFill>
                <a:latin typeface="Arial" charset="0"/>
                <a:ea typeface="標楷體" pitchFamily="65" charset="-120"/>
              </a:rPr>
              <a:t>並自中華民國</a:t>
            </a:r>
            <a:r>
              <a:rPr lang="en-US" altLang="zh-TW" sz="2400" b="1" dirty="0" smtClean="0">
                <a:solidFill>
                  <a:schemeClr val="tx1"/>
                </a:solidFill>
                <a:latin typeface="Arial" charset="0"/>
                <a:ea typeface="標楷體" pitchFamily="65" charset="-120"/>
              </a:rPr>
              <a:t>104</a:t>
            </a:r>
            <a:r>
              <a:rPr lang="zh-TW" altLang="en-US" sz="2400" b="1" dirty="0" smtClean="0">
                <a:solidFill>
                  <a:schemeClr val="tx1"/>
                </a:solidFill>
                <a:latin typeface="Arial" charset="0"/>
                <a:ea typeface="標楷體" pitchFamily="65" charset="-120"/>
              </a:rPr>
              <a:t>年</a:t>
            </a:r>
            <a:r>
              <a:rPr lang="en-US" altLang="zh-TW" sz="2400" b="1" dirty="0" smtClean="0">
                <a:solidFill>
                  <a:schemeClr val="tx1"/>
                </a:solidFill>
                <a:latin typeface="Arial" charset="0"/>
                <a:ea typeface="標楷體" pitchFamily="65" charset="-120"/>
              </a:rPr>
              <a:t>1</a:t>
            </a:r>
            <a:r>
              <a:rPr lang="zh-TW" altLang="en-US" sz="2400" b="1" dirty="0" smtClean="0">
                <a:solidFill>
                  <a:schemeClr val="tx1"/>
                </a:solidFill>
                <a:latin typeface="Arial" charset="0"/>
                <a:ea typeface="標楷體" pitchFamily="65" charset="-120"/>
              </a:rPr>
              <a:t>月</a:t>
            </a:r>
            <a:r>
              <a:rPr lang="en-US" altLang="zh-TW" sz="2400" b="1" dirty="0" smtClean="0">
                <a:solidFill>
                  <a:schemeClr val="tx1"/>
                </a:solidFill>
                <a:latin typeface="Arial" charset="0"/>
                <a:ea typeface="標楷體" pitchFamily="65" charset="-120"/>
              </a:rPr>
              <a:t>1</a:t>
            </a:r>
            <a:r>
              <a:rPr lang="zh-TW" altLang="en-US" sz="2400" b="1" dirty="0" smtClean="0">
                <a:solidFill>
                  <a:schemeClr val="tx1"/>
                </a:solidFill>
                <a:latin typeface="Arial" charset="0"/>
                <a:ea typeface="標楷體" pitchFamily="65" charset="-120"/>
              </a:rPr>
              <a:t>日施行。</a:t>
            </a:r>
          </a:p>
        </p:txBody>
      </p:sp>
      <p:sp>
        <p:nvSpPr>
          <p:cNvPr id="9" name="圓角矩形 8"/>
          <p:cNvSpPr/>
          <p:nvPr/>
        </p:nvSpPr>
        <p:spPr>
          <a:xfrm>
            <a:off x="342578" y="2850085"/>
            <a:ext cx="8568952" cy="936105"/>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Blip>
                <a:blip r:embed="rId2"/>
              </a:buBlip>
              <a:defRPr/>
            </a:pPr>
            <a:r>
              <a:rPr lang="zh-TW" altLang="en-US" sz="2400" b="1" dirty="0">
                <a:solidFill>
                  <a:schemeClr val="tx1"/>
                </a:solidFill>
                <a:latin typeface="標楷體" pitchFamily="65" charset="-120"/>
                <a:ea typeface="標楷體" pitchFamily="65" charset="-120"/>
              </a:rPr>
              <a:t>目的：配合高級中等教育法之施行，明定學生學籍管理相關</a:t>
            </a:r>
          </a:p>
          <a:p>
            <a:pPr>
              <a:defRPr/>
            </a:pPr>
            <a:r>
              <a:rPr lang="zh-TW" altLang="en-US" sz="2400" b="1" dirty="0">
                <a:solidFill>
                  <a:schemeClr val="tx1"/>
                </a:solidFill>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事項</a:t>
            </a:r>
            <a:r>
              <a:rPr lang="zh-TW" altLang="en-US" sz="2400" b="1" dirty="0">
                <a:solidFill>
                  <a:schemeClr val="tx1"/>
                </a:solidFill>
                <a:latin typeface="標楷體" pitchFamily="65" charset="-120"/>
                <a:ea typeface="標楷體" pitchFamily="65" charset="-120"/>
              </a:rPr>
              <a:t>之規範。</a:t>
            </a:r>
          </a:p>
        </p:txBody>
      </p:sp>
      <p:sp>
        <p:nvSpPr>
          <p:cNvPr id="3086" name="標題 11"/>
          <p:cNvSpPr>
            <a:spLocks noGrp="1"/>
          </p:cNvSpPr>
          <p:nvPr>
            <p:ph type="title"/>
          </p:nvPr>
        </p:nvSpPr>
        <p:spPr>
          <a:xfrm>
            <a:off x="468313" y="476250"/>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高級中等學校學生學籍管理辦法</a:t>
            </a: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內容版面配置區 10"/>
          <p:cNvSpPr>
            <a:spLocks noGrp="1"/>
          </p:cNvSpPr>
          <p:nvPr>
            <p:ph idx="4294967295"/>
          </p:nvPr>
        </p:nvSpPr>
        <p:spPr>
          <a:xfrm>
            <a:off x="251520" y="1571612"/>
            <a:ext cx="8678198" cy="4665700"/>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buNone/>
            </a:pPr>
            <a:r>
              <a:rPr lang="zh-TW" altLang="en-US" sz="2200" b="1" dirty="0" smtClean="0">
                <a:solidFill>
                  <a:schemeClr val="tx1"/>
                </a:solidFill>
                <a:latin typeface="Arial" charset="0"/>
                <a:ea typeface="標楷體" pitchFamily="65" charset="-120"/>
              </a:rPr>
              <a:t>法案內容</a:t>
            </a:r>
            <a:r>
              <a:rPr lang="zh-TW" altLang="en-US" sz="2200" b="1" dirty="0" smtClean="0">
                <a:solidFill>
                  <a:schemeClr val="tx1"/>
                </a:solidFill>
                <a:latin typeface="標楷體" pitchFamily="65" charset="-120"/>
                <a:ea typeface="標楷體" pitchFamily="65" charset="-120"/>
              </a:rPr>
              <a:t>：</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二</a:t>
            </a:r>
            <a:r>
              <a:rPr lang="zh-TW"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Arial" charset="0"/>
                <a:ea typeface="標楷體" pitchFamily="65" charset="-120"/>
              </a:rPr>
              <a:t>學校辦理適性轉科（學程）後，得辦理招收轉學生；其方式</a:t>
            </a:r>
            <a:endParaRPr lang="en-US" altLang="zh-TW" sz="2200" b="1" dirty="0" smtClean="0">
              <a:solidFill>
                <a:schemeClr val="tx1"/>
              </a:solidFill>
              <a:latin typeface="Arial" charset="0"/>
              <a:ea typeface="標楷體" pitchFamily="65" charset="-120"/>
            </a:endParaRPr>
          </a:p>
          <a:p>
            <a:pPr>
              <a:buNone/>
            </a:pPr>
            <a:r>
              <a:rPr lang="zh-TW" altLang="en-US" sz="2200" b="1" dirty="0" smtClean="0">
                <a:solidFill>
                  <a:schemeClr val="tx1"/>
                </a:solidFill>
                <a:latin typeface="Arial" charset="0"/>
                <a:ea typeface="標楷體" pitchFamily="65" charset="-120"/>
              </a:rPr>
              <a:t>        如下：</a:t>
            </a:r>
            <a:r>
              <a:rPr lang="en-US" altLang="zh-TW" sz="2200" b="1" dirty="0" smtClean="0">
                <a:solidFill>
                  <a:schemeClr val="tx1"/>
                </a:solidFill>
                <a:latin typeface="Arial" charset="0"/>
                <a:ea typeface="標楷體" pitchFamily="65" charset="-120"/>
              </a:rPr>
              <a:t>(</a:t>
            </a:r>
            <a:r>
              <a:rPr lang="zh-TW" altLang="en-US" sz="2200" b="1" dirty="0" smtClean="0">
                <a:solidFill>
                  <a:schemeClr val="tx1"/>
                </a:solidFill>
                <a:latin typeface="Arial" charset="0"/>
                <a:ea typeface="標楷體" pitchFamily="65" charset="-120"/>
              </a:rPr>
              <a:t>一</a:t>
            </a:r>
            <a:r>
              <a:rPr lang="en-US" altLang="zh-TW" sz="2200" b="1" dirty="0" smtClean="0">
                <a:solidFill>
                  <a:schemeClr val="tx1"/>
                </a:solidFill>
                <a:latin typeface="Arial" charset="0"/>
                <a:ea typeface="標楷體" pitchFamily="65" charset="-120"/>
              </a:rPr>
              <a:t>)</a:t>
            </a:r>
            <a:r>
              <a:rPr lang="zh-TW" altLang="en-US" sz="2200" b="1" dirty="0" smtClean="0">
                <a:solidFill>
                  <a:schemeClr val="tx1"/>
                </a:solidFill>
                <a:latin typeface="Arial" charset="0"/>
                <a:ea typeface="標楷體" pitchFamily="65" charset="-120"/>
              </a:rPr>
              <a:t>公告招收，</a:t>
            </a:r>
            <a:r>
              <a:rPr lang="en-US" altLang="zh-TW" sz="2200" b="1" dirty="0" smtClean="0">
                <a:solidFill>
                  <a:schemeClr val="tx1"/>
                </a:solidFill>
                <a:latin typeface="Arial" charset="0"/>
                <a:ea typeface="標楷體" pitchFamily="65" charset="-120"/>
              </a:rPr>
              <a:t>(</a:t>
            </a:r>
            <a:r>
              <a:rPr lang="zh-TW" altLang="en-US" sz="2200" b="1" dirty="0" smtClean="0">
                <a:solidFill>
                  <a:schemeClr val="tx1"/>
                </a:solidFill>
                <a:latin typeface="Arial" charset="0"/>
                <a:ea typeface="標楷體" pitchFamily="65" charset="-120"/>
              </a:rPr>
              <a:t>二</a:t>
            </a:r>
            <a:r>
              <a:rPr lang="en-US" altLang="zh-TW" sz="2200" b="1" dirty="0" smtClean="0">
                <a:solidFill>
                  <a:schemeClr val="tx1"/>
                </a:solidFill>
                <a:latin typeface="Arial" charset="0"/>
                <a:ea typeface="標楷體" pitchFamily="65" charset="-120"/>
              </a:rPr>
              <a:t>)</a:t>
            </a:r>
            <a:r>
              <a:rPr lang="zh-TW" altLang="en-US" sz="2200" b="1" dirty="0" smtClean="0">
                <a:solidFill>
                  <a:schemeClr val="tx1"/>
                </a:solidFill>
                <a:latin typeface="Arial" charset="0"/>
                <a:ea typeface="標楷體" pitchFamily="65" charset="-120"/>
              </a:rPr>
              <a:t>、學生申請，</a:t>
            </a:r>
            <a:r>
              <a:rPr lang="en-US" altLang="zh-TW" sz="2200" b="1" dirty="0" smtClean="0">
                <a:solidFill>
                  <a:schemeClr val="tx1"/>
                </a:solidFill>
                <a:latin typeface="Arial" charset="0"/>
                <a:ea typeface="標楷體" pitchFamily="65" charset="-120"/>
              </a:rPr>
              <a:t>(</a:t>
            </a:r>
            <a:r>
              <a:rPr lang="zh-TW" altLang="en-US" sz="2200" b="1" dirty="0" smtClean="0">
                <a:solidFill>
                  <a:schemeClr val="tx1"/>
                </a:solidFill>
                <a:latin typeface="Arial" charset="0"/>
                <a:ea typeface="標楷體" pitchFamily="65" charset="-120"/>
              </a:rPr>
              <a:t>三</a:t>
            </a:r>
            <a:r>
              <a:rPr lang="en-US" altLang="zh-TW" sz="2200" b="1" dirty="0" smtClean="0">
                <a:solidFill>
                  <a:schemeClr val="tx1"/>
                </a:solidFill>
                <a:latin typeface="Arial" charset="0"/>
                <a:ea typeface="標楷體" pitchFamily="65" charset="-120"/>
              </a:rPr>
              <a:t>)</a:t>
            </a:r>
            <a:r>
              <a:rPr lang="zh-TW" altLang="en-US" sz="2200" b="1" dirty="0" smtClean="0">
                <a:solidFill>
                  <a:schemeClr val="tx1"/>
                </a:solidFill>
                <a:latin typeface="Arial" charset="0"/>
                <a:ea typeface="標楷體" pitchFamily="65" charset="-120"/>
              </a:rPr>
              <a:t>、法定轉學。</a:t>
            </a:r>
            <a:r>
              <a:rPr lang="en-US"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第</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a:t>
            </a:r>
            <a:r>
              <a:rPr lang="en-US" altLang="zh-TW" sz="2200" b="1" dirty="0" smtClean="0">
                <a:solidFill>
                  <a:schemeClr val="tx1"/>
                </a:solidFill>
                <a:latin typeface="標楷體" pitchFamily="65" charset="-120"/>
                <a:ea typeface="標楷體" pitchFamily="65" charset="-120"/>
              </a:rPr>
              <a:t>14</a:t>
            </a:r>
            <a:r>
              <a:rPr lang="zh-TW" altLang="en-US" sz="2200" b="1" dirty="0" smtClean="0">
                <a:solidFill>
                  <a:schemeClr val="tx1"/>
                </a:solidFill>
                <a:latin typeface="標楷體" pitchFamily="65" charset="-120"/>
                <a:ea typeface="標楷體" pitchFamily="65" charset="-120"/>
              </a:rPr>
              <a:t>條</a:t>
            </a:r>
            <a:r>
              <a:rPr lang="en-US"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Arial" charset="0"/>
                <a:ea typeface="標楷體" pitchFamily="65" charset="-120"/>
              </a:rPr>
              <a:t>第一款所定有關學校「應於每學期開學前」辦理招 </a:t>
            </a:r>
            <a:endParaRPr lang="en-US" altLang="zh-TW" sz="2200" b="1" dirty="0" smtClean="0">
              <a:solidFill>
                <a:schemeClr val="tx1"/>
              </a:solidFill>
              <a:latin typeface="Arial" charset="0"/>
              <a:ea typeface="標楷體" pitchFamily="65" charset="-120"/>
            </a:endParaRPr>
          </a:p>
          <a:p>
            <a:pPr>
              <a:buNone/>
            </a:pPr>
            <a:r>
              <a:rPr lang="zh-TW" altLang="en-US" sz="2200" b="1" dirty="0" smtClean="0">
                <a:solidFill>
                  <a:schemeClr val="tx1"/>
                </a:solidFill>
                <a:latin typeface="Arial" charset="0"/>
                <a:ea typeface="標楷體" pitchFamily="65" charset="-120"/>
              </a:rPr>
              <a:t>        收轉學生，修正條文第十五條第一項已明定，爰予以刪除。</a:t>
            </a:r>
            <a:endParaRPr lang="en-US" altLang="zh-TW" sz="2200" b="1" dirty="0" smtClean="0">
              <a:solidFill>
                <a:schemeClr val="tx1"/>
              </a:solidFill>
              <a:latin typeface="Arial" charset="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三</a:t>
            </a:r>
            <a:r>
              <a:rPr lang="zh-TW"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學校辦理學生轉科（學程）或轉學，應於開學前完成。學校</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於第一學期不得招收一年級轉學生。但符合高級中等學校學</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生學習評量辦法第十三條規定之重讀一年級學生，依前條第</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二款學生申請方式申請轉學至他校一年級就讀者，不在此限</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。前條第三款法定轉學，學校不受前二項應於開學前完成及</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第一學期不得招收一年級轉學生規定之限制。 </a:t>
            </a:r>
            <a:r>
              <a:rPr lang="en-US"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第</a:t>
            </a:r>
            <a:r>
              <a:rPr lang="en-US" altLang="zh-TW" sz="2200" b="1" dirty="0" smtClean="0">
                <a:solidFill>
                  <a:schemeClr val="tx1"/>
                </a:solidFill>
                <a:latin typeface="標楷體" pitchFamily="65" charset="-120"/>
                <a:ea typeface="標楷體" pitchFamily="65" charset="-120"/>
              </a:rPr>
              <a:t>15</a:t>
            </a:r>
            <a:r>
              <a:rPr lang="zh-TW" altLang="en-US" sz="2200" b="1" dirty="0" smtClean="0">
                <a:solidFill>
                  <a:schemeClr val="tx1"/>
                </a:solidFill>
                <a:latin typeface="標楷體" pitchFamily="65" charset="-120"/>
                <a:ea typeface="標楷體" pitchFamily="65" charset="-120"/>
              </a:rPr>
              <a:t>條</a:t>
            </a:r>
            <a:r>
              <a:rPr lang="en-US" altLang="zh-TW" sz="2200" b="1" dirty="0" smtClean="0">
                <a:solidFill>
                  <a:schemeClr val="tx1"/>
                </a:solidFill>
                <a:latin typeface="標楷體" pitchFamily="65" charset="-120"/>
                <a:ea typeface="標楷體" pitchFamily="65" charset="-120"/>
              </a:rPr>
              <a:t>)</a:t>
            </a:r>
            <a:r>
              <a:rPr lang="zh-TW" altLang="en-US" sz="2200" b="1" dirty="0" smtClean="0">
                <a:solidFill>
                  <a:schemeClr val="tx1"/>
                </a:solidFill>
                <a:latin typeface="標楷體" pitchFamily="65" charset="-120"/>
                <a:ea typeface="標楷體" pitchFamily="65" charset="-120"/>
              </a:rPr>
              <a:t>   </a:t>
            </a:r>
            <a:endParaRPr lang="zh-TW" altLang="en-US" sz="2200" b="1" dirty="0" smtClean="0">
              <a:solidFill>
                <a:schemeClr val="tx1"/>
              </a:solidFill>
              <a:latin typeface="Arial" charset="0"/>
              <a:ea typeface="標楷體" pitchFamily="65" charset="-120"/>
            </a:endParaRPr>
          </a:p>
        </p:txBody>
      </p:sp>
      <p:sp>
        <p:nvSpPr>
          <p:cNvPr id="3" name="標題 11"/>
          <p:cNvSpPr>
            <a:spLocks noGrp="1"/>
          </p:cNvSpPr>
          <p:nvPr>
            <p:ph type="title"/>
          </p:nvPr>
        </p:nvSpPr>
        <p:spPr>
          <a:xfrm>
            <a:off x="468313" y="476250"/>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高級中等學校學生學籍管理辦法</a:t>
            </a:r>
          </a:p>
        </p:txBody>
      </p:sp>
      <p:sp>
        <p:nvSpPr>
          <p:cNvPr id="4" name="矩形 3"/>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pPr>
              <a:defRPr/>
            </a:pPr>
            <a:fld id="{B7C44B9C-E3B4-4D75-8D5A-D6F0A559BBE7}" type="slidenum">
              <a:rPr lang="zh-TW" altLang="en-US" smtClean="0"/>
              <a:pPr>
                <a:defRPr/>
              </a:pPr>
              <a:t>44</a:t>
            </a:fld>
            <a:endParaRPr lang="en-US" altLang="zh-TW"/>
          </a:p>
        </p:txBody>
      </p:sp>
    </p:spTree>
  </p:cSld>
  <p:clrMapOvr>
    <a:masterClrMapping/>
  </p:clrMapOvr>
  <p:transition spd="slow">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內容版面配置區 10"/>
          <p:cNvSpPr>
            <a:spLocks noGrp="1"/>
          </p:cNvSpPr>
          <p:nvPr>
            <p:ph idx="4294967295"/>
          </p:nvPr>
        </p:nvSpPr>
        <p:spPr>
          <a:xfrm>
            <a:off x="342578" y="1556792"/>
            <a:ext cx="8604448" cy="4586852"/>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buNone/>
            </a:pPr>
            <a:r>
              <a:rPr lang="zh-TW" altLang="en-US" sz="2200" b="1" dirty="0" smtClean="0">
                <a:solidFill>
                  <a:schemeClr val="tx1"/>
                </a:solidFill>
                <a:latin typeface="標楷體" pitchFamily="65" charset="-120"/>
                <a:ea typeface="標楷體" pitchFamily="65" charset="-120"/>
              </a:rPr>
              <a:t>法案內容：</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四、學生依第十四條第一款、第二款規定申請轉學者，應經原學</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校審查通過後，發給轉學證明書。 </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五、學生因故得向學校申請休學，經輔導並審查通過者，發給休</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學證明書。學生於開學日後，無故連續未到校超過七日，並</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經通知而未於期限內回校辦理請假、轉學或放棄學籍者，視</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為休學，學校應附具理由通知學生及其法定代理人。休學每</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次以一學年為期，並以二次為限。休學期間不列入本法第四</a:t>
            </a:r>
            <a:endParaRPr lang="en-US" altLang="zh-TW" sz="2200" b="1" dirty="0" smtClean="0">
              <a:solidFill>
                <a:schemeClr val="tx1"/>
              </a:solidFill>
              <a:latin typeface="標楷體" pitchFamily="65" charset="-120"/>
              <a:ea typeface="標楷體" pitchFamily="65" charset="-120"/>
            </a:endParaRPr>
          </a:p>
          <a:p>
            <a:pPr>
              <a:buNone/>
            </a:pPr>
            <a:r>
              <a:rPr lang="zh-TW" altLang="en-US" sz="2200" b="1" dirty="0" smtClean="0">
                <a:solidFill>
                  <a:schemeClr val="tx1"/>
                </a:solidFill>
                <a:latin typeface="標楷體" pitchFamily="65" charset="-120"/>
                <a:ea typeface="標楷體" pitchFamily="65" charset="-120"/>
              </a:rPr>
              <a:t>    十二條所定修業年限。</a:t>
            </a:r>
            <a:endParaRPr lang="zh-TW" altLang="zh-TW" sz="2200" b="1" dirty="0" smtClean="0">
              <a:solidFill>
                <a:schemeClr val="tx1"/>
              </a:solidFill>
              <a:latin typeface="標楷體" pitchFamily="65" charset="-120"/>
              <a:ea typeface="標楷體" pitchFamily="65" charset="-120"/>
            </a:endParaRPr>
          </a:p>
        </p:txBody>
      </p:sp>
      <p:sp>
        <p:nvSpPr>
          <p:cNvPr id="3" name="標題 11"/>
          <p:cNvSpPr>
            <a:spLocks noGrp="1"/>
          </p:cNvSpPr>
          <p:nvPr>
            <p:ph type="title"/>
          </p:nvPr>
        </p:nvSpPr>
        <p:spPr>
          <a:xfrm>
            <a:off x="468313" y="476250"/>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高級中等學校學生學籍管理辦法</a:t>
            </a:r>
          </a:p>
        </p:txBody>
      </p:sp>
      <p:sp>
        <p:nvSpPr>
          <p:cNvPr id="4" name="矩形 3"/>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pPr>
              <a:defRPr/>
            </a:pPr>
            <a:fld id="{B7C44B9C-E3B4-4D75-8D5A-D6F0A559BBE7}" type="slidenum">
              <a:rPr lang="zh-TW" altLang="en-US" smtClean="0"/>
              <a:pPr>
                <a:defRPr/>
              </a:pPr>
              <a:t>45</a:t>
            </a:fld>
            <a:endParaRPr lang="en-US" altLang="zh-TW"/>
          </a:p>
        </p:txBody>
      </p:sp>
    </p:spTree>
  </p:cSld>
  <p:clrMapOvr>
    <a:masterClrMapping/>
  </p:clrMapOvr>
  <p:transition spd="slow">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46</a:t>
            </a:fld>
            <a:endParaRPr lang="en-US" altLang="zh-TW" smtClean="0"/>
          </a:p>
        </p:txBody>
      </p:sp>
      <p:sp>
        <p:nvSpPr>
          <p:cNvPr id="11" name="內容版面配置區 10"/>
          <p:cNvSpPr>
            <a:spLocks noGrp="1"/>
          </p:cNvSpPr>
          <p:nvPr>
            <p:ph idx="1"/>
          </p:nvPr>
        </p:nvSpPr>
        <p:spPr>
          <a:xfrm>
            <a:off x="251520" y="3571876"/>
            <a:ext cx="8604448" cy="2664296"/>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200" b="1" dirty="0" smtClean="0">
                <a:solidFill>
                  <a:schemeClr val="tx1"/>
                </a:solidFill>
                <a:latin typeface="標楷體" pitchFamily="65" charset="-120"/>
                <a:ea typeface="標楷體" pitchFamily="65" charset="-120"/>
              </a:rPr>
              <a:t>認定基準</a:t>
            </a:r>
            <a:endParaRPr lang="en-US" altLang="zh-TW" sz="2200" b="1" dirty="0" smtClean="0">
              <a:solidFill>
                <a:schemeClr val="tx1"/>
              </a:solidFill>
              <a:latin typeface="標楷體" pitchFamily="65" charset="-120"/>
              <a:ea typeface="標楷體" pitchFamily="65" charset="-120"/>
            </a:endParaRPr>
          </a:p>
          <a:p>
            <a:pPr eaLnBrk="1" fontAlgn="auto" hangingPunct="1">
              <a:spcBef>
                <a:spcPct val="0"/>
              </a:spcBef>
              <a:spcAft>
                <a:spcPts val="0"/>
              </a:spcAft>
              <a:buNone/>
              <a:defRPr/>
            </a:pPr>
            <a:r>
              <a:rPr lang="zh-TW" altLang="en-US" sz="1800" b="1" dirty="0" smtClean="0">
                <a:solidFill>
                  <a:schemeClr val="tx1"/>
                </a:solidFill>
                <a:latin typeface="標楷體" pitchFamily="65" charset="-120"/>
                <a:ea typeface="標楷體" pitchFamily="65" charset="-120"/>
              </a:rPr>
              <a:t>   一、</a:t>
            </a:r>
            <a:r>
              <a:rPr lang="zh-TW" altLang="zh-TW" sz="1800" b="1" dirty="0" smtClean="0">
                <a:solidFill>
                  <a:schemeClr val="tx1"/>
                </a:solidFill>
                <a:latin typeface="標楷體" pitchFamily="65" charset="-120"/>
                <a:ea typeface="標楷體" pitchFamily="65" charset="-120"/>
              </a:rPr>
              <a:t>曾在公、私立國民中學或相當於國民中學教育階段之學校修習三年級</a:t>
            </a:r>
            <a:r>
              <a:rPr lang="zh-TW" altLang="en-US" sz="1800" b="1" dirty="0" smtClean="0">
                <a:solidFill>
                  <a:schemeClr val="tx1"/>
                </a:solidFill>
                <a:latin typeface="標楷體" panose="03000509000000000000" pitchFamily="65" charset="-120"/>
                <a:ea typeface="標楷體" panose="03000509000000000000" pitchFamily="65" charset="-120"/>
              </a:rPr>
              <a:t>課程，</a:t>
            </a:r>
            <a:endParaRPr lang="en-US" altLang="zh-TW" sz="1800" b="1" dirty="0" smtClean="0">
              <a:solidFill>
                <a:schemeClr val="tx1"/>
              </a:solidFill>
              <a:latin typeface="標楷體" panose="03000509000000000000" pitchFamily="65" charset="-120"/>
              <a:ea typeface="標楷體" panose="03000509000000000000" pitchFamily="65" charset="-120"/>
            </a:endParaRPr>
          </a:p>
          <a:p>
            <a:pPr eaLnBrk="1" fontAlgn="auto" hangingPunct="1">
              <a:spcBef>
                <a:spcPct val="0"/>
              </a:spcBef>
              <a:spcAft>
                <a:spcPts val="0"/>
              </a:spcAft>
              <a:buNone/>
              <a:defRPr/>
            </a:pPr>
            <a:r>
              <a:rPr lang="zh-TW" altLang="en-US" sz="1800" b="1" dirty="0" smtClean="0">
                <a:solidFill>
                  <a:schemeClr val="tx1"/>
                </a:solidFill>
                <a:latin typeface="標楷體" panose="03000509000000000000" pitchFamily="65" charset="-120"/>
                <a:ea typeface="標楷體" panose="03000509000000000000" pitchFamily="65" charset="-120"/>
              </a:rPr>
              <a:t>       持有</a:t>
            </a:r>
            <a:r>
              <a:rPr lang="zh-TW" altLang="zh-TW" sz="1800" b="1" dirty="0" smtClean="0">
                <a:solidFill>
                  <a:schemeClr val="tx1"/>
                </a:solidFill>
                <a:latin typeface="標楷體" pitchFamily="65" charset="-120"/>
                <a:ea typeface="標楷體" pitchFamily="65" charset="-120"/>
              </a:rPr>
              <a:t>修業證明書。</a:t>
            </a:r>
            <a:endParaRPr lang="en-US" altLang="zh-TW" sz="1800" b="1" dirty="0" smtClean="0">
              <a:solidFill>
                <a:schemeClr val="tx1"/>
              </a:solidFill>
              <a:latin typeface="標楷體" pitchFamily="65" charset="-120"/>
              <a:ea typeface="標楷體" pitchFamily="65" charset="-120"/>
            </a:endParaRPr>
          </a:p>
          <a:p>
            <a:pPr eaLnBrk="1" fontAlgn="auto" hangingPunct="1">
              <a:spcBef>
                <a:spcPct val="0"/>
              </a:spcBef>
              <a:spcAft>
                <a:spcPts val="0"/>
              </a:spcAft>
              <a:buNone/>
              <a:defRPr/>
            </a:pPr>
            <a:r>
              <a:rPr lang="zh-TW" altLang="en-US" sz="1800" b="1" dirty="0" smtClean="0">
                <a:solidFill>
                  <a:schemeClr val="tx1"/>
                </a:solidFill>
                <a:latin typeface="標楷體" panose="03000509000000000000" pitchFamily="65" charset="-120"/>
                <a:ea typeface="標楷體" panose="03000509000000000000" pitchFamily="65" charset="-120"/>
              </a:rPr>
              <a:t>   二、</a:t>
            </a:r>
            <a:r>
              <a:rPr lang="zh-TW" altLang="zh-TW" sz="1800" b="1" dirty="0" smtClean="0">
                <a:solidFill>
                  <a:schemeClr val="tx1"/>
                </a:solidFill>
                <a:latin typeface="標楷體" pitchFamily="65" charset="-120"/>
                <a:ea typeface="標楷體" pitchFamily="65" charset="-120"/>
              </a:rPr>
              <a:t>依國民教育法規定，經主管機關許可參加相當於國民中學階段之非學校型</a:t>
            </a:r>
            <a:endParaRPr lang="en-US" altLang="zh-TW" sz="1800" b="1" dirty="0" smtClean="0">
              <a:solidFill>
                <a:schemeClr val="tx1"/>
              </a:solidFill>
              <a:latin typeface="標楷體" pitchFamily="65" charset="-120"/>
              <a:ea typeface="標楷體" pitchFamily="65" charset="-120"/>
            </a:endParaRPr>
          </a:p>
          <a:p>
            <a:pPr eaLnBrk="1" fontAlgn="auto" hangingPunct="1">
              <a:spcBef>
                <a:spcPct val="0"/>
              </a:spcBef>
              <a:spcAft>
                <a:spcPts val="0"/>
              </a:spcAft>
              <a:buNone/>
              <a:defRPr/>
            </a:pPr>
            <a:r>
              <a:rPr lang="zh-TW" altLang="en-US" sz="1800" b="1" dirty="0" smtClean="0">
                <a:solidFill>
                  <a:schemeClr val="tx1"/>
                </a:solidFill>
                <a:latin typeface="標楷體" pitchFamily="65" charset="-120"/>
                <a:ea typeface="標楷體" pitchFamily="65" charset="-120"/>
              </a:rPr>
              <a:t>       </a:t>
            </a:r>
            <a:r>
              <a:rPr lang="zh-TW" altLang="zh-TW" sz="1800" b="1" dirty="0" smtClean="0">
                <a:solidFill>
                  <a:schemeClr val="tx1"/>
                </a:solidFill>
                <a:latin typeface="標楷體" pitchFamily="65" charset="-120"/>
                <a:ea typeface="標楷體" pitchFamily="65" charset="-120"/>
              </a:rPr>
              <a:t>態實驗教育二年以上，有證明文件。</a:t>
            </a:r>
            <a:endParaRPr lang="en-US" altLang="zh-TW" sz="1800" b="1" dirty="0" smtClean="0">
              <a:solidFill>
                <a:schemeClr val="tx1"/>
              </a:solidFill>
              <a:latin typeface="標楷體" pitchFamily="65" charset="-120"/>
              <a:ea typeface="標楷體" pitchFamily="65" charset="-120"/>
            </a:endParaRPr>
          </a:p>
          <a:p>
            <a:pPr eaLnBrk="1" fontAlgn="auto" hangingPunct="1">
              <a:spcBef>
                <a:spcPct val="0"/>
              </a:spcBef>
              <a:spcAft>
                <a:spcPts val="0"/>
              </a:spcAft>
              <a:buNone/>
              <a:defRPr/>
            </a:pPr>
            <a:r>
              <a:rPr lang="zh-TW" altLang="en-US" sz="1800" b="1" dirty="0" smtClean="0">
                <a:solidFill>
                  <a:schemeClr val="tx1"/>
                </a:solidFill>
                <a:latin typeface="標楷體" pitchFamily="65" charset="-120"/>
                <a:ea typeface="標楷體" pitchFamily="65" charset="-120"/>
              </a:rPr>
              <a:t>   三、</a:t>
            </a:r>
            <a:r>
              <a:rPr lang="zh-TW" altLang="zh-TW" sz="1800" b="1" dirty="0" smtClean="0">
                <a:solidFill>
                  <a:schemeClr val="tx1"/>
                </a:solidFill>
                <a:latin typeface="標楷體" pitchFamily="65" charset="-120"/>
                <a:ea typeface="標楷體" pitchFamily="65" charset="-120"/>
              </a:rPr>
              <a:t>曾在公、私立國民中學附設補習學校或已立案之私立中級補習學校修業期</a:t>
            </a:r>
            <a:endParaRPr lang="en-US" altLang="zh-TW" sz="1800" b="1" dirty="0" smtClean="0">
              <a:solidFill>
                <a:schemeClr val="tx1"/>
              </a:solidFill>
              <a:latin typeface="標楷體" pitchFamily="65" charset="-120"/>
              <a:ea typeface="標楷體" pitchFamily="65" charset="-120"/>
            </a:endParaRPr>
          </a:p>
          <a:p>
            <a:pPr eaLnBrk="1" fontAlgn="auto" hangingPunct="1">
              <a:spcBef>
                <a:spcPct val="0"/>
              </a:spcBef>
              <a:spcAft>
                <a:spcPts val="0"/>
              </a:spcAft>
              <a:buNone/>
              <a:defRPr/>
            </a:pPr>
            <a:r>
              <a:rPr lang="zh-TW" altLang="en-US" sz="1800" b="1" dirty="0" smtClean="0">
                <a:solidFill>
                  <a:schemeClr val="tx1"/>
                </a:solidFill>
                <a:latin typeface="標楷體" pitchFamily="65" charset="-120"/>
                <a:ea typeface="標楷體" pitchFamily="65" charset="-120"/>
              </a:rPr>
              <a:t>       滿</a:t>
            </a:r>
            <a:r>
              <a:rPr lang="zh-TW" altLang="zh-TW" sz="1800" b="1" dirty="0" smtClean="0">
                <a:solidFill>
                  <a:schemeClr val="tx1"/>
                </a:solidFill>
                <a:latin typeface="標楷體" pitchFamily="65" charset="-120"/>
                <a:ea typeface="標楷體" pitchFamily="65" charset="-120"/>
              </a:rPr>
              <a:t>，取得結業證明書或修業證明書。</a:t>
            </a:r>
            <a:endParaRPr lang="en-US" altLang="zh-TW" sz="1800" b="1" dirty="0" smtClean="0">
              <a:solidFill>
                <a:schemeClr val="tx1"/>
              </a:solidFill>
              <a:latin typeface="標楷體" pitchFamily="65" charset="-120"/>
              <a:ea typeface="標楷體" pitchFamily="65" charset="-120"/>
            </a:endParaRPr>
          </a:p>
          <a:p>
            <a:pPr eaLnBrk="1" fontAlgn="auto" hangingPunct="1">
              <a:spcBef>
                <a:spcPct val="0"/>
              </a:spcBef>
              <a:spcAft>
                <a:spcPts val="0"/>
              </a:spcAft>
              <a:buNone/>
              <a:defRPr/>
            </a:pPr>
            <a:r>
              <a:rPr lang="zh-TW" altLang="en-US" sz="1800" b="1" dirty="0" smtClean="0">
                <a:solidFill>
                  <a:schemeClr val="tx1"/>
                </a:solidFill>
                <a:latin typeface="標楷體" pitchFamily="65" charset="-120"/>
                <a:ea typeface="標楷體" pitchFamily="65" charset="-120"/>
              </a:rPr>
              <a:t>   四、</a:t>
            </a:r>
            <a:r>
              <a:rPr lang="zh-TW" altLang="zh-TW" sz="1800" b="1" dirty="0" smtClean="0">
                <a:solidFill>
                  <a:schemeClr val="tx1"/>
                </a:solidFill>
                <a:latin typeface="標楷體" pitchFamily="65" charset="-120"/>
                <a:ea typeface="標楷體" pitchFamily="65" charset="-120"/>
              </a:rPr>
              <a:t>經國民中學畢業程度自學進修學力鑑定考試及格，取得學力鑑定通過證書。</a:t>
            </a:r>
            <a:endParaRPr lang="en-US" altLang="zh-TW" sz="1800" b="1" dirty="0" smtClean="0">
              <a:solidFill>
                <a:schemeClr val="tx1"/>
              </a:solidFill>
              <a:latin typeface="標楷體" pitchFamily="65" charset="-120"/>
              <a:ea typeface="標楷體" pitchFamily="65" charset="-120"/>
            </a:endParaRPr>
          </a:p>
          <a:p>
            <a:pPr eaLnBrk="1" fontAlgn="auto" hangingPunct="1">
              <a:spcBef>
                <a:spcPct val="0"/>
              </a:spcBef>
              <a:spcAft>
                <a:spcPts val="0"/>
              </a:spcAft>
              <a:buNone/>
              <a:defRPr/>
            </a:pPr>
            <a:r>
              <a:rPr lang="zh-TW" altLang="en-US" sz="1800" b="1" dirty="0" smtClean="0">
                <a:solidFill>
                  <a:schemeClr val="tx1"/>
                </a:solidFill>
                <a:latin typeface="標楷體" pitchFamily="65" charset="-120"/>
                <a:ea typeface="標楷體" pitchFamily="65" charset="-120"/>
              </a:rPr>
              <a:t>   五、</a:t>
            </a:r>
            <a:r>
              <a:rPr lang="zh-TW" altLang="zh-TW" sz="1800" b="1" dirty="0" smtClean="0">
                <a:solidFill>
                  <a:schemeClr val="tx1"/>
                </a:solidFill>
                <a:latin typeface="標楷體" pitchFamily="65" charset="-120"/>
                <a:ea typeface="標楷體" pitchFamily="65" charset="-120"/>
              </a:rPr>
              <a:t>取得丙級技術士證或相當於丙級以上技術士證之資格。</a:t>
            </a:r>
            <a:r>
              <a:rPr lang="zh-TW" altLang="en-US" sz="1800" b="1" dirty="0" smtClean="0">
                <a:solidFill>
                  <a:schemeClr val="tx1"/>
                </a:solidFill>
                <a:latin typeface="標楷體" pitchFamily="65" charset="-120"/>
                <a:ea typeface="標楷體" pitchFamily="65" charset="-120"/>
              </a:rPr>
              <a:t>    </a:t>
            </a:r>
            <a:endParaRPr lang="zh-TW" altLang="zh-TW" sz="1800" b="1" dirty="0" smtClean="0">
              <a:solidFill>
                <a:schemeClr val="tx1"/>
              </a:solidFill>
              <a:latin typeface="標楷體" pitchFamily="65" charset="-120"/>
              <a:ea typeface="標楷體" pitchFamily="65" charset="-120"/>
            </a:endParaRP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46</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251520" y="1772816"/>
            <a:ext cx="8568952" cy="1084680"/>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102</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12</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31</a:t>
            </a:r>
            <a:r>
              <a:rPr lang="zh-TW" altLang="zh-TW" sz="2200" b="1" dirty="0" smtClean="0">
                <a:solidFill>
                  <a:schemeClr val="tx1"/>
                </a:solidFill>
                <a:latin typeface="標楷體" pitchFamily="65" charset="-120"/>
                <a:ea typeface="標楷體" panose="03000509000000000000" pitchFamily="65" charset="-120"/>
              </a:rPr>
              <a:t>日臺教</a:t>
            </a:r>
            <a:r>
              <a:rPr lang="zh-TW" altLang="en-US" sz="2200" b="1" dirty="0" smtClean="0">
                <a:solidFill>
                  <a:schemeClr val="tx1"/>
                </a:solidFill>
                <a:latin typeface="標楷體" pitchFamily="65" charset="-120"/>
                <a:ea typeface="標楷體" panose="03000509000000000000" pitchFamily="65" charset="-120"/>
              </a:rPr>
              <a:t>授國部</a:t>
            </a:r>
            <a:r>
              <a:rPr lang="zh-TW" altLang="zh-TW" sz="2200" b="1" dirty="0" smtClean="0">
                <a:solidFill>
                  <a:schemeClr val="tx1"/>
                </a:solidFill>
                <a:latin typeface="標楷體" pitchFamily="65" charset="-120"/>
                <a:ea typeface="標楷體" panose="03000509000000000000" pitchFamily="65" charset="-120"/>
              </a:rPr>
              <a:t>字第</a:t>
            </a:r>
            <a:r>
              <a:rPr lang="en-US" altLang="zh-TW" sz="2200" b="1" dirty="0" smtClean="0">
                <a:solidFill>
                  <a:schemeClr val="tx1"/>
                </a:solidFill>
                <a:latin typeface="標楷體" pitchFamily="65" charset="-120"/>
                <a:ea typeface="標楷體" panose="03000509000000000000" pitchFamily="65" charset="-120"/>
              </a:rPr>
              <a:t>1020127826A</a:t>
            </a:r>
            <a:r>
              <a:rPr lang="zh-TW" altLang="zh-TW" sz="2200" b="1" dirty="0" smtClean="0">
                <a:solidFill>
                  <a:schemeClr val="tx1"/>
                </a:solidFill>
                <a:latin typeface="標楷體" pitchFamily="65" charset="-120"/>
                <a:ea typeface="標楷體" panose="03000509000000000000" pitchFamily="65" charset="-120"/>
              </a:rPr>
              <a:t>號令</a:t>
            </a:r>
            <a:r>
              <a:rPr lang="zh-TW" altLang="en-US" sz="2200" b="1" dirty="0" smtClean="0">
                <a:solidFill>
                  <a:schemeClr val="tx1"/>
                </a:solidFill>
                <a:latin typeface="標楷體" pitchFamily="65" charset="-120"/>
                <a:ea typeface="標楷體" panose="03000509000000000000" pitchFamily="65" charset="-120"/>
              </a:rPr>
              <a:t>訂定發布全文</a:t>
            </a:r>
            <a:r>
              <a:rPr lang="en-US" altLang="zh-TW" sz="2200" b="1" dirty="0" smtClean="0">
                <a:solidFill>
                  <a:schemeClr val="tx1"/>
                </a:solidFill>
                <a:latin typeface="標楷體" pitchFamily="65" charset="-120"/>
                <a:ea typeface="標楷體" panose="03000509000000000000" pitchFamily="65" charset="-120"/>
              </a:rPr>
              <a:t>5</a:t>
            </a:r>
            <a:r>
              <a:rPr lang="zh-TW" altLang="en-US" sz="2200" b="1" dirty="0" smtClean="0">
                <a:solidFill>
                  <a:schemeClr val="tx1"/>
                </a:solidFill>
                <a:latin typeface="標楷體" pitchFamily="65" charset="-120"/>
                <a:ea typeface="標楷體" panose="03000509000000000000" pitchFamily="65" charset="-120"/>
              </a:rPr>
              <a:t>條。</a:t>
            </a:r>
            <a:endParaRPr lang="en-US" altLang="zh-TW" sz="2200" b="1" dirty="0" smtClean="0">
              <a:solidFill>
                <a:schemeClr val="tx1"/>
              </a:solidFill>
              <a:latin typeface="標楷體" pitchFamily="65" charset="-120"/>
              <a:ea typeface="標楷體" panose="03000509000000000000" pitchFamily="65" charset="-120"/>
            </a:endParaRPr>
          </a:p>
          <a:p>
            <a:pPr eaLnBrk="1" hangingPunct="1">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本標準自中華民國</a:t>
            </a:r>
            <a:r>
              <a:rPr lang="en-US" altLang="zh-TW" sz="2200" b="1" dirty="0" smtClean="0">
                <a:solidFill>
                  <a:schemeClr val="tx1"/>
                </a:solidFill>
                <a:latin typeface="標楷體" panose="03000509000000000000" pitchFamily="65" charset="-120"/>
                <a:ea typeface="標楷體" panose="03000509000000000000" pitchFamily="65" charset="-120"/>
              </a:rPr>
              <a:t>103</a:t>
            </a:r>
            <a:r>
              <a:rPr lang="zh-TW" altLang="en-US" sz="2200" b="1" dirty="0" smtClean="0">
                <a:solidFill>
                  <a:schemeClr val="tx1"/>
                </a:solidFill>
                <a:latin typeface="標楷體" panose="03000509000000000000" pitchFamily="65" charset="-120"/>
                <a:ea typeface="標楷體" panose="03000509000000000000" pitchFamily="65" charset="-120"/>
              </a:rPr>
              <a:t>年</a:t>
            </a:r>
            <a:r>
              <a:rPr lang="en-US" altLang="zh-TW" sz="2200" b="1" dirty="0" smtClean="0">
                <a:solidFill>
                  <a:schemeClr val="tx1"/>
                </a:solidFill>
                <a:latin typeface="標楷體" panose="03000509000000000000" pitchFamily="65" charset="-120"/>
                <a:ea typeface="標楷體" panose="03000509000000000000" pitchFamily="65" charset="-120"/>
              </a:rPr>
              <a:t>8</a:t>
            </a:r>
            <a:r>
              <a:rPr lang="zh-TW" altLang="en-US" sz="2200" b="1" dirty="0" smtClean="0">
                <a:solidFill>
                  <a:schemeClr val="tx1"/>
                </a:solidFill>
                <a:latin typeface="標楷體" panose="03000509000000000000" pitchFamily="65" charset="-120"/>
                <a:ea typeface="標楷體" panose="03000509000000000000" pitchFamily="65" charset="-120"/>
              </a:rPr>
              <a:t>月</a:t>
            </a:r>
            <a:r>
              <a:rPr lang="en-US" altLang="zh-TW" sz="2200" b="1" dirty="0" smtClean="0">
                <a:solidFill>
                  <a:schemeClr val="tx1"/>
                </a:solidFill>
                <a:latin typeface="標楷體" panose="03000509000000000000" pitchFamily="65" charset="-120"/>
                <a:ea typeface="標楷體" panose="03000509000000000000" pitchFamily="65" charset="-120"/>
              </a:rPr>
              <a:t>1</a:t>
            </a:r>
            <a:r>
              <a:rPr lang="zh-TW" altLang="en-US" sz="2200" b="1" dirty="0" smtClean="0">
                <a:solidFill>
                  <a:schemeClr val="tx1"/>
                </a:solidFill>
                <a:latin typeface="標楷體" panose="03000509000000000000" pitchFamily="65" charset="-120"/>
                <a:ea typeface="標楷體" panose="03000509000000000000" pitchFamily="65" charset="-120"/>
              </a:rPr>
              <a:t>日施行。</a:t>
            </a:r>
            <a:endParaRPr lang="zh-TW" altLang="en-US"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251520" y="2857496"/>
            <a:ext cx="8568952" cy="72008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b="1" dirty="0" smtClean="0">
                <a:solidFill>
                  <a:schemeClr val="tx1"/>
                </a:solidFill>
                <a:latin typeface="標楷體" panose="03000509000000000000" pitchFamily="65" charset="-120"/>
                <a:ea typeface="標楷體" panose="03000509000000000000" pitchFamily="65" charset="-120"/>
              </a:rPr>
              <a:t>依據高</a:t>
            </a:r>
            <a:r>
              <a:rPr lang="zh-TW" altLang="zh-TW" b="1" dirty="0" smtClean="0">
                <a:solidFill>
                  <a:schemeClr val="tx1"/>
                </a:solidFill>
                <a:latin typeface="標楷體" pitchFamily="65" charset="-120"/>
                <a:ea typeface="標楷體" pitchFamily="65" charset="-120"/>
              </a:rPr>
              <a:t>級中等教育法（以下簡稱本法）第</a:t>
            </a:r>
            <a:r>
              <a:rPr lang="en-US" altLang="zh-TW" b="1" dirty="0" smtClean="0">
                <a:solidFill>
                  <a:schemeClr val="tx1"/>
                </a:solidFill>
                <a:latin typeface="標楷體" pitchFamily="65" charset="-120"/>
                <a:ea typeface="標楷體" pitchFamily="65" charset="-120"/>
              </a:rPr>
              <a:t>34</a:t>
            </a:r>
            <a:r>
              <a:rPr lang="zh-TW" altLang="zh-TW" b="1" dirty="0" smtClean="0">
                <a:solidFill>
                  <a:schemeClr val="tx1"/>
                </a:solidFill>
                <a:latin typeface="標楷體" pitchFamily="65" charset="-120"/>
                <a:ea typeface="標楷體" pitchFamily="65" charset="-120"/>
              </a:rPr>
              <a:t>條規定訂定之。</a:t>
            </a:r>
            <a:endParaRPr lang="en-US" altLang="zh-TW" b="1" dirty="0" smtClean="0">
              <a:solidFill>
                <a:schemeClr val="tx1"/>
              </a:solidFill>
              <a:latin typeface="標楷體" panose="03000509000000000000" pitchFamily="65" charset="-120"/>
              <a:ea typeface="標楷體" panose="03000509000000000000" pitchFamily="65" charset="-120"/>
            </a:endParaRPr>
          </a:p>
        </p:txBody>
      </p:sp>
      <p:sp>
        <p:nvSpPr>
          <p:cNvPr id="12" name="標題 11"/>
          <p:cNvSpPr>
            <a:spLocks noGrp="1"/>
          </p:cNvSpPr>
          <p:nvPr>
            <p:ph type="title"/>
          </p:nvPr>
        </p:nvSpPr>
        <p:spPr>
          <a:xfrm>
            <a:off x="467544" y="980728"/>
            <a:ext cx="8229600" cy="710952"/>
          </a:xfrm>
        </p:spPr>
        <p:txBody>
          <a:bodyPr/>
          <a:lstStyle/>
          <a:p>
            <a:r>
              <a:rPr lang="zh-TW" altLang="en-US" sz="3200" dirty="0" smtClean="0">
                <a:solidFill>
                  <a:srgbClr val="C00000"/>
                </a:solidFill>
                <a:latin typeface="標楷體" pitchFamily="65" charset="-120"/>
                <a:ea typeface="標楷體" pitchFamily="65" charset="-120"/>
              </a:rPr>
              <a:t>入學高級中等學校同等學力認定標準</a:t>
            </a:r>
            <a:endParaRPr lang="zh-TW" altLang="en-US" sz="3200" dirty="0">
              <a:solidFill>
                <a:srgbClr val="C00000"/>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47</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47</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556792"/>
            <a:ext cx="8568952" cy="2304256"/>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Aft>
                <a:spcPts val="0"/>
              </a:spcAft>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適用範圍</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fontAlgn="auto" hangingPunct="1">
              <a:spcAft>
                <a:spcPts val="0"/>
              </a:spcAft>
              <a:defRPr/>
            </a:pPr>
            <a:r>
              <a:rPr lang="zh-TW" altLang="en-US" sz="2000" b="1" dirty="0" smtClean="0">
                <a:solidFill>
                  <a:schemeClr val="tx1"/>
                </a:solidFill>
                <a:latin typeface="標楷體" pitchFamily="65" charset="-120"/>
                <a:ea typeface="標楷體" pitchFamily="65" charset="-120"/>
              </a:rPr>
              <a:t>  </a:t>
            </a:r>
            <a:r>
              <a:rPr lang="en-US" altLang="zh-TW" sz="2000" b="1" dirty="0" smtClean="0">
                <a:solidFill>
                  <a:schemeClr val="tx1"/>
                </a:solidFill>
                <a:latin typeface="標楷體" pitchFamily="65" charset="-120"/>
                <a:ea typeface="標楷體" pitchFamily="65" charset="-120"/>
              </a:rPr>
              <a:t>1.</a:t>
            </a:r>
            <a:r>
              <a:rPr lang="zh-TW" altLang="en-US" sz="2000" b="1" dirty="0" smtClean="0">
                <a:solidFill>
                  <a:schemeClr val="tx1"/>
                </a:solidFill>
                <a:latin typeface="標楷體" pitchFamily="65" charset="-120"/>
                <a:ea typeface="標楷體" pitchFamily="65" charset="-120"/>
              </a:rPr>
              <a:t>持</a:t>
            </a:r>
            <a:r>
              <a:rPr lang="zh-TW" altLang="zh-TW" sz="2000" b="1" dirty="0" smtClean="0">
                <a:solidFill>
                  <a:schemeClr val="tx1"/>
                </a:solidFill>
                <a:latin typeface="標楷體" pitchFamily="65" charset="-120"/>
                <a:ea typeface="標楷體" pitchFamily="65" charset="-120"/>
              </a:rPr>
              <a:t>大陸地區或香港、澳門相當於國內國民中學肄業之證明文件，符合</a:t>
            </a:r>
            <a:endParaRPr lang="en-US" altLang="zh-TW" sz="2000" b="1" dirty="0" smtClean="0">
              <a:solidFill>
                <a:schemeClr val="tx1"/>
              </a:solidFill>
              <a:latin typeface="標楷體" pitchFamily="65" charset="-120"/>
              <a:ea typeface="標楷體" pitchFamily="65" charset="-120"/>
            </a:endParaRPr>
          </a:p>
          <a:p>
            <a:pPr eaLnBrk="1" fontAlgn="auto" hangingPunct="1">
              <a:spcAft>
                <a:spcPts val="0"/>
              </a:spcAft>
              <a:defRPr/>
            </a:pPr>
            <a:r>
              <a:rPr lang="zh-TW" altLang="en-US" sz="2000" b="1" dirty="0" smtClean="0">
                <a:solidFill>
                  <a:schemeClr val="tx1"/>
                </a:solidFill>
                <a:latin typeface="標楷體" pitchFamily="65" charset="-120"/>
                <a:ea typeface="標楷體" pitchFamily="65" charset="-120"/>
              </a:rPr>
              <a:t>    </a:t>
            </a:r>
            <a:r>
              <a:rPr lang="zh-TW" altLang="zh-TW" sz="2000" b="1" dirty="0" smtClean="0">
                <a:solidFill>
                  <a:schemeClr val="tx1"/>
                </a:solidFill>
                <a:latin typeface="標楷體" pitchFamily="65" charset="-120"/>
                <a:ea typeface="標楷體" pitchFamily="65" charset="-120"/>
              </a:rPr>
              <a:t>大陸地區學</a:t>
            </a:r>
            <a:r>
              <a:rPr lang="zh-TW" altLang="en-US" sz="2000" b="1" dirty="0" smtClean="0">
                <a:solidFill>
                  <a:schemeClr val="tx1"/>
                </a:solidFill>
                <a:latin typeface="標楷體" pitchFamily="65" charset="-120"/>
                <a:ea typeface="標楷體" pitchFamily="65" charset="-120"/>
              </a:rPr>
              <a:t>歷</a:t>
            </a:r>
            <a:r>
              <a:rPr lang="zh-TW" altLang="zh-TW" sz="2000" b="1" dirty="0" smtClean="0">
                <a:solidFill>
                  <a:schemeClr val="tx1"/>
                </a:solidFill>
                <a:latin typeface="標楷體" pitchFamily="65" charset="-120"/>
                <a:ea typeface="標楷體" pitchFamily="65" charset="-120"/>
              </a:rPr>
              <a:t>採認辦法或香港澳門學歷檢覈及採認辦法規定者，得準</a:t>
            </a:r>
            <a:endParaRPr lang="en-US" altLang="zh-TW" sz="2000" b="1" dirty="0" smtClean="0">
              <a:solidFill>
                <a:schemeClr val="tx1"/>
              </a:solidFill>
              <a:latin typeface="標楷體" pitchFamily="65" charset="-120"/>
              <a:ea typeface="標楷體" pitchFamily="65" charset="-120"/>
            </a:endParaRPr>
          </a:p>
          <a:p>
            <a:pPr eaLnBrk="1" fontAlgn="auto" hangingPunct="1">
              <a:spcAft>
                <a:spcPts val="0"/>
              </a:spcAft>
              <a:defRPr/>
            </a:pPr>
            <a:r>
              <a:rPr lang="zh-TW" altLang="en-US" sz="2000" b="1" dirty="0" smtClean="0">
                <a:solidFill>
                  <a:schemeClr val="tx1"/>
                </a:solidFill>
                <a:latin typeface="標楷體" pitchFamily="65" charset="-120"/>
                <a:ea typeface="標楷體" pitchFamily="65" charset="-120"/>
              </a:rPr>
              <a:t>    </a:t>
            </a:r>
            <a:r>
              <a:rPr lang="zh-TW" altLang="zh-TW" sz="2000" b="1" dirty="0" smtClean="0">
                <a:solidFill>
                  <a:schemeClr val="tx1"/>
                </a:solidFill>
                <a:latin typeface="標楷體" pitchFamily="65" charset="-120"/>
                <a:ea typeface="標楷體" pitchFamily="65" charset="-120"/>
              </a:rPr>
              <a:t>用前條第</a:t>
            </a:r>
            <a:r>
              <a:rPr lang="en-US" altLang="zh-TW" sz="2000" b="1" dirty="0" smtClean="0">
                <a:solidFill>
                  <a:schemeClr val="tx1"/>
                </a:solidFill>
                <a:latin typeface="標楷體" pitchFamily="65" charset="-120"/>
                <a:ea typeface="標楷體" pitchFamily="65" charset="-120"/>
              </a:rPr>
              <a:t>1</a:t>
            </a:r>
            <a:r>
              <a:rPr lang="zh-TW" altLang="zh-TW" sz="2000" b="1" dirty="0" smtClean="0">
                <a:solidFill>
                  <a:schemeClr val="tx1"/>
                </a:solidFill>
                <a:latin typeface="標楷體" pitchFamily="65" charset="-120"/>
                <a:ea typeface="標楷體" pitchFamily="65" charset="-120"/>
              </a:rPr>
              <a:t>款規定</a:t>
            </a:r>
            <a:r>
              <a:rPr lang="zh-TW" altLang="en-US" sz="2000" b="1" dirty="0" smtClean="0">
                <a:solidFill>
                  <a:schemeClr val="tx1"/>
                </a:solidFill>
                <a:latin typeface="標楷體" pitchFamily="65" charset="-120"/>
                <a:ea typeface="標楷體" pitchFamily="65" charset="-120"/>
              </a:rPr>
              <a:t>辦理。</a:t>
            </a:r>
            <a:endParaRPr lang="en-US" altLang="zh-TW" sz="2000" b="1" dirty="0" smtClean="0">
              <a:solidFill>
                <a:schemeClr val="tx1"/>
              </a:solidFill>
              <a:latin typeface="標楷體" pitchFamily="65" charset="-120"/>
              <a:ea typeface="標楷體" pitchFamily="65" charset="-120"/>
            </a:endParaRPr>
          </a:p>
          <a:p>
            <a:pPr eaLnBrk="1" fontAlgn="auto" hangingPunct="1">
              <a:spcAft>
                <a:spcPts val="0"/>
              </a:spcAft>
              <a:defRPr/>
            </a:pPr>
            <a:r>
              <a:rPr lang="zh-TW" altLang="en-US" sz="2000" b="1" dirty="0" smtClean="0">
                <a:solidFill>
                  <a:schemeClr val="tx1"/>
                </a:solidFill>
                <a:latin typeface="標楷體" pitchFamily="65" charset="-120"/>
                <a:ea typeface="標楷體" pitchFamily="65" charset="-120"/>
              </a:rPr>
              <a:t>  </a:t>
            </a:r>
            <a:r>
              <a:rPr lang="en-US" altLang="zh-TW" sz="2000" b="1" dirty="0" smtClean="0">
                <a:solidFill>
                  <a:schemeClr val="tx1"/>
                </a:solidFill>
                <a:latin typeface="標楷體" pitchFamily="65" charset="-120"/>
                <a:ea typeface="標楷體" pitchFamily="65" charset="-120"/>
              </a:rPr>
              <a:t>2.</a:t>
            </a:r>
            <a:r>
              <a:rPr lang="zh-TW" altLang="zh-TW" sz="2000" b="1" dirty="0" smtClean="0">
                <a:solidFill>
                  <a:schemeClr val="tx1"/>
                </a:solidFill>
                <a:latin typeface="標楷體" pitchFamily="65" charset="-120"/>
                <a:ea typeface="標楷體" pitchFamily="65" charset="-120"/>
              </a:rPr>
              <a:t>修業年級高於相當國內國民中學之大陸地區或香港、澳門同級同類學</a:t>
            </a:r>
            <a:endParaRPr lang="en-US" altLang="zh-TW" sz="2000" b="1" dirty="0" smtClean="0">
              <a:solidFill>
                <a:schemeClr val="tx1"/>
              </a:solidFill>
              <a:latin typeface="標楷體" pitchFamily="65" charset="-120"/>
              <a:ea typeface="標楷體" pitchFamily="65" charset="-120"/>
            </a:endParaRPr>
          </a:p>
          <a:p>
            <a:pPr eaLnBrk="1" fontAlgn="auto" hangingPunct="1">
              <a:spcAft>
                <a:spcPts val="0"/>
              </a:spcAft>
              <a:defRPr/>
            </a:pPr>
            <a:r>
              <a:rPr lang="zh-TW" altLang="en-US" sz="2000" b="1" dirty="0" smtClean="0">
                <a:solidFill>
                  <a:schemeClr val="tx1"/>
                </a:solidFill>
                <a:latin typeface="標楷體" pitchFamily="65" charset="-120"/>
                <a:ea typeface="標楷體" pitchFamily="65" charset="-120"/>
              </a:rPr>
              <a:t>    </a:t>
            </a:r>
            <a:r>
              <a:rPr lang="zh-TW" altLang="zh-TW" sz="2000" b="1" dirty="0" smtClean="0">
                <a:solidFill>
                  <a:schemeClr val="tx1"/>
                </a:solidFill>
                <a:latin typeface="標楷體" pitchFamily="65" charset="-120"/>
                <a:ea typeface="標楷體" pitchFamily="65" charset="-120"/>
              </a:rPr>
              <a:t>校肄業生</a:t>
            </a:r>
            <a:r>
              <a:rPr lang="zh-TW" altLang="en-US" sz="2000" b="1" dirty="0" smtClean="0">
                <a:solidFill>
                  <a:schemeClr val="tx1"/>
                </a:solidFill>
                <a:latin typeface="標楷體" pitchFamily="65" charset="-120"/>
                <a:ea typeface="標楷體" pitchFamily="65" charset="-120"/>
              </a:rPr>
              <a:t>，修</a:t>
            </a:r>
            <a:r>
              <a:rPr lang="zh-TW" altLang="zh-TW" sz="2000" b="1" dirty="0" smtClean="0">
                <a:solidFill>
                  <a:schemeClr val="tx1"/>
                </a:solidFill>
                <a:latin typeface="標楷體" pitchFamily="65" charset="-120"/>
                <a:ea typeface="標楷體" pitchFamily="65" charset="-120"/>
              </a:rPr>
              <a:t>滿相當於國內國民中學修業年限以下年級者，得準用前</a:t>
            </a:r>
            <a:endParaRPr lang="en-US" altLang="zh-TW" sz="2000" b="1" dirty="0" smtClean="0">
              <a:solidFill>
                <a:schemeClr val="tx1"/>
              </a:solidFill>
              <a:latin typeface="標楷體" pitchFamily="65" charset="-120"/>
              <a:ea typeface="標楷體" pitchFamily="65" charset="-120"/>
            </a:endParaRPr>
          </a:p>
          <a:p>
            <a:pPr eaLnBrk="1" fontAlgn="auto" hangingPunct="1">
              <a:spcAft>
                <a:spcPts val="0"/>
              </a:spcAft>
              <a:defRPr/>
            </a:pPr>
            <a:r>
              <a:rPr lang="zh-TW" altLang="en-US" sz="2000" b="1" dirty="0" smtClean="0">
                <a:solidFill>
                  <a:schemeClr val="tx1"/>
                </a:solidFill>
                <a:latin typeface="標楷體" pitchFamily="65" charset="-120"/>
                <a:ea typeface="標楷體" pitchFamily="65" charset="-120"/>
              </a:rPr>
              <a:t>    </a:t>
            </a:r>
            <a:r>
              <a:rPr lang="zh-TW" altLang="zh-TW" sz="2000" b="1" dirty="0" smtClean="0">
                <a:solidFill>
                  <a:schemeClr val="tx1"/>
                </a:solidFill>
                <a:latin typeface="標楷體" pitchFamily="65" charset="-120"/>
                <a:ea typeface="標楷體" pitchFamily="65" charset="-120"/>
              </a:rPr>
              <a:t>條第</a:t>
            </a:r>
            <a:r>
              <a:rPr lang="en-US" altLang="zh-TW" sz="2000" b="1" dirty="0" smtClean="0">
                <a:solidFill>
                  <a:schemeClr val="tx1"/>
                </a:solidFill>
                <a:latin typeface="標楷體" pitchFamily="65" charset="-120"/>
                <a:ea typeface="標楷體" pitchFamily="65" charset="-120"/>
              </a:rPr>
              <a:t>1</a:t>
            </a:r>
            <a:r>
              <a:rPr lang="zh-TW" altLang="zh-TW" sz="2000" b="1" dirty="0" smtClean="0">
                <a:solidFill>
                  <a:schemeClr val="tx1"/>
                </a:solidFill>
                <a:latin typeface="標楷體" pitchFamily="65" charset="-120"/>
                <a:ea typeface="標楷體" pitchFamily="65" charset="-120"/>
              </a:rPr>
              <a:t>款規定辦理</a:t>
            </a:r>
            <a:r>
              <a:rPr lang="zh-TW" altLang="en-US" sz="2000" b="1" dirty="0" smtClean="0">
                <a:solidFill>
                  <a:schemeClr val="tx1"/>
                </a:solidFill>
                <a:latin typeface="標楷體" pitchFamily="65" charset="-120"/>
                <a:ea typeface="標楷體" pitchFamily="65" charset="-120"/>
              </a:rPr>
              <a:t>。</a:t>
            </a:r>
            <a:endParaRPr lang="zh-TW" altLang="zh-TW" sz="2000" b="1" dirty="0" smtClean="0">
              <a:solidFill>
                <a:schemeClr val="tx1"/>
              </a:solidFill>
              <a:latin typeface="標楷體" pitchFamily="65" charset="-120"/>
              <a:ea typeface="標楷體" pitchFamily="65" charset="-120"/>
            </a:endParaRPr>
          </a:p>
        </p:txBody>
      </p:sp>
      <p:sp>
        <p:nvSpPr>
          <p:cNvPr id="9" name="圓角矩形 8"/>
          <p:cNvSpPr/>
          <p:nvPr/>
        </p:nvSpPr>
        <p:spPr>
          <a:xfrm>
            <a:off x="323528" y="4005064"/>
            <a:ext cx="8568952" cy="2088232"/>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Aft>
                <a:spcPts val="0"/>
              </a:spcAft>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持</a:t>
            </a:r>
            <a:r>
              <a:rPr lang="zh-TW" altLang="zh-TW" sz="2200" b="1" dirty="0" smtClean="0">
                <a:solidFill>
                  <a:schemeClr val="tx1"/>
                </a:solidFill>
                <a:latin typeface="標楷體" panose="03000509000000000000" pitchFamily="65" charset="-120"/>
                <a:ea typeface="標楷體" panose="03000509000000000000" pitchFamily="65" charset="-120"/>
              </a:rPr>
              <a:t>國外相當於國內國民中學肄業之證明文件，符合高級中等學校</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fontAlgn="auto" hangingPunct="1">
              <a:spcAft>
                <a:spcPts val="0"/>
              </a:spcAft>
              <a:defRPr/>
            </a:pPr>
            <a:r>
              <a:rPr lang="zh-TW" altLang="en-US" sz="2200" b="1" dirty="0" smtClean="0">
                <a:solidFill>
                  <a:schemeClr val="tx1"/>
                </a:solidFill>
                <a:latin typeface="標楷體" panose="03000509000000000000" pitchFamily="65" charset="-120"/>
                <a:ea typeface="標楷體" panose="03000509000000000000" pitchFamily="65" charset="-120"/>
              </a:rPr>
              <a:t> </a:t>
            </a:r>
            <a:r>
              <a:rPr lang="zh-TW" altLang="zh-TW" sz="2200" b="1" dirty="0" smtClean="0">
                <a:solidFill>
                  <a:schemeClr val="tx1"/>
                </a:solidFill>
                <a:latin typeface="標楷體" panose="03000509000000000000" pitchFamily="65" charset="-120"/>
                <a:ea typeface="標楷體" panose="03000509000000000000" pitchFamily="65" charset="-120"/>
              </a:rPr>
              <a:t>辦理學生國外學</a:t>
            </a:r>
            <a:r>
              <a:rPr lang="zh-TW" altLang="en-US" sz="2200" b="1" dirty="0" smtClean="0">
                <a:solidFill>
                  <a:schemeClr val="tx1"/>
                </a:solidFill>
                <a:latin typeface="標楷體" panose="03000509000000000000" pitchFamily="65" charset="-120"/>
                <a:ea typeface="標楷體" panose="03000509000000000000" pitchFamily="65" charset="-120"/>
              </a:rPr>
              <a:t>歷</a:t>
            </a:r>
            <a:r>
              <a:rPr lang="zh-TW" altLang="zh-TW" sz="2200" b="1" dirty="0" smtClean="0">
                <a:solidFill>
                  <a:schemeClr val="tx1"/>
                </a:solidFill>
                <a:latin typeface="標楷體" panose="03000509000000000000" pitchFamily="65" charset="-120"/>
                <a:ea typeface="標楷體" panose="03000509000000000000" pitchFamily="65" charset="-120"/>
              </a:rPr>
              <a:t>採認辦法規定者，得準用第</a:t>
            </a:r>
            <a:r>
              <a:rPr lang="en-US" altLang="zh-TW" sz="2200" b="1" dirty="0" smtClean="0">
                <a:solidFill>
                  <a:schemeClr val="tx1"/>
                </a:solidFill>
                <a:latin typeface="標楷體" panose="03000509000000000000" pitchFamily="65" charset="-120"/>
                <a:ea typeface="標楷體" panose="03000509000000000000" pitchFamily="65" charset="-120"/>
              </a:rPr>
              <a:t>2</a:t>
            </a:r>
            <a:r>
              <a:rPr lang="zh-TW" altLang="zh-TW" sz="2200" b="1" dirty="0" smtClean="0">
                <a:solidFill>
                  <a:schemeClr val="tx1"/>
                </a:solidFill>
                <a:latin typeface="標楷體" panose="03000509000000000000" pitchFamily="65" charset="-120"/>
                <a:ea typeface="標楷體" panose="03000509000000000000" pitchFamily="65" charset="-120"/>
              </a:rPr>
              <a:t>條第</a:t>
            </a:r>
            <a:r>
              <a:rPr lang="en-US" altLang="zh-TW" sz="2200" b="1" dirty="0" smtClean="0">
                <a:solidFill>
                  <a:schemeClr val="tx1"/>
                </a:solidFill>
                <a:latin typeface="標楷體" panose="03000509000000000000" pitchFamily="65" charset="-120"/>
                <a:ea typeface="標楷體" panose="03000509000000000000" pitchFamily="65" charset="-120"/>
              </a:rPr>
              <a:t>1</a:t>
            </a:r>
            <a:r>
              <a:rPr lang="zh-TW" altLang="zh-TW" sz="2200" b="1" dirty="0" smtClean="0">
                <a:solidFill>
                  <a:schemeClr val="tx1"/>
                </a:solidFill>
                <a:latin typeface="標楷體" panose="03000509000000000000" pitchFamily="65" charset="-120"/>
                <a:ea typeface="標楷體" panose="03000509000000000000" pitchFamily="65" charset="-120"/>
              </a:rPr>
              <a:t>款規定辦理。</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fontAlgn="auto" hangingPunct="1">
              <a:spcAft>
                <a:spcPts val="0"/>
              </a:spcAft>
              <a:buBlip>
                <a:blip r:embed="rId2"/>
              </a:buBlip>
              <a:defRPr/>
            </a:pPr>
            <a:r>
              <a:rPr lang="zh-TW" altLang="zh-TW" sz="2200" b="1" dirty="0" smtClean="0">
                <a:solidFill>
                  <a:schemeClr val="tx1"/>
                </a:solidFill>
                <a:latin typeface="標楷體" panose="03000509000000000000" pitchFamily="65" charset="-120"/>
                <a:ea typeface="標楷體" panose="03000509000000000000" pitchFamily="65" charset="-120"/>
              </a:rPr>
              <a:t>修業年級高於相當國內國民中學之</a:t>
            </a:r>
            <a:r>
              <a:rPr lang="zh-TW" altLang="en-US" sz="2200" b="1" dirty="0" smtClean="0">
                <a:solidFill>
                  <a:schemeClr val="tx1"/>
                </a:solidFill>
                <a:latin typeface="標楷體" panose="03000509000000000000" pitchFamily="65" charset="-120"/>
                <a:ea typeface="標楷體" panose="03000509000000000000" pitchFamily="65" charset="-120"/>
              </a:rPr>
              <a:t>國外同級同類學校肄業生，修</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fontAlgn="auto" hangingPunct="1">
              <a:spcAft>
                <a:spcPts val="0"/>
              </a:spcAft>
              <a:defRPr/>
            </a:pPr>
            <a:r>
              <a:rPr lang="zh-TW" altLang="en-US" sz="2200" b="1" dirty="0" smtClean="0">
                <a:solidFill>
                  <a:schemeClr val="tx1"/>
                </a:solidFill>
                <a:latin typeface="標楷體" panose="03000509000000000000" pitchFamily="65" charset="-120"/>
                <a:ea typeface="標楷體" panose="03000509000000000000" pitchFamily="65" charset="-120"/>
              </a:rPr>
              <a:t> 滿相當於國內國民</a:t>
            </a:r>
            <a:r>
              <a:rPr lang="zh-TW" altLang="zh-TW" sz="2200" b="1" dirty="0" smtClean="0">
                <a:solidFill>
                  <a:schemeClr val="tx1"/>
                </a:solidFill>
                <a:latin typeface="標楷體" panose="03000509000000000000" pitchFamily="65" charset="-120"/>
                <a:ea typeface="標楷體" panose="03000509000000000000" pitchFamily="65" charset="-120"/>
              </a:rPr>
              <a:t>中學修業年限以下年級者，得準用第</a:t>
            </a:r>
            <a:r>
              <a:rPr lang="en-US" altLang="zh-TW" sz="2200" b="1" dirty="0" smtClean="0">
                <a:solidFill>
                  <a:schemeClr val="tx1"/>
                </a:solidFill>
                <a:latin typeface="標楷體" panose="03000509000000000000" pitchFamily="65" charset="-120"/>
                <a:ea typeface="標楷體" panose="03000509000000000000" pitchFamily="65" charset="-120"/>
              </a:rPr>
              <a:t>2</a:t>
            </a:r>
            <a:r>
              <a:rPr lang="zh-TW" altLang="zh-TW" sz="2200" b="1" dirty="0" smtClean="0">
                <a:solidFill>
                  <a:schemeClr val="tx1"/>
                </a:solidFill>
                <a:latin typeface="標楷體" panose="03000509000000000000" pitchFamily="65" charset="-120"/>
                <a:ea typeface="標楷體" panose="03000509000000000000" pitchFamily="65" charset="-120"/>
              </a:rPr>
              <a:t>條第</a:t>
            </a:r>
            <a:r>
              <a:rPr lang="en-US" altLang="zh-TW" sz="2200" b="1" dirty="0" smtClean="0">
                <a:solidFill>
                  <a:schemeClr val="tx1"/>
                </a:solidFill>
                <a:latin typeface="標楷體" panose="03000509000000000000" pitchFamily="65" charset="-120"/>
                <a:ea typeface="標楷體" panose="03000509000000000000" pitchFamily="65" charset="-120"/>
              </a:rPr>
              <a:t>1</a:t>
            </a:r>
            <a:r>
              <a:rPr lang="zh-TW" altLang="zh-TW" sz="2200" b="1" dirty="0" smtClean="0">
                <a:solidFill>
                  <a:schemeClr val="tx1"/>
                </a:solidFill>
                <a:latin typeface="標楷體" panose="03000509000000000000" pitchFamily="65" charset="-120"/>
                <a:ea typeface="標楷體" panose="03000509000000000000" pitchFamily="65" charset="-120"/>
              </a:rPr>
              <a:t>款</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fontAlgn="auto" hangingPunct="1">
              <a:spcAft>
                <a:spcPts val="0"/>
              </a:spcAft>
              <a:defRPr/>
            </a:pPr>
            <a:r>
              <a:rPr lang="zh-TW" altLang="en-US" sz="2200" b="1" dirty="0" smtClean="0">
                <a:solidFill>
                  <a:schemeClr val="tx1"/>
                </a:solidFill>
                <a:latin typeface="標楷體" panose="03000509000000000000" pitchFamily="65" charset="-120"/>
                <a:ea typeface="標楷體" panose="03000509000000000000" pitchFamily="65" charset="-120"/>
              </a:rPr>
              <a:t> </a:t>
            </a:r>
            <a:r>
              <a:rPr lang="zh-TW" altLang="zh-TW" sz="2200" b="1" dirty="0" smtClean="0">
                <a:solidFill>
                  <a:schemeClr val="tx1"/>
                </a:solidFill>
                <a:latin typeface="標楷體" panose="03000509000000000000" pitchFamily="65" charset="-120"/>
                <a:ea typeface="標楷體" panose="03000509000000000000" pitchFamily="65" charset="-120"/>
              </a:rPr>
              <a:t>規定辦理。</a:t>
            </a: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入學高級中等學校同等學力認定標準</a:t>
            </a:r>
            <a:endParaRPr lang="zh-TW" altLang="en-US" sz="3200" dirty="0">
              <a:solidFill>
                <a:srgbClr val="C00000"/>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48</a:t>
            </a:fld>
            <a:endParaRPr lang="en-US" altLang="zh-TW" smtClean="0"/>
          </a:p>
        </p:txBody>
      </p:sp>
      <p:sp>
        <p:nvSpPr>
          <p:cNvPr id="11" name="內容版面配置區 10"/>
          <p:cNvSpPr>
            <a:spLocks noGrp="1"/>
          </p:cNvSpPr>
          <p:nvPr>
            <p:ph idx="1"/>
          </p:nvPr>
        </p:nvSpPr>
        <p:spPr>
          <a:xfrm>
            <a:off x="323528" y="3429000"/>
            <a:ext cx="8604448" cy="1512168"/>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扶助對象：</a:t>
            </a:r>
            <a:r>
              <a:rPr lang="en-US" altLang="zh-TW" sz="2000" b="1" dirty="0" smtClean="0">
                <a:solidFill>
                  <a:schemeClr val="tx1"/>
                </a:solidFill>
                <a:latin typeface="標楷體" panose="03000509000000000000" pitchFamily="65" charset="-120"/>
                <a:ea typeface="標楷體" panose="03000509000000000000" pitchFamily="65" charset="-120"/>
              </a:rPr>
              <a:t> 1.</a:t>
            </a:r>
            <a:r>
              <a:rPr lang="zh-TW" altLang="zh-TW" sz="2000" b="1" dirty="0" smtClean="0">
                <a:solidFill>
                  <a:schemeClr val="tx1"/>
                </a:solidFill>
                <a:latin typeface="標楷體" panose="03000509000000000000" pitchFamily="65" charset="-120"/>
                <a:ea typeface="標楷體" panose="03000509000000000000" pitchFamily="65" charset="-120"/>
              </a:rPr>
              <a:t>國民中學教育會考成績中，國文、英文、數學任一科列為「待加強」</a:t>
            </a:r>
            <a:r>
              <a:rPr lang="zh-TW" altLang="en-US" sz="2000" b="1" dirty="0" smtClean="0">
                <a:solidFill>
                  <a:schemeClr val="tx1"/>
                </a:solidFill>
                <a:latin typeface="標楷體" panose="03000509000000000000" pitchFamily="65" charset="-120"/>
                <a:ea typeface="標楷體" panose="03000509000000000000" pitchFamily="65" charset="-120"/>
              </a:rPr>
              <a:t>；</a:t>
            </a:r>
            <a:r>
              <a:rPr lang="en-US" altLang="zh-TW" sz="2000" b="1" dirty="0" smtClean="0">
                <a:solidFill>
                  <a:schemeClr val="tx1"/>
                </a:solidFill>
                <a:latin typeface="標楷體" panose="03000509000000000000" pitchFamily="65" charset="-120"/>
                <a:ea typeface="標楷體" panose="03000509000000000000" pitchFamily="65" charset="-120"/>
              </a:rPr>
              <a:t>2.</a:t>
            </a:r>
            <a:r>
              <a:rPr lang="zh-TW" altLang="zh-TW" sz="2000" b="1" dirty="0" smtClean="0">
                <a:solidFill>
                  <a:schemeClr val="tx1"/>
                </a:solidFill>
                <a:latin typeface="標楷體" panose="03000509000000000000" pitchFamily="65" charset="-120"/>
                <a:ea typeface="標楷體" panose="03000509000000000000" pitchFamily="65" charset="-120"/>
              </a:rPr>
              <a:t>任一次學業成績定期考查之學科成績不及格，且在同一年級中為後百分之二十五</a:t>
            </a:r>
            <a:r>
              <a:rPr lang="zh-TW" altLang="en-US" sz="2000" b="1" dirty="0" smtClean="0">
                <a:solidFill>
                  <a:schemeClr val="tx1"/>
                </a:solidFill>
                <a:latin typeface="標楷體" panose="03000509000000000000" pitchFamily="65" charset="-120"/>
                <a:ea typeface="標楷體" panose="03000509000000000000" pitchFamily="65" charset="-120"/>
              </a:rPr>
              <a:t>；</a:t>
            </a:r>
            <a:r>
              <a:rPr lang="en-US" altLang="zh-TW" sz="2000" b="1" dirty="0" smtClean="0">
                <a:solidFill>
                  <a:schemeClr val="tx1"/>
                </a:solidFill>
                <a:latin typeface="標楷體" panose="03000509000000000000" pitchFamily="65" charset="-120"/>
                <a:ea typeface="標楷體" panose="03000509000000000000" pitchFamily="65" charset="-120"/>
              </a:rPr>
              <a:t>3.</a:t>
            </a:r>
            <a:r>
              <a:rPr lang="zh-TW" altLang="zh-TW" sz="2000" b="1" dirty="0" smtClean="0">
                <a:solidFill>
                  <a:schemeClr val="tx1"/>
                </a:solidFill>
                <a:latin typeface="標楷體" panose="03000509000000000000" pitchFamily="65" charset="-120"/>
                <a:ea typeface="標楷體" panose="03000509000000000000" pitchFamily="65" charset="-120"/>
              </a:rPr>
              <a:t>前一學期學科成績不及格，且在同一年級中為後百分之二十五。</a:t>
            </a: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48</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103</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1</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15</a:t>
            </a:r>
            <a:r>
              <a:rPr lang="zh-TW" altLang="zh-TW" sz="2200" b="1" dirty="0" smtClean="0">
                <a:solidFill>
                  <a:schemeClr val="tx1"/>
                </a:solidFill>
                <a:latin typeface="標楷體" pitchFamily="65" charset="-120"/>
                <a:ea typeface="標楷體" panose="03000509000000000000" pitchFamily="65" charset="-120"/>
              </a:rPr>
              <a:t>日臺教國署高字第</a:t>
            </a:r>
            <a:r>
              <a:rPr lang="en-US" altLang="zh-TW" sz="2200" b="1" dirty="0" smtClean="0">
                <a:solidFill>
                  <a:schemeClr val="tx1"/>
                </a:solidFill>
                <a:latin typeface="標楷體" pitchFamily="65" charset="-120"/>
                <a:ea typeface="標楷體" panose="03000509000000000000" pitchFamily="65" charset="-120"/>
              </a:rPr>
              <a:t>1020127370B</a:t>
            </a:r>
            <a:r>
              <a:rPr lang="zh-TW" altLang="zh-TW" sz="2200" b="1" dirty="0" smtClean="0">
                <a:solidFill>
                  <a:schemeClr val="tx1"/>
                </a:solidFill>
                <a:latin typeface="標楷體" pitchFamily="65" charset="-120"/>
                <a:ea typeface="標楷體" panose="03000509000000000000" pitchFamily="65" charset="-120"/>
              </a:rPr>
              <a:t>號令修正</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72008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2"/>
              </a:buBlip>
              <a:defRPr/>
            </a:pPr>
            <a:r>
              <a:rPr lang="zh-TW" altLang="en-US" sz="2200" b="1" dirty="0" smtClean="0">
                <a:solidFill>
                  <a:schemeClr val="tx1"/>
                </a:solidFill>
                <a:latin typeface="標楷體" panose="03000509000000000000" pitchFamily="65" charset="-120"/>
                <a:ea typeface="標楷體" panose="03000509000000000000" pitchFamily="65" charset="-120"/>
              </a:rPr>
              <a:t>目的：強化學習動機、縮短學習落差、進行差異化或補救教學</a:t>
            </a:r>
            <a:endParaRPr lang="zh-TW" altLang="en-US" sz="2200" b="1" dirty="0">
              <a:solidFill>
                <a:schemeClr val="tx1"/>
              </a:solidFill>
              <a:latin typeface="標楷體" panose="03000509000000000000" pitchFamily="65" charset="-120"/>
              <a:ea typeface="標楷體" panose="03000509000000000000" pitchFamily="65" charset="-120"/>
            </a:endParaRPr>
          </a:p>
        </p:txBody>
      </p:sp>
      <p:sp>
        <p:nvSpPr>
          <p:cNvPr id="10" name="內容版面配置區 10"/>
          <p:cNvSpPr txBox="1">
            <a:spLocks/>
          </p:cNvSpPr>
          <p:nvPr/>
        </p:nvSpPr>
        <p:spPr bwMode="auto">
          <a:xfrm>
            <a:off x="323528" y="4941168"/>
            <a:ext cx="8604448" cy="1296144"/>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2"/>
              </a:buBlip>
              <a:defRPr/>
            </a:pPr>
            <a:r>
              <a:rPr lang="zh-TW" altLang="en-US" sz="2000" b="1" dirty="0" smtClean="0">
                <a:solidFill>
                  <a:schemeClr val="tx1"/>
                </a:solidFill>
                <a:latin typeface="標楷體" panose="03000509000000000000" pitchFamily="65" charset="-120"/>
                <a:ea typeface="標楷體" panose="03000509000000000000" pitchFamily="65" charset="-120"/>
              </a:rPr>
              <a:t>工作重點：</a:t>
            </a:r>
            <a:r>
              <a:rPr lang="en-US" altLang="zh-TW" sz="2000" b="1" dirty="0" smtClean="0">
                <a:solidFill>
                  <a:schemeClr val="tx1"/>
                </a:solidFill>
                <a:latin typeface="標楷體" panose="03000509000000000000" pitchFamily="65" charset="-120"/>
                <a:ea typeface="標楷體" panose="03000509000000000000" pitchFamily="65" charset="-120"/>
              </a:rPr>
              <a:t>1.</a:t>
            </a:r>
            <a:r>
              <a:rPr lang="zh-TW" altLang="zh-TW" sz="2000" b="1" dirty="0" smtClean="0">
                <a:solidFill>
                  <a:schemeClr val="tx1"/>
                </a:solidFill>
                <a:latin typeface="標楷體" panose="03000509000000000000" pitchFamily="65" charset="-120"/>
                <a:ea typeface="標楷體" panose="03000509000000000000" pitchFamily="65" charset="-120"/>
              </a:rPr>
              <a:t>每班人數以</a:t>
            </a:r>
            <a:r>
              <a:rPr lang="en-US" altLang="zh-TW" sz="2000" b="1" dirty="0" smtClean="0">
                <a:solidFill>
                  <a:schemeClr val="tx1"/>
                </a:solidFill>
                <a:latin typeface="標楷體" panose="03000509000000000000" pitchFamily="65" charset="-120"/>
                <a:ea typeface="標楷體" panose="03000509000000000000" pitchFamily="65" charset="-120"/>
              </a:rPr>
              <a:t>6</a:t>
            </a:r>
            <a:r>
              <a:rPr lang="zh-TW" altLang="zh-TW" sz="2000" b="1" dirty="0" smtClean="0">
                <a:solidFill>
                  <a:schemeClr val="tx1"/>
                </a:solidFill>
                <a:latin typeface="標楷體" panose="03000509000000000000" pitchFamily="65" charset="-120"/>
                <a:ea typeface="標楷體" panose="03000509000000000000" pitchFamily="65" charset="-120"/>
              </a:rPr>
              <a:t>人至</a:t>
            </a:r>
            <a:r>
              <a:rPr lang="en-US" altLang="zh-TW" sz="2000" b="1" dirty="0" smtClean="0">
                <a:solidFill>
                  <a:schemeClr val="tx1"/>
                </a:solidFill>
                <a:latin typeface="標楷體" panose="03000509000000000000" pitchFamily="65" charset="-120"/>
                <a:ea typeface="標楷體" panose="03000509000000000000" pitchFamily="65" charset="-120"/>
              </a:rPr>
              <a:t>12</a:t>
            </a:r>
            <a:r>
              <a:rPr lang="zh-TW" altLang="zh-TW" sz="2000" b="1" dirty="0" smtClean="0">
                <a:solidFill>
                  <a:schemeClr val="tx1"/>
                </a:solidFill>
                <a:latin typeface="標楷體" panose="03000509000000000000" pitchFamily="65" charset="-120"/>
                <a:ea typeface="標楷體" panose="03000509000000000000" pitchFamily="65" charset="-120"/>
              </a:rPr>
              <a:t>人原則。</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000" b="1" dirty="0" smtClean="0">
                <a:solidFill>
                  <a:schemeClr val="tx1"/>
                </a:solidFill>
                <a:latin typeface="標楷體" panose="03000509000000000000" pitchFamily="65" charset="-120"/>
                <a:ea typeface="標楷體" panose="03000509000000000000" pitchFamily="65" charset="-120"/>
              </a:rPr>
              <a:t>            2.</a:t>
            </a:r>
            <a:r>
              <a:rPr lang="zh-TW" altLang="zh-TW" sz="2000" b="1" dirty="0" smtClean="0">
                <a:solidFill>
                  <a:schemeClr val="tx1"/>
                </a:solidFill>
                <a:latin typeface="標楷體" panose="03000509000000000000" pitchFamily="65" charset="-120"/>
                <a:ea typeface="標楷體" panose="03000509000000000000" pitchFamily="65" charset="-120"/>
              </a:rPr>
              <a:t>一次核定二個學期之補助，並一次撥款。</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000" b="1" dirty="0" smtClean="0">
                <a:solidFill>
                  <a:schemeClr val="tx1"/>
                </a:solidFill>
                <a:latin typeface="標楷體" panose="03000509000000000000" pitchFamily="65" charset="-120"/>
                <a:ea typeface="標楷體" panose="03000509000000000000" pitchFamily="65" charset="-120"/>
              </a:rPr>
              <a:t>            3.</a:t>
            </a:r>
            <a:r>
              <a:rPr lang="zh-TW" altLang="zh-TW" sz="2000" b="1" dirty="0" smtClean="0">
                <a:solidFill>
                  <a:schemeClr val="tx1"/>
                </a:solidFill>
                <a:latin typeface="標楷體" panose="03000509000000000000" pitchFamily="65" charset="-120"/>
                <a:ea typeface="標楷體" panose="03000509000000000000" pitchFamily="65" charset="-120"/>
              </a:rPr>
              <a:t>第二學期核定數包括暑假學習扶助，</a:t>
            </a: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000" b="1" dirty="0" smtClean="0">
                <a:solidFill>
                  <a:schemeClr val="tx1"/>
                </a:solidFill>
                <a:latin typeface="標楷體" panose="03000509000000000000" pitchFamily="65" charset="-120"/>
                <a:ea typeface="標楷體" panose="03000509000000000000" pitchFamily="65" charset="-120"/>
              </a:rPr>
              <a:t>              </a:t>
            </a:r>
            <a:r>
              <a:rPr lang="zh-TW" altLang="zh-TW" sz="2000" b="1" dirty="0" smtClean="0">
                <a:solidFill>
                  <a:schemeClr val="tx1"/>
                </a:solidFill>
                <a:latin typeface="標楷體" panose="03000509000000000000" pitchFamily="65" charset="-120"/>
                <a:ea typeface="標楷體" panose="03000509000000000000" pitchFamily="65" charset="-120"/>
              </a:rPr>
              <a:t>第一學期核定數包括寒假學習扶助。</a:t>
            </a:r>
            <a:endParaRPr lang="en-US" altLang="zh-TW" sz="2000" b="1" dirty="0" smtClean="0">
              <a:solidFill>
                <a:schemeClr val="tx1"/>
              </a:solidFill>
              <a:latin typeface="標楷體" panose="03000509000000000000" pitchFamily="65" charset="-120"/>
              <a:ea typeface="標楷體" panose="03000509000000000000" pitchFamily="65" charset="-120"/>
            </a:endParaRPr>
          </a:p>
        </p:txBody>
      </p:sp>
      <p:sp>
        <p:nvSpPr>
          <p:cNvPr id="12" name="標題 11"/>
          <p:cNvSpPr>
            <a:spLocks noGrp="1"/>
          </p:cNvSpPr>
          <p:nvPr>
            <p:ph type="title"/>
          </p:nvPr>
        </p:nvSpPr>
        <p:spPr>
          <a:xfrm>
            <a:off x="467544" y="764704"/>
            <a:ext cx="8229600" cy="998984"/>
          </a:xfrm>
        </p:spPr>
        <p:txBody>
          <a:bodyPr/>
          <a:lstStyle/>
          <a:p>
            <a:r>
              <a:rPr lang="en-US" altLang="zh-TW" sz="3000" dirty="0" err="1" smtClean="0">
                <a:solidFill>
                  <a:srgbClr val="C00000"/>
                </a:solidFill>
                <a:latin typeface="標楷體" pitchFamily="65" charset="-120"/>
                <a:ea typeface="標楷體" pitchFamily="65" charset="-120"/>
              </a:rPr>
              <a:t>教育部國民及學前教育署辦理高級中等學校</a:t>
            </a:r>
            <a:r>
              <a:rPr lang="en-US" altLang="zh-TW" sz="3000" dirty="0" smtClean="0">
                <a:solidFill>
                  <a:srgbClr val="C00000"/>
                </a:solidFill>
                <a:latin typeface="標楷體" pitchFamily="65" charset="-120"/>
                <a:ea typeface="標楷體" pitchFamily="65" charset="-120"/>
              </a:rPr>
              <a:t/>
            </a:r>
            <a:br>
              <a:rPr lang="en-US" altLang="zh-TW" sz="3000" dirty="0" smtClean="0">
                <a:solidFill>
                  <a:srgbClr val="C00000"/>
                </a:solidFill>
                <a:latin typeface="標楷體" pitchFamily="65" charset="-120"/>
                <a:ea typeface="標楷體" pitchFamily="65" charset="-120"/>
              </a:rPr>
            </a:br>
            <a:r>
              <a:rPr lang="zh-TW" altLang="zh-TW" sz="3000" dirty="0" smtClean="0">
                <a:solidFill>
                  <a:srgbClr val="C00000"/>
                </a:solidFill>
                <a:latin typeface="標楷體" pitchFamily="65" charset="-120"/>
                <a:ea typeface="標楷體" pitchFamily="65" charset="-120"/>
              </a:rPr>
              <a:t>學生學習扶助方案補助要點</a:t>
            </a:r>
            <a:endParaRPr lang="zh-TW" altLang="en-US" sz="3000" dirty="0">
              <a:solidFill>
                <a:srgbClr val="C00000"/>
              </a:solidFill>
              <a:latin typeface="標楷體" pitchFamily="65" charset="-120"/>
              <a:ea typeface="標楷體" pitchFamily="65" charset="-120"/>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49</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49</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91683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1</a:t>
            </a:r>
            <a:r>
              <a:rPr lang="zh-TW" altLang="en-US" sz="3000" b="1" dirty="0" smtClean="0">
                <a:solidFill>
                  <a:schemeClr val="tx1"/>
                </a:solidFill>
                <a:latin typeface="標楷體" pitchFamily="65" charset="-120"/>
                <a:ea typeface="標楷體" panose="03000509000000000000" pitchFamily="65" charset="-120"/>
              </a:rPr>
              <a:t>：</a:t>
            </a:r>
            <a:r>
              <a:rPr lang="zh-TW" altLang="en-US" sz="2500" b="1" dirty="0" smtClean="0">
                <a:solidFill>
                  <a:schemeClr val="tx1"/>
                </a:solidFill>
                <a:latin typeface="標楷體" pitchFamily="65" charset="-120"/>
                <a:ea typeface="標楷體" panose="03000509000000000000" pitchFamily="65" charset="-120"/>
              </a:rPr>
              <a:t>若有申請優質化，均質化經費進行學習扶助，可否再申請學習扶助經費？</a:t>
            </a:r>
            <a:endParaRPr lang="zh-TW" altLang="en-US" sz="25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852936"/>
            <a:ext cx="8568952" cy="1224136"/>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Ａ：可以，但是教學內容、對象、時間、課程需不同，建議學校進行學習扶助時，仍以申請學習扶助經費為主，優質化、均質化經費可留做其他學生事務之用。</a:t>
            </a: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764704"/>
            <a:ext cx="8229600" cy="1143000"/>
          </a:xfrm>
        </p:spPr>
        <p:txBody>
          <a:bodyPr/>
          <a:lstStyle/>
          <a:p>
            <a:r>
              <a:rPr lang="en-US" altLang="zh-TW" sz="3200" dirty="0" err="1" smtClean="0">
                <a:solidFill>
                  <a:srgbClr val="C00000"/>
                </a:solidFill>
                <a:latin typeface="標楷體" pitchFamily="65" charset="-120"/>
                <a:ea typeface="標楷體" pitchFamily="65" charset="-120"/>
                <a:hlinkClick r:id="rId4"/>
              </a:rPr>
              <a:t>教育部國民及學前教育署辦理高級中等學校學生學習扶助方案補助要點</a:t>
            </a:r>
            <a:r>
              <a:rPr lang="en-US" altLang="zh-TW" sz="3200" dirty="0" err="1"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221088"/>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2</a:t>
            </a:r>
            <a:r>
              <a:rPr lang="zh-TW" altLang="en-US" sz="3000" b="1" dirty="0" smtClean="0">
                <a:solidFill>
                  <a:schemeClr val="tx1"/>
                </a:solidFill>
                <a:latin typeface="標楷體" pitchFamily="65" charset="-120"/>
                <a:ea typeface="標楷體" panose="03000509000000000000" pitchFamily="65" charset="-120"/>
              </a:rPr>
              <a:t>：</a:t>
            </a:r>
            <a:r>
              <a:rPr lang="zh-TW" altLang="en-US" sz="2500" b="1" dirty="0" smtClean="0">
                <a:solidFill>
                  <a:schemeClr val="tx1"/>
                </a:solidFill>
                <a:latin typeface="標楷體" pitchFamily="65" charset="-120"/>
                <a:ea typeface="標楷體" panose="03000509000000000000" pitchFamily="65" charset="-120"/>
              </a:rPr>
              <a:t>學習扶助成果報告是不是只有申請學習扶助經費學校才需填寫</a:t>
            </a:r>
            <a:r>
              <a:rPr lang="en-US" altLang="zh-TW" sz="2500" b="1" dirty="0" smtClean="0">
                <a:solidFill>
                  <a:schemeClr val="tx1"/>
                </a:solidFill>
                <a:latin typeface="標楷體" pitchFamily="65" charset="-120"/>
                <a:ea typeface="標楷體" panose="03000509000000000000" pitchFamily="65" charset="-120"/>
              </a:rPr>
              <a:t>?</a:t>
            </a:r>
            <a:endParaRPr lang="zh-TW" altLang="en-US" sz="25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157192"/>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Ａ：不是，只要學校有做學習扶助都需填寫，資料供教育部彙整之用。</a:t>
            </a:r>
            <a:endParaRPr lang="zh-TW" altLang="en-US" sz="2400" b="1" dirty="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5</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5</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19275" y="1484784"/>
            <a:ext cx="8568952" cy="1584176"/>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Blip>
                <a:blip r:embed="rId2"/>
              </a:buBlip>
              <a:defRPr/>
            </a:pPr>
            <a:r>
              <a:rPr lang="en-US" altLang="zh-TW" sz="2400" b="1" dirty="0" smtClean="0">
                <a:solidFill>
                  <a:schemeClr val="tx1"/>
                </a:solidFill>
                <a:latin typeface="標楷體" pitchFamily="65" charset="-120"/>
                <a:ea typeface="標楷體" panose="03000509000000000000" pitchFamily="65" charset="-120"/>
              </a:rPr>
              <a:t>3.</a:t>
            </a:r>
            <a:r>
              <a:rPr lang="zh-TW" altLang="zh-TW" sz="2400" b="1" dirty="0" smtClean="0">
                <a:solidFill>
                  <a:schemeClr val="tx1"/>
                </a:solidFill>
                <a:latin typeface="標楷體" panose="03000509000000000000" pitchFamily="65" charset="-120"/>
                <a:ea typeface="標楷體" panose="03000509000000000000" pitchFamily="65" charset="-120"/>
              </a:rPr>
              <a:t>各</a:t>
            </a:r>
            <a:r>
              <a:rPr lang="zh-TW" altLang="zh-TW" sz="2400" b="1" dirty="0">
                <a:solidFill>
                  <a:schemeClr val="tx1"/>
                </a:solidFill>
                <a:latin typeface="標楷體" panose="03000509000000000000" pitchFamily="65" charset="-120"/>
                <a:ea typeface="標楷體" panose="03000509000000000000" pitchFamily="65" charset="-120"/>
              </a:rPr>
              <a:t>就學區之特色招生核定作業要點由直轄市、縣（市）主管機關報經中央主管機關檢視無違反本辦法及應遵行事項等規定，予以備查後，公告實施；若有違反者，應函請其限期修正後，報中央主管機關備查。</a:t>
            </a:r>
            <a:r>
              <a:rPr lang="zh-TW" altLang="zh-TW" sz="2400" b="1" dirty="0" smtClean="0">
                <a:solidFill>
                  <a:schemeClr val="tx1"/>
                </a:solidFill>
                <a:latin typeface="標楷體" panose="03000509000000000000" pitchFamily="65" charset="-120"/>
                <a:ea typeface="標楷體" panose="03000509000000000000" pitchFamily="65" charset="-120"/>
              </a:rPr>
              <a:t>（第</a:t>
            </a:r>
            <a:r>
              <a:rPr lang="en-US" altLang="zh-TW" sz="2400" b="1" dirty="0" smtClean="0">
                <a:solidFill>
                  <a:schemeClr val="tx1"/>
                </a:solidFill>
                <a:latin typeface="標楷體" panose="03000509000000000000" pitchFamily="65" charset="-120"/>
                <a:ea typeface="標楷體" panose="03000509000000000000" pitchFamily="65" charset="-120"/>
              </a:rPr>
              <a:t>13</a:t>
            </a:r>
            <a:r>
              <a:rPr lang="zh-TW" altLang="zh-TW" sz="2400" b="1" dirty="0" smtClean="0">
                <a:solidFill>
                  <a:schemeClr val="tx1"/>
                </a:solidFill>
                <a:latin typeface="標楷體" panose="03000509000000000000" pitchFamily="65" charset="-120"/>
                <a:ea typeface="標楷體" panose="03000509000000000000" pitchFamily="65" charset="-120"/>
              </a:rPr>
              <a:t>條</a:t>
            </a:r>
            <a:r>
              <a:rPr lang="zh-TW" altLang="zh-TW" sz="2400" b="1" dirty="0">
                <a:solidFill>
                  <a:schemeClr val="tx1"/>
                </a:solidFill>
                <a:latin typeface="標楷體" panose="03000509000000000000" pitchFamily="65" charset="-120"/>
                <a:ea typeface="標楷體" panose="03000509000000000000" pitchFamily="65" charset="-120"/>
              </a:rPr>
              <a:t>）</a:t>
            </a:r>
            <a:endParaRPr lang="zh-TW" altLang="en-US" sz="2400" b="1" dirty="0">
              <a:solidFill>
                <a:schemeClr val="tx1"/>
              </a:solidFill>
              <a:latin typeface="標楷體" panose="03000509000000000000"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rPr>
              <a:t>高級中等學校多元入學招生辦法</a:t>
            </a:r>
            <a:endParaRPr lang="zh-TW" altLang="en-US" sz="3200" dirty="0">
              <a:solidFill>
                <a:srgbClr val="C00000"/>
              </a:solidFill>
              <a:latin typeface="標楷體" pitchFamily="65" charset="-120"/>
              <a:ea typeface="標楷體" pitchFamily="65" charset="-120"/>
            </a:endParaRPr>
          </a:p>
        </p:txBody>
      </p:sp>
      <p:sp>
        <p:nvSpPr>
          <p:cNvPr id="13" name="圓角矩形 12"/>
          <p:cNvSpPr/>
          <p:nvPr/>
        </p:nvSpPr>
        <p:spPr>
          <a:xfrm>
            <a:off x="344867" y="3149913"/>
            <a:ext cx="8568952" cy="108012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Blip>
                <a:blip r:embed="rId2"/>
              </a:buBlip>
              <a:defRPr/>
            </a:pPr>
            <a:r>
              <a:rPr lang="en-US" altLang="zh-TW" sz="2400" b="1" dirty="0" smtClean="0">
                <a:solidFill>
                  <a:schemeClr val="tx1"/>
                </a:solidFill>
                <a:latin typeface="標楷體" panose="03000509000000000000" pitchFamily="65" charset="-120"/>
                <a:ea typeface="標楷體" panose="03000509000000000000" pitchFamily="65" charset="-120"/>
              </a:rPr>
              <a:t>4.</a:t>
            </a:r>
            <a:r>
              <a:rPr lang="zh-TW" altLang="zh-TW" sz="2400" b="1" dirty="0" smtClean="0">
                <a:solidFill>
                  <a:schemeClr val="tx1"/>
                </a:solidFill>
                <a:latin typeface="標楷體" pitchFamily="65" charset="-120"/>
                <a:ea typeface="標楷體" panose="03000509000000000000" pitchFamily="65" charset="-120"/>
              </a:rPr>
              <a:t>各</a:t>
            </a:r>
            <a:r>
              <a:rPr lang="zh-TW" altLang="zh-TW" sz="2400" b="1" dirty="0">
                <a:solidFill>
                  <a:schemeClr val="tx1"/>
                </a:solidFill>
                <a:latin typeface="標楷體" pitchFamily="65" charset="-120"/>
                <a:ea typeface="標楷體" panose="03000509000000000000" pitchFamily="65" charset="-120"/>
              </a:rPr>
              <a:t>直轄市、縣</a:t>
            </a:r>
            <a:r>
              <a:rPr lang="en-US" altLang="zh-TW" sz="2400" b="1" dirty="0">
                <a:solidFill>
                  <a:schemeClr val="tx1"/>
                </a:solidFill>
                <a:latin typeface="標楷體" pitchFamily="65" charset="-120"/>
                <a:ea typeface="標楷體" panose="03000509000000000000" pitchFamily="65" charset="-120"/>
              </a:rPr>
              <a:t>(</a:t>
            </a:r>
            <a:r>
              <a:rPr lang="zh-TW" altLang="zh-TW" sz="2400" b="1" dirty="0">
                <a:solidFill>
                  <a:schemeClr val="tx1"/>
                </a:solidFill>
                <a:latin typeface="標楷體" pitchFamily="65" charset="-120"/>
                <a:ea typeface="標楷體" panose="03000509000000000000" pitchFamily="65" charset="-120"/>
              </a:rPr>
              <a:t>市</a:t>
            </a:r>
            <a:r>
              <a:rPr lang="en-US" altLang="zh-TW" sz="2400" b="1" dirty="0">
                <a:solidFill>
                  <a:schemeClr val="tx1"/>
                </a:solidFill>
                <a:latin typeface="標楷體" pitchFamily="65" charset="-120"/>
                <a:ea typeface="標楷體" panose="03000509000000000000" pitchFamily="65" charset="-120"/>
              </a:rPr>
              <a:t>)</a:t>
            </a:r>
            <a:r>
              <a:rPr lang="zh-TW" altLang="zh-TW" sz="2400" b="1" dirty="0">
                <a:solidFill>
                  <a:schemeClr val="tx1"/>
                </a:solidFill>
                <a:latin typeface="標楷體" pitchFamily="65" charset="-120"/>
                <a:ea typeface="標楷體" panose="03000509000000000000" pitchFamily="65" charset="-120"/>
              </a:rPr>
              <a:t>主管機關組成入學推動工作小組所聘家長、教師類別之代表委員，修正為家長團體、教師組織之代表委員。</a:t>
            </a:r>
            <a:r>
              <a:rPr lang="zh-TW" altLang="zh-TW" sz="2400" b="1" dirty="0" smtClean="0">
                <a:solidFill>
                  <a:schemeClr val="tx1"/>
                </a:solidFill>
                <a:latin typeface="標楷體" pitchFamily="65" charset="-120"/>
                <a:ea typeface="標楷體" panose="03000509000000000000" pitchFamily="65" charset="-120"/>
              </a:rPr>
              <a:t>（第</a:t>
            </a:r>
            <a:r>
              <a:rPr lang="en-US" altLang="zh-TW" sz="2400" b="1" dirty="0" smtClean="0">
                <a:solidFill>
                  <a:schemeClr val="tx1"/>
                </a:solidFill>
                <a:latin typeface="標楷體" pitchFamily="65" charset="-120"/>
                <a:ea typeface="標楷體" panose="03000509000000000000" pitchFamily="65" charset="-120"/>
              </a:rPr>
              <a:t>19</a:t>
            </a:r>
            <a:r>
              <a:rPr lang="zh-TW" altLang="zh-TW" sz="2400" b="1" dirty="0" smtClean="0">
                <a:solidFill>
                  <a:schemeClr val="tx1"/>
                </a:solidFill>
                <a:latin typeface="標楷體" pitchFamily="65" charset="-120"/>
                <a:ea typeface="標楷體" panose="03000509000000000000" pitchFamily="65" charset="-120"/>
              </a:rPr>
              <a:t>條</a:t>
            </a:r>
            <a:r>
              <a:rPr lang="zh-TW" altLang="zh-TW" sz="2400" b="1" dirty="0">
                <a:solidFill>
                  <a:schemeClr val="tx1"/>
                </a:solidFill>
                <a:latin typeface="標楷體" pitchFamily="65" charset="-120"/>
                <a:ea typeface="標楷體" panose="03000509000000000000" pitchFamily="65" charset="-120"/>
              </a:rPr>
              <a:t>）</a:t>
            </a:r>
            <a:endParaRPr lang="zh-TW" altLang="en-US" sz="24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31076" y="4301556"/>
            <a:ext cx="8520364" cy="1295203"/>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Blip>
                <a:blip r:embed="rId2"/>
              </a:buBlip>
              <a:defRPr/>
            </a:pPr>
            <a:r>
              <a:rPr lang="en-US" altLang="zh-TW" sz="2400" b="1" dirty="0" smtClean="0">
                <a:solidFill>
                  <a:schemeClr val="tx1"/>
                </a:solidFill>
                <a:latin typeface="標楷體" pitchFamily="65" charset="-120"/>
                <a:ea typeface="標楷體" panose="03000509000000000000" pitchFamily="65" charset="-120"/>
              </a:rPr>
              <a:t>5.</a:t>
            </a:r>
            <a:r>
              <a:rPr lang="zh-TW" altLang="zh-TW" sz="2400" b="1" dirty="0" smtClean="0">
                <a:solidFill>
                  <a:schemeClr val="tx1"/>
                </a:solidFill>
                <a:latin typeface="標楷體" panose="03000509000000000000" pitchFamily="65" charset="-120"/>
                <a:ea typeface="標楷體" panose="03000509000000000000" pitchFamily="65" charset="-120"/>
              </a:rPr>
              <a:t>就</a:t>
            </a:r>
            <a:r>
              <a:rPr lang="zh-TW" altLang="zh-TW" sz="2400" b="1" dirty="0">
                <a:solidFill>
                  <a:schemeClr val="tx1"/>
                </a:solidFill>
                <a:latin typeface="標楷體" panose="03000509000000000000" pitchFamily="65" charset="-120"/>
                <a:ea typeface="標楷體" panose="03000509000000000000" pitchFamily="65" charset="-120"/>
              </a:rPr>
              <a:t>學區學校視實際辦理招生必要所聯合成立之各種入學委員會之家長、教師類別之代表委員，修正為家長團體、教師組織之代表委員。</a:t>
            </a:r>
            <a:r>
              <a:rPr lang="en-US" altLang="zh-TW" sz="2400" b="1" dirty="0" smtClean="0">
                <a:solidFill>
                  <a:schemeClr val="tx1"/>
                </a:solidFill>
                <a:latin typeface="標楷體" panose="03000509000000000000" pitchFamily="65" charset="-120"/>
                <a:ea typeface="標楷體" panose="03000509000000000000" pitchFamily="65" charset="-120"/>
              </a:rPr>
              <a:t>(</a:t>
            </a:r>
            <a:r>
              <a:rPr lang="zh-TW" altLang="zh-TW" sz="2400" b="1" dirty="0" smtClean="0">
                <a:solidFill>
                  <a:schemeClr val="tx1"/>
                </a:solidFill>
                <a:latin typeface="標楷體" panose="03000509000000000000" pitchFamily="65" charset="-120"/>
                <a:ea typeface="標楷體" panose="03000509000000000000" pitchFamily="65" charset="-120"/>
              </a:rPr>
              <a:t>第</a:t>
            </a:r>
            <a:r>
              <a:rPr lang="en-US" altLang="zh-TW" sz="2400" b="1" dirty="0" smtClean="0">
                <a:solidFill>
                  <a:schemeClr val="tx1"/>
                </a:solidFill>
                <a:latin typeface="標楷體" panose="03000509000000000000" pitchFamily="65" charset="-120"/>
                <a:ea typeface="標楷體" panose="03000509000000000000" pitchFamily="65" charset="-120"/>
              </a:rPr>
              <a:t>21</a:t>
            </a:r>
            <a:r>
              <a:rPr lang="zh-TW" altLang="zh-TW" sz="2400" b="1" dirty="0" smtClean="0">
                <a:solidFill>
                  <a:schemeClr val="tx1"/>
                </a:solidFill>
                <a:latin typeface="標楷體" panose="03000509000000000000" pitchFamily="65" charset="-120"/>
                <a:ea typeface="標楷體" panose="03000509000000000000" pitchFamily="65" charset="-120"/>
              </a:rPr>
              <a:t>條第</a:t>
            </a:r>
            <a:r>
              <a:rPr lang="en-US" altLang="zh-TW" sz="2400" b="1" dirty="0" smtClean="0">
                <a:solidFill>
                  <a:schemeClr val="tx1"/>
                </a:solidFill>
                <a:latin typeface="標楷體" panose="03000509000000000000" pitchFamily="65" charset="-120"/>
                <a:ea typeface="標楷體" panose="03000509000000000000" pitchFamily="65" charset="-120"/>
              </a:rPr>
              <a:t>2</a:t>
            </a:r>
            <a:r>
              <a:rPr lang="zh-TW" altLang="zh-TW" sz="2400" b="1" dirty="0" smtClean="0">
                <a:solidFill>
                  <a:schemeClr val="tx1"/>
                </a:solidFill>
                <a:latin typeface="標楷體" panose="03000509000000000000" pitchFamily="65" charset="-120"/>
                <a:ea typeface="標楷體" panose="03000509000000000000" pitchFamily="65" charset="-120"/>
              </a:rPr>
              <a:t>項</a:t>
            </a:r>
            <a:r>
              <a:rPr lang="en-US" altLang="zh-TW" sz="2400" b="1" dirty="0">
                <a:solidFill>
                  <a:schemeClr val="tx1"/>
                </a:solidFill>
                <a:latin typeface="標楷體" panose="03000509000000000000" pitchFamily="65" charset="-120"/>
                <a:ea typeface="標楷體" panose="03000509000000000000" pitchFamily="65" charset="-120"/>
              </a:rPr>
              <a:t>)</a:t>
            </a:r>
            <a:endParaRPr lang="zh-TW" altLang="en-US" sz="2400" b="1" dirty="0">
              <a:solidFill>
                <a:schemeClr val="tx1"/>
              </a:solidFill>
              <a:latin typeface="標楷體" panose="03000509000000000000"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50</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50</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3</a:t>
            </a:r>
            <a:r>
              <a:rPr lang="zh-TW" altLang="en-US" sz="3000" b="1" dirty="0" smtClean="0">
                <a:solidFill>
                  <a:schemeClr val="tx1"/>
                </a:solidFill>
                <a:latin typeface="標楷體" pitchFamily="65" charset="-120"/>
                <a:ea typeface="標楷體" panose="03000509000000000000" pitchFamily="65" charset="-120"/>
              </a:rPr>
              <a:t>：實習教師可否</a:t>
            </a:r>
            <a:r>
              <a:rPr lang="zh-TW" altLang="zh-TW" sz="3000" b="1" dirty="0" smtClean="0">
                <a:solidFill>
                  <a:schemeClr val="tx1"/>
                </a:solidFill>
                <a:latin typeface="標楷體" pitchFamily="65" charset="-120"/>
                <a:ea typeface="標楷體" panose="03000509000000000000" pitchFamily="65" charset="-120"/>
              </a:rPr>
              <a:t>擔任學習扶助課程之教師</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Ａ：不可以。請學校聘請學校現職教師、退休教師及儲備教師</a:t>
            </a:r>
            <a:r>
              <a:rPr lang="en-US" altLang="zh-TW" sz="2400" b="1" dirty="0" smtClean="0">
                <a:solidFill>
                  <a:schemeClr val="tx1"/>
                </a:solidFill>
                <a:latin typeface="標楷體" pitchFamily="65" charset="-120"/>
                <a:ea typeface="標楷體" panose="03000509000000000000" pitchFamily="65" charset="-120"/>
              </a:rPr>
              <a:t>(</a:t>
            </a:r>
            <a:r>
              <a:rPr lang="zh-TW" altLang="en-US" sz="2400" b="1" dirty="0" smtClean="0">
                <a:solidFill>
                  <a:schemeClr val="tx1"/>
                </a:solidFill>
                <a:latin typeface="標楷體" pitchFamily="65" charset="-120"/>
                <a:ea typeface="標楷體" panose="03000509000000000000" pitchFamily="65" charset="-120"/>
              </a:rPr>
              <a:t>具學校教師資格但未受聘為學校教師者</a:t>
            </a:r>
            <a:r>
              <a:rPr lang="en-US" altLang="zh-TW" sz="2400" b="1" dirty="0" smtClean="0">
                <a:solidFill>
                  <a:schemeClr val="tx1"/>
                </a:solidFill>
                <a:latin typeface="標楷體" pitchFamily="65" charset="-120"/>
                <a:ea typeface="標楷體" panose="03000509000000000000" pitchFamily="65" charset="-120"/>
              </a:rPr>
              <a:t>)</a:t>
            </a:r>
            <a:r>
              <a:rPr lang="zh-TW" altLang="en-US" sz="2400" b="1" dirty="0" smtClean="0">
                <a:solidFill>
                  <a:schemeClr val="tx1"/>
                </a:solidFill>
                <a:latin typeface="標楷體" pitchFamily="65" charset="-120"/>
                <a:ea typeface="標楷體" panose="03000509000000000000" pitchFamily="65" charset="-120"/>
              </a:rPr>
              <a:t>擔任之。</a:t>
            </a: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620688"/>
            <a:ext cx="8229600" cy="1143000"/>
          </a:xfrm>
        </p:spPr>
        <p:txBody>
          <a:bodyPr/>
          <a:lstStyle/>
          <a:p>
            <a:r>
              <a:rPr lang="en-US" altLang="zh-TW" sz="3200" dirty="0" err="1" smtClean="0">
                <a:solidFill>
                  <a:srgbClr val="C00000"/>
                </a:solidFill>
                <a:latin typeface="標楷體" pitchFamily="65" charset="-120"/>
                <a:ea typeface="標楷體" pitchFamily="65" charset="-120"/>
                <a:hlinkClick r:id="rId4"/>
              </a:rPr>
              <a:t>教育部國民及學前教育署辦理高級中等學校學生學習扶助方案補助要點</a:t>
            </a:r>
            <a:r>
              <a:rPr lang="en-US" altLang="zh-TW" sz="3200" dirty="0" err="1"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4</a:t>
            </a:r>
            <a:r>
              <a:rPr lang="zh-TW" altLang="en-US" sz="3000" b="1" dirty="0" smtClean="0">
                <a:solidFill>
                  <a:schemeClr val="tx1"/>
                </a:solidFill>
                <a:latin typeface="標楷體" pitchFamily="65" charset="-120"/>
                <a:ea typeface="標楷體" panose="03000509000000000000" pitchFamily="65" charset="-120"/>
              </a:rPr>
              <a:t>：可進行學習扶助課程時間為何</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013176"/>
            <a:ext cx="8568952" cy="93610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Ａ：空白課程、放學後、假日及寒暑假期間，但需注意學生得自願參加學習扶助</a:t>
            </a:r>
            <a:r>
              <a:rPr lang="en-US" altLang="zh-TW" sz="2400" b="1" dirty="0" smtClean="0">
                <a:solidFill>
                  <a:schemeClr val="tx1"/>
                </a:solidFill>
                <a:latin typeface="標楷體" pitchFamily="65" charset="-120"/>
                <a:ea typeface="標楷體" panose="03000509000000000000" pitchFamily="65" charset="-120"/>
              </a:rPr>
              <a:t>(</a:t>
            </a:r>
            <a:r>
              <a:rPr lang="zh-TW" altLang="en-US" sz="2400" b="1" dirty="0" smtClean="0">
                <a:solidFill>
                  <a:schemeClr val="tx1"/>
                </a:solidFill>
                <a:latin typeface="標楷體" pitchFamily="65" charset="-120"/>
                <a:ea typeface="標楷體" panose="03000509000000000000" pitchFamily="65" charset="-120"/>
              </a:rPr>
              <a:t>需家長簽名同意書</a:t>
            </a:r>
            <a:r>
              <a:rPr lang="en-US" altLang="zh-TW" sz="2400" b="1" dirty="0" smtClean="0">
                <a:solidFill>
                  <a:schemeClr val="tx1"/>
                </a:solidFill>
                <a:latin typeface="標楷體" pitchFamily="65" charset="-120"/>
                <a:ea typeface="標楷體" panose="03000509000000000000" pitchFamily="65" charset="-120"/>
              </a:rPr>
              <a:t>)</a:t>
            </a:r>
            <a:r>
              <a:rPr lang="zh-TW" altLang="en-US" sz="2400" b="1" dirty="0" smtClean="0">
                <a:solidFill>
                  <a:schemeClr val="tx1"/>
                </a:solidFill>
                <a:latin typeface="標楷體" pitchFamily="65" charset="-120"/>
                <a:ea typeface="標楷體" panose="03000509000000000000" pitchFamily="65" charset="-120"/>
              </a:rPr>
              <a:t>，每人每週至多</a:t>
            </a:r>
            <a:r>
              <a:rPr lang="en-US" altLang="zh-TW" sz="2400" b="1" dirty="0" smtClean="0">
                <a:solidFill>
                  <a:schemeClr val="tx1"/>
                </a:solidFill>
                <a:latin typeface="標楷體" pitchFamily="65" charset="-120"/>
                <a:ea typeface="標楷體" panose="03000509000000000000" pitchFamily="65" charset="-120"/>
              </a:rPr>
              <a:t>5</a:t>
            </a:r>
            <a:r>
              <a:rPr lang="zh-TW" altLang="en-US" sz="2400" b="1" dirty="0" smtClean="0">
                <a:solidFill>
                  <a:schemeClr val="tx1"/>
                </a:solidFill>
                <a:latin typeface="標楷體" pitchFamily="65" charset="-120"/>
                <a:ea typeface="標楷體" panose="03000509000000000000" pitchFamily="65" charset="-120"/>
              </a:rPr>
              <a:t>節。</a:t>
            </a:r>
            <a:endParaRPr lang="zh-TW" altLang="en-US" sz="2400" b="1" dirty="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51</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51</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77281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5</a:t>
            </a:r>
            <a:r>
              <a:rPr lang="zh-TW" altLang="en-US" sz="3000" b="1" dirty="0" smtClean="0">
                <a:solidFill>
                  <a:schemeClr val="tx1"/>
                </a:solidFill>
                <a:latin typeface="標楷體" pitchFamily="65" charset="-120"/>
                <a:ea typeface="標楷體" panose="03000509000000000000" pitchFamily="65" charset="-120"/>
              </a:rPr>
              <a:t>：開班人數為何</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708920"/>
            <a:ext cx="8568952" cy="1224136"/>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Ａ：每班人數以</a:t>
            </a:r>
            <a:r>
              <a:rPr lang="en-US" altLang="zh-TW" sz="2400" b="1" dirty="0" smtClean="0">
                <a:solidFill>
                  <a:schemeClr val="tx1"/>
                </a:solidFill>
                <a:latin typeface="標楷體" pitchFamily="65" charset="-120"/>
                <a:ea typeface="標楷體" panose="03000509000000000000" pitchFamily="65" charset="-120"/>
              </a:rPr>
              <a:t>6</a:t>
            </a:r>
            <a:r>
              <a:rPr lang="zh-TW" altLang="en-US" sz="2400" b="1" dirty="0" smtClean="0">
                <a:solidFill>
                  <a:schemeClr val="tx1"/>
                </a:solidFill>
                <a:latin typeface="標楷體" pitchFamily="65" charset="-120"/>
                <a:ea typeface="標楷體" panose="03000509000000000000" pitchFamily="65" charset="-120"/>
              </a:rPr>
              <a:t>人至</a:t>
            </a:r>
            <a:r>
              <a:rPr lang="en-US" altLang="zh-TW" sz="2400" b="1" dirty="0" smtClean="0">
                <a:solidFill>
                  <a:schemeClr val="tx1"/>
                </a:solidFill>
                <a:latin typeface="標楷體" pitchFamily="65" charset="-120"/>
                <a:ea typeface="標楷體" panose="03000509000000000000" pitchFamily="65" charset="-120"/>
              </a:rPr>
              <a:t>12</a:t>
            </a:r>
            <a:r>
              <a:rPr lang="zh-TW" altLang="en-US" sz="2400" b="1" dirty="0" smtClean="0">
                <a:solidFill>
                  <a:schemeClr val="tx1"/>
                </a:solidFill>
                <a:latin typeface="標楷體" pitchFamily="65" charset="-120"/>
                <a:ea typeface="標楷體" panose="03000509000000000000" pitchFamily="65" charset="-120"/>
              </a:rPr>
              <a:t>人為原則，若超過上開人數時，得增設班級數或專案同意開班。同一年級或同一群、科或課程每班未達</a:t>
            </a:r>
            <a:r>
              <a:rPr lang="en-US" altLang="zh-TW" sz="2400" b="1" dirty="0" smtClean="0">
                <a:solidFill>
                  <a:schemeClr val="tx1"/>
                </a:solidFill>
                <a:latin typeface="標楷體" pitchFamily="65" charset="-120"/>
                <a:ea typeface="標楷體" panose="03000509000000000000" pitchFamily="65" charset="-120"/>
              </a:rPr>
              <a:t>6</a:t>
            </a:r>
            <a:r>
              <a:rPr lang="zh-TW" altLang="en-US" sz="2400" b="1" dirty="0" smtClean="0">
                <a:solidFill>
                  <a:schemeClr val="tx1"/>
                </a:solidFill>
                <a:latin typeface="標楷體" pitchFamily="65" charset="-120"/>
                <a:ea typeface="標楷體" panose="03000509000000000000" pitchFamily="65" charset="-120"/>
              </a:rPr>
              <a:t>人者，得併入其他班級上課。</a:t>
            </a:r>
            <a:endParaRPr lang="zh-TW" altLang="en-US" sz="2400" b="1" dirty="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en-US" altLang="zh-TW" sz="3200" dirty="0" err="1" smtClean="0">
                <a:solidFill>
                  <a:srgbClr val="C00000"/>
                </a:solidFill>
                <a:latin typeface="標楷體" pitchFamily="65" charset="-120"/>
                <a:ea typeface="標楷體" pitchFamily="65" charset="-120"/>
                <a:hlinkClick r:id="rId4"/>
              </a:rPr>
              <a:t>教育部國民及學前教育署辦理高級中等學校學生學習扶助方案補助要點</a:t>
            </a:r>
            <a:r>
              <a:rPr lang="en-US" altLang="zh-TW" sz="3200" dirty="0" err="1"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4" name="圓角矩形 13"/>
          <p:cNvSpPr/>
          <p:nvPr/>
        </p:nvSpPr>
        <p:spPr>
          <a:xfrm>
            <a:off x="323528" y="4077072"/>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6</a:t>
            </a:r>
            <a:r>
              <a:rPr lang="zh-TW" altLang="en-US" sz="3000" b="1" dirty="0" smtClean="0">
                <a:solidFill>
                  <a:schemeClr val="tx1"/>
                </a:solidFill>
                <a:latin typeface="標楷體" pitchFamily="65" charset="-120"/>
                <a:ea typeface="標楷體" panose="03000509000000000000" pitchFamily="65" charset="-120"/>
              </a:rPr>
              <a:t>：申請之扶學習扶助經費若未執行完畢是否需</a:t>
            </a:r>
            <a:endParaRPr lang="en-US" altLang="zh-TW" sz="3000" b="1" dirty="0" smtClean="0">
              <a:solidFill>
                <a:schemeClr val="tx1"/>
              </a:solidFill>
              <a:latin typeface="標楷體" pitchFamily="65" charset="-120"/>
              <a:ea typeface="標楷體" panose="03000509000000000000" pitchFamily="65" charset="-120"/>
            </a:endParaRPr>
          </a:p>
          <a:p>
            <a:pPr eaLnBrk="1" hangingPunct="1">
              <a:defRPr/>
            </a:pPr>
            <a:r>
              <a:rPr lang="zh-TW" altLang="en-US" sz="3000" b="1" dirty="0" smtClean="0">
                <a:solidFill>
                  <a:schemeClr val="tx1"/>
                </a:solidFill>
                <a:latin typeface="標楷體" pitchFamily="65" charset="-120"/>
                <a:ea typeface="標楷體" panose="03000509000000000000" pitchFamily="65" charset="-120"/>
              </a:rPr>
              <a:t>     繳回</a:t>
            </a:r>
            <a:r>
              <a:rPr lang="en-US" altLang="zh-TW" sz="3000" b="1" dirty="0" smtClean="0">
                <a:solidFill>
                  <a:schemeClr val="tx1"/>
                </a:solidFill>
                <a:latin typeface="標楷體" pitchFamily="65" charset="-120"/>
                <a:ea typeface="標楷體" panose="03000509000000000000" pitchFamily="65" charset="-120"/>
              </a:rPr>
              <a:t>?</a:t>
            </a:r>
            <a:endParaRPr lang="zh-TW" altLang="en-US" sz="3000" b="1" dirty="0">
              <a:solidFill>
                <a:schemeClr val="tx1"/>
              </a:solidFill>
              <a:latin typeface="標楷體" pitchFamily="65" charset="-120"/>
              <a:ea typeface="標楷體" panose="03000509000000000000" pitchFamily="65" charset="-120"/>
            </a:endParaRPr>
          </a:p>
        </p:txBody>
      </p:sp>
      <p:sp>
        <p:nvSpPr>
          <p:cNvPr id="15" name="圓角矩形 14"/>
          <p:cNvSpPr/>
          <p:nvPr/>
        </p:nvSpPr>
        <p:spPr>
          <a:xfrm>
            <a:off x="323528" y="5013176"/>
            <a:ext cx="8568952" cy="1296144"/>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400" b="1" dirty="0" smtClean="0">
                <a:solidFill>
                  <a:schemeClr val="tx1"/>
                </a:solidFill>
                <a:latin typeface="標楷體" pitchFamily="65" charset="-120"/>
                <a:ea typeface="標楷體" panose="03000509000000000000" pitchFamily="65" charset="-120"/>
              </a:rPr>
              <a:t>Ａ：國立學校執行率達七成以上不用繳回，私立及縣市立學校需全額繳回，若重複申請優質化、均質化補助者，需全額繳回。</a:t>
            </a:r>
            <a:endParaRPr lang="zh-TW" altLang="en-US" sz="2400" b="1" dirty="0">
              <a:solidFill>
                <a:schemeClr val="tx1"/>
              </a:solidFill>
              <a:latin typeface="標楷體" pitchFamily="65" charset="-120"/>
              <a:ea typeface="標楷體" panose="03000509000000000000"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52</a:t>
            </a:fld>
            <a:endParaRPr lang="en-US" altLang="zh-TW" smtClean="0"/>
          </a:p>
        </p:txBody>
      </p:sp>
      <p:sp>
        <p:nvSpPr>
          <p:cNvPr id="11" name="內容版面配置區 10"/>
          <p:cNvSpPr>
            <a:spLocks noGrp="1"/>
          </p:cNvSpPr>
          <p:nvPr>
            <p:ph idx="1"/>
          </p:nvPr>
        </p:nvSpPr>
        <p:spPr>
          <a:xfrm>
            <a:off x="323528" y="3068960"/>
            <a:ext cx="8604448" cy="860106"/>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eaLnBrk="1" fontAlgn="auto" hangingPunct="1">
              <a:spcBef>
                <a:spcPct val="0"/>
              </a:spcBef>
              <a:spcAft>
                <a:spcPts val="0"/>
              </a:spcAft>
              <a:buBlip>
                <a:blip r:embed="rId3"/>
              </a:buBlip>
              <a:defRPr/>
            </a:pPr>
            <a:r>
              <a:rPr lang="zh-TW" altLang="en-US" sz="2200" b="1" dirty="0" smtClean="0">
                <a:solidFill>
                  <a:schemeClr val="tx1"/>
                </a:solidFill>
                <a:latin typeface="標楷體" panose="03000509000000000000" pitchFamily="65" charset="-120"/>
                <a:ea typeface="標楷體" panose="03000509000000000000" pitchFamily="65" charset="-120"/>
              </a:rPr>
              <a:t>實施對象：全國高級中等學校高一新生國中教育會考國文、英文</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fontAlgn="auto" hangingPunct="1">
              <a:spcBef>
                <a:spcPct val="0"/>
              </a:spcBef>
              <a:spcAft>
                <a:spcPts val="0"/>
              </a:spcAft>
              <a:buNone/>
              <a:defRPr/>
            </a:pPr>
            <a:r>
              <a:rPr lang="en-US" altLang="zh-TW" sz="2200" b="1" dirty="0" smtClean="0">
                <a:solidFill>
                  <a:schemeClr val="tx1"/>
                </a:solidFill>
                <a:latin typeface="標楷體" panose="03000509000000000000" pitchFamily="65" charset="-120"/>
                <a:ea typeface="標楷體" panose="03000509000000000000" pitchFamily="65" charset="-120"/>
              </a:rPr>
              <a:t>            </a:t>
            </a:r>
            <a:r>
              <a:rPr lang="en-US" altLang="zh-TW" sz="1600" b="1" dirty="0" smtClean="0">
                <a:solidFill>
                  <a:schemeClr val="tx1"/>
                </a:solidFill>
                <a:latin typeface="標楷體" panose="03000509000000000000" pitchFamily="65" charset="-120"/>
                <a:ea typeface="標楷體" panose="03000509000000000000" pitchFamily="65" charset="-120"/>
              </a:rPr>
              <a:t> </a:t>
            </a:r>
            <a:r>
              <a:rPr lang="zh-TW" altLang="en-US" sz="2200" b="1" dirty="0" smtClean="0">
                <a:solidFill>
                  <a:schemeClr val="tx1"/>
                </a:solidFill>
                <a:latin typeface="標楷體" panose="03000509000000000000" pitchFamily="65" charset="-120"/>
                <a:ea typeface="標楷體" panose="03000509000000000000" pitchFamily="65" charset="-120"/>
              </a:rPr>
              <a:t>或數學成績為待加強者</a:t>
            </a:r>
            <a:endParaRPr lang="zh-TW" altLang="zh-TW" sz="2200" b="1" dirty="0" smtClean="0">
              <a:solidFill>
                <a:schemeClr val="tx1"/>
              </a:solidFill>
              <a:latin typeface="標楷體" panose="03000509000000000000" pitchFamily="65" charset="-120"/>
              <a:ea typeface="標楷體" panose="03000509000000000000" pitchFamily="65" charset="-120"/>
            </a:endParaRPr>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52</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23528" y="1412776"/>
            <a:ext cx="8568952" cy="93610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zh-TW" altLang="en-US" sz="2200" b="1" dirty="0" smtClean="0">
                <a:solidFill>
                  <a:schemeClr val="tx1"/>
                </a:solidFill>
                <a:latin typeface="標楷體" pitchFamily="65" charset="-120"/>
                <a:ea typeface="標楷體" panose="03000509000000000000" pitchFamily="65" charset="-120"/>
              </a:rPr>
              <a:t>依據</a:t>
            </a:r>
            <a:r>
              <a:rPr lang="zh-TW" altLang="zh-TW" sz="2200" b="1" dirty="0" smtClean="0">
                <a:solidFill>
                  <a:schemeClr val="tx1"/>
                </a:solidFill>
                <a:latin typeface="標楷體" pitchFamily="65" charset="-120"/>
                <a:ea typeface="標楷體" panose="03000509000000000000" pitchFamily="65" charset="-120"/>
              </a:rPr>
              <a:t>中華民國</a:t>
            </a:r>
            <a:r>
              <a:rPr lang="en-US" altLang="zh-TW" sz="2200" b="1" dirty="0" smtClean="0">
                <a:solidFill>
                  <a:schemeClr val="tx1"/>
                </a:solidFill>
                <a:latin typeface="標楷體" pitchFamily="65" charset="-120"/>
                <a:ea typeface="標楷體" panose="03000509000000000000" pitchFamily="65" charset="-120"/>
              </a:rPr>
              <a:t>104</a:t>
            </a:r>
            <a:r>
              <a:rPr lang="zh-TW" altLang="zh-TW" sz="2200" b="1" dirty="0" smtClean="0">
                <a:solidFill>
                  <a:schemeClr val="tx1"/>
                </a:solidFill>
                <a:latin typeface="標楷體" pitchFamily="65" charset="-120"/>
                <a:ea typeface="標楷體" panose="03000509000000000000" pitchFamily="65" charset="-120"/>
              </a:rPr>
              <a:t>年</a:t>
            </a:r>
            <a:r>
              <a:rPr lang="en-US" altLang="zh-TW" sz="2200" b="1" dirty="0" smtClean="0">
                <a:solidFill>
                  <a:schemeClr val="tx1"/>
                </a:solidFill>
                <a:latin typeface="標楷體" pitchFamily="65" charset="-120"/>
                <a:ea typeface="標楷體" panose="03000509000000000000" pitchFamily="65" charset="-120"/>
              </a:rPr>
              <a:t>7</a:t>
            </a:r>
            <a:r>
              <a:rPr lang="zh-TW" altLang="zh-TW" sz="2200" b="1" dirty="0" smtClean="0">
                <a:solidFill>
                  <a:schemeClr val="tx1"/>
                </a:solidFill>
                <a:latin typeface="標楷體" pitchFamily="65" charset="-120"/>
                <a:ea typeface="標楷體" panose="03000509000000000000" pitchFamily="65" charset="-120"/>
              </a:rPr>
              <a:t>月</a:t>
            </a:r>
            <a:r>
              <a:rPr lang="en-US" altLang="zh-TW" sz="2200" b="1" dirty="0" smtClean="0">
                <a:solidFill>
                  <a:schemeClr val="tx1"/>
                </a:solidFill>
                <a:latin typeface="標楷體" pitchFamily="65" charset="-120"/>
                <a:ea typeface="標楷體" panose="03000509000000000000" pitchFamily="65" charset="-120"/>
              </a:rPr>
              <a:t>1</a:t>
            </a:r>
            <a:r>
              <a:rPr lang="zh-TW" altLang="zh-TW" sz="2200" b="1" dirty="0" smtClean="0">
                <a:solidFill>
                  <a:schemeClr val="tx1"/>
                </a:solidFill>
                <a:latin typeface="標楷體" pitchFamily="65" charset="-120"/>
                <a:ea typeface="標楷體" panose="03000509000000000000" pitchFamily="65" charset="-120"/>
              </a:rPr>
              <a:t>日臺教</a:t>
            </a:r>
            <a:r>
              <a:rPr lang="zh-TW" altLang="en-US" sz="2200" b="1" dirty="0" smtClean="0">
                <a:solidFill>
                  <a:schemeClr val="tx1"/>
                </a:solidFill>
                <a:latin typeface="標楷體" pitchFamily="65" charset="-120"/>
                <a:ea typeface="標楷體" panose="03000509000000000000" pitchFamily="65" charset="-120"/>
              </a:rPr>
              <a:t>授</a:t>
            </a:r>
            <a:r>
              <a:rPr lang="zh-TW" altLang="zh-TW" sz="2200" b="1" dirty="0" smtClean="0">
                <a:solidFill>
                  <a:schemeClr val="tx1"/>
                </a:solidFill>
                <a:latin typeface="標楷體" pitchFamily="65" charset="-120"/>
                <a:ea typeface="標楷體" panose="03000509000000000000" pitchFamily="65" charset="-120"/>
              </a:rPr>
              <a:t>國字第</a:t>
            </a:r>
            <a:r>
              <a:rPr lang="en-US" altLang="zh-TW" sz="2200" b="1" dirty="0" smtClean="0">
                <a:solidFill>
                  <a:schemeClr val="tx1"/>
                </a:solidFill>
                <a:latin typeface="標楷體" pitchFamily="65" charset="-120"/>
                <a:ea typeface="標楷體" panose="03000509000000000000" pitchFamily="65" charset="-120"/>
              </a:rPr>
              <a:t>1040073754</a:t>
            </a:r>
            <a:r>
              <a:rPr lang="zh-TW" altLang="zh-TW" sz="2200" b="1" dirty="0" smtClean="0">
                <a:solidFill>
                  <a:schemeClr val="tx1"/>
                </a:solidFill>
                <a:latin typeface="標楷體" pitchFamily="65" charset="-120"/>
                <a:ea typeface="標楷體" panose="03000509000000000000" pitchFamily="65" charset="-120"/>
              </a:rPr>
              <a:t>號</a:t>
            </a:r>
            <a:r>
              <a:rPr lang="zh-TW" altLang="en-US" sz="2200" b="1" dirty="0" smtClean="0">
                <a:solidFill>
                  <a:schemeClr val="tx1"/>
                </a:solidFill>
                <a:latin typeface="標楷體" pitchFamily="65" charset="-120"/>
                <a:ea typeface="標楷體" panose="03000509000000000000" pitchFamily="65" charset="-120"/>
              </a:rPr>
              <a:t>函頒</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23528" y="2348880"/>
            <a:ext cx="8568952" cy="720080"/>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FontTx/>
              <a:buBlip>
                <a:blip r:embed="rId3"/>
              </a:buBlip>
              <a:defRPr/>
            </a:pPr>
            <a:r>
              <a:rPr lang="zh-TW" altLang="en-US" sz="2200" b="1" dirty="0" smtClean="0">
                <a:solidFill>
                  <a:schemeClr val="tx1"/>
                </a:solidFill>
                <a:latin typeface="標楷體" panose="03000509000000000000" pitchFamily="65" charset="-120"/>
                <a:ea typeface="標楷體" panose="03000509000000000000" pitchFamily="65" charset="-120"/>
              </a:rPr>
              <a:t>目的：提高國中教育會考待加強學生之學習意願以及參與補救教學  </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eaLnBrk="1" hangingPunct="1">
              <a:defRPr/>
            </a:pPr>
            <a:r>
              <a:rPr lang="zh-TW" altLang="en-US" sz="2200" b="1" dirty="0" smtClean="0">
                <a:solidFill>
                  <a:schemeClr val="tx1"/>
                </a:solidFill>
                <a:latin typeface="標楷體" panose="03000509000000000000" pitchFamily="65" charset="-120"/>
                <a:ea typeface="標楷體" panose="03000509000000000000" pitchFamily="65" charset="-120"/>
              </a:rPr>
              <a:t>       教師之熱忱</a:t>
            </a:r>
            <a:endParaRPr lang="zh-TW" altLang="en-US" sz="2200" b="1" dirty="0">
              <a:solidFill>
                <a:schemeClr val="tx1"/>
              </a:solidFill>
              <a:latin typeface="標楷體" panose="03000509000000000000" pitchFamily="65" charset="-120"/>
              <a:ea typeface="標楷體" panose="03000509000000000000" pitchFamily="65" charset="-120"/>
            </a:endParaRPr>
          </a:p>
        </p:txBody>
      </p:sp>
      <p:sp>
        <p:nvSpPr>
          <p:cNvPr id="10" name="內容版面配置區 10"/>
          <p:cNvSpPr txBox="1">
            <a:spLocks/>
          </p:cNvSpPr>
          <p:nvPr/>
        </p:nvSpPr>
        <p:spPr bwMode="auto">
          <a:xfrm>
            <a:off x="357158" y="3929066"/>
            <a:ext cx="8572560" cy="2232248"/>
          </a:xfrm>
          <a:prstGeom prst="roundRect">
            <a:avLst/>
          </a:prstGeom>
          <a:solidFill>
            <a:srgbClr val="FFCCCC">
              <a:alpha val="62000"/>
            </a:srgbClr>
          </a:solidFill>
          <a:ln w="15875" cap="flat" cmpd="sng" algn="ctr">
            <a:gradFill>
              <a:gsLst>
                <a:gs pos="0">
                  <a:srgbClr val="5E9EFF"/>
                </a:gs>
                <a:gs pos="39999">
                  <a:srgbClr val="85C2FF"/>
                </a:gs>
                <a:gs pos="70000">
                  <a:srgbClr val="C4D6EB"/>
                </a:gs>
                <a:gs pos="100000">
                  <a:srgbClr val="FFEBFA"/>
                </a:gs>
              </a:gsLst>
              <a:lin ang="5400000" scaled="0"/>
            </a:gradFill>
            <a:prstDash val="solid"/>
            <a:miter lim="800000"/>
            <a:headEnd/>
            <a:tailEnd/>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buClr>
                <a:schemeClr val="accent1"/>
              </a:buClr>
              <a:buSzPct val="100000"/>
              <a:buFontTx/>
              <a:buBlip>
                <a:blip r:embed="rId3"/>
              </a:buBlip>
              <a:defRPr/>
            </a:pP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buFontTx/>
              <a:buBlip>
                <a:blip r:embed="rId3"/>
              </a:buBlip>
              <a:defRPr/>
            </a:pP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buFontTx/>
              <a:buBlip>
                <a:blip r:embed="rId3"/>
              </a:buBlip>
              <a:defRPr/>
            </a:pPr>
            <a:r>
              <a:rPr lang="zh-TW" altLang="en-US" sz="2200" b="1" dirty="0" smtClean="0">
                <a:solidFill>
                  <a:schemeClr val="tx1"/>
                </a:solidFill>
                <a:latin typeface="標楷體" panose="03000509000000000000" pitchFamily="65" charset="-120"/>
                <a:ea typeface="標楷體" panose="03000509000000000000" pitchFamily="65" charset="-120"/>
              </a:rPr>
              <a:t>工作重點：</a:t>
            </a:r>
            <a:r>
              <a:rPr lang="en-US" altLang="zh-TW" sz="2200" b="1" dirty="0" smtClean="0">
                <a:solidFill>
                  <a:schemeClr val="tx1"/>
                </a:solidFill>
                <a:latin typeface="標楷體" panose="03000509000000000000" pitchFamily="65" charset="-120"/>
                <a:ea typeface="標楷體" panose="03000509000000000000" pitchFamily="65" charset="-120"/>
              </a:rPr>
              <a:t>1.</a:t>
            </a:r>
            <a:r>
              <a:rPr lang="zh-TW" altLang="en-US" sz="2200" b="1" dirty="0" smtClean="0">
                <a:solidFill>
                  <a:schemeClr val="tx1"/>
                </a:solidFill>
                <a:latin typeface="標楷體" panose="03000509000000000000" pitchFamily="65" charset="-120"/>
                <a:ea typeface="標楷體" panose="03000509000000000000" pitchFamily="65" charset="-120"/>
              </a:rPr>
              <a:t>符合本計畫之實施對象，依「教育部國民及學前教</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200" b="1" dirty="0" smtClean="0">
                <a:solidFill>
                  <a:schemeClr val="tx1"/>
                </a:solidFill>
                <a:latin typeface="標楷體" panose="03000509000000000000" pitchFamily="65" charset="-120"/>
                <a:ea typeface="標楷體" panose="03000509000000000000" pitchFamily="65" charset="-120"/>
              </a:rPr>
              <a:t>              </a:t>
            </a:r>
            <a:r>
              <a:rPr lang="zh-TW" altLang="en-US" sz="2200" b="1" dirty="0" smtClean="0">
                <a:solidFill>
                  <a:schemeClr val="tx1"/>
                </a:solidFill>
                <a:latin typeface="標楷體" panose="03000509000000000000" pitchFamily="65" charset="-120"/>
                <a:ea typeface="標楷體" panose="03000509000000000000" pitchFamily="65" charset="-120"/>
              </a:rPr>
              <a:t>育署辦理高級中等學校學生學習扶助方案補助要點</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200" b="1" dirty="0" smtClean="0">
                <a:solidFill>
                  <a:schemeClr val="tx1"/>
                </a:solidFill>
                <a:latin typeface="標楷體" panose="03000509000000000000" pitchFamily="65" charset="-120"/>
                <a:ea typeface="標楷體" panose="03000509000000000000" pitchFamily="65" charset="-120"/>
              </a:rPr>
              <a:t>              </a:t>
            </a:r>
            <a:r>
              <a:rPr lang="zh-TW" altLang="en-US" sz="2200" b="1" dirty="0" smtClean="0">
                <a:solidFill>
                  <a:schemeClr val="tx1"/>
                </a:solidFill>
                <a:latin typeface="標楷體" panose="03000509000000000000" pitchFamily="65" charset="-120"/>
                <a:ea typeface="標楷體" panose="03000509000000000000" pitchFamily="65" charset="-120"/>
              </a:rPr>
              <a:t>」設計適宜之教材進行補救教學、檢核學習成果。</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200" b="1" dirty="0" smtClean="0">
                <a:solidFill>
                  <a:schemeClr val="tx1"/>
                </a:solidFill>
                <a:latin typeface="標楷體" panose="03000509000000000000" pitchFamily="65" charset="-120"/>
                <a:ea typeface="標楷體" panose="03000509000000000000" pitchFamily="65" charset="-120"/>
              </a:rPr>
              <a:t>            2.</a:t>
            </a:r>
            <a:r>
              <a:rPr lang="zh-TW" altLang="en-US" sz="2200" b="1" dirty="0" smtClean="0">
                <a:solidFill>
                  <a:schemeClr val="tx1"/>
                </a:solidFill>
                <a:latin typeface="標楷體" panose="03000509000000000000" pitchFamily="65" charset="-120"/>
                <a:ea typeface="標楷體" panose="03000509000000000000" pitchFamily="65" charset="-120"/>
              </a:rPr>
              <a:t>獎勵表現優良之學生及參與補救教學之教師與相關</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200" b="1" dirty="0" smtClean="0">
                <a:solidFill>
                  <a:schemeClr val="tx1"/>
                </a:solidFill>
                <a:latin typeface="標楷體" panose="03000509000000000000" pitchFamily="65" charset="-120"/>
                <a:ea typeface="標楷體" panose="03000509000000000000" pitchFamily="65" charset="-120"/>
              </a:rPr>
              <a:t>              </a:t>
            </a:r>
            <a:r>
              <a:rPr lang="zh-TW" altLang="en-US" sz="2200" b="1" dirty="0" smtClean="0">
                <a:solidFill>
                  <a:schemeClr val="tx1"/>
                </a:solidFill>
                <a:latin typeface="標楷體" panose="03000509000000000000" pitchFamily="65" charset="-120"/>
                <a:ea typeface="標楷體" panose="03000509000000000000" pitchFamily="65" charset="-120"/>
              </a:rPr>
              <a:t>人員。</a:t>
            </a:r>
            <a:endParaRPr lang="en-US" altLang="zh-TW" sz="22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200" b="1" dirty="0" smtClean="0">
                <a:solidFill>
                  <a:schemeClr val="tx1"/>
                </a:solidFill>
                <a:latin typeface="標楷體" panose="03000509000000000000" pitchFamily="65" charset="-120"/>
                <a:ea typeface="標楷體" panose="03000509000000000000" pitchFamily="65" charset="-120"/>
              </a:rPr>
              <a:t>            3.</a:t>
            </a:r>
            <a:r>
              <a:rPr lang="zh-TW" altLang="en-US" sz="2200" b="1" dirty="0" smtClean="0">
                <a:solidFill>
                  <a:schemeClr val="tx1"/>
                </a:solidFill>
                <a:latin typeface="標楷體" panose="03000509000000000000" pitchFamily="65" charset="-120"/>
                <a:ea typeface="標楷體" panose="03000509000000000000" pitchFamily="65" charset="-120"/>
              </a:rPr>
              <a:t>辦理時間以每年</a:t>
            </a:r>
            <a:r>
              <a:rPr lang="en-US" altLang="zh-TW" sz="2200" b="1" dirty="0" smtClean="0">
                <a:solidFill>
                  <a:schemeClr val="tx1"/>
                </a:solidFill>
                <a:latin typeface="標楷體" panose="03000509000000000000" pitchFamily="65" charset="-120"/>
                <a:ea typeface="標楷體" panose="03000509000000000000" pitchFamily="65" charset="-120"/>
              </a:rPr>
              <a:t>7</a:t>
            </a:r>
            <a:r>
              <a:rPr lang="zh-TW" altLang="en-US" sz="2200" b="1" dirty="0" smtClean="0">
                <a:solidFill>
                  <a:schemeClr val="tx1"/>
                </a:solidFill>
                <a:latin typeface="標楷體" panose="03000509000000000000" pitchFamily="65" charset="-120"/>
                <a:ea typeface="標楷體" panose="03000509000000000000" pitchFamily="65" charset="-120"/>
              </a:rPr>
              <a:t>、</a:t>
            </a:r>
            <a:r>
              <a:rPr lang="en-US" altLang="zh-TW" sz="2200" b="1" dirty="0" smtClean="0">
                <a:solidFill>
                  <a:schemeClr val="tx1"/>
                </a:solidFill>
                <a:latin typeface="標楷體" panose="03000509000000000000" pitchFamily="65" charset="-120"/>
                <a:ea typeface="標楷體" panose="03000509000000000000" pitchFamily="65" charset="-120"/>
              </a:rPr>
              <a:t>8</a:t>
            </a:r>
            <a:r>
              <a:rPr lang="zh-TW" altLang="en-US" sz="2200" b="1" dirty="0" smtClean="0">
                <a:solidFill>
                  <a:schemeClr val="tx1"/>
                </a:solidFill>
                <a:latin typeface="標楷體" panose="03000509000000000000" pitchFamily="65" charset="-120"/>
                <a:ea typeface="標楷體" panose="03000509000000000000" pitchFamily="65" charset="-120"/>
              </a:rPr>
              <a:t>月為原則。</a:t>
            </a:r>
          </a:p>
          <a:p>
            <a:pPr marL="273050" indent="-273050">
              <a:buClr>
                <a:schemeClr val="accent1"/>
              </a:buClr>
              <a:buSzPct val="100000"/>
              <a:defRPr/>
            </a:pPr>
            <a:endParaRPr lang="en-US" altLang="zh-TW" sz="2000" b="1" dirty="0" smtClean="0">
              <a:solidFill>
                <a:schemeClr val="tx1"/>
              </a:solidFill>
              <a:latin typeface="標楷體" panose="03000509000000000000" pitchFamily="65" charset="-120"/>
              <a:ea typeface="標楷體" panose="03000509000000000000" pitchFamily="65" charset="-120"/>
            </a:endParaRPr>
          </a:p>
          <a:p>
            <a:pPr marL="273050" indent="-273050">
              <a:buClr>
                <a:schemeClr val="accent1"/>
              </a:buClr>
              <a:buSzPct val="100000"/>
              <a:defRPr/>
            </a:pPr>
            <a:r>
              <a:rPr lang="en-US" altLang="zh-TW" sz="2000" b="1" dirty="0" smtClean="0">
                <a:solidFill>
                  <a:schemeClr val="tx1"/>
                </a:solidFill>
                <a:latin typeface="標楷體" panose="03000509000000000000" pitchFamily="65" charset="-120"/>
                <a:ea typeface="標楷體" panose="03000509000000000000" pitchFamily="65" charset="-120"/>
              </a:rPr>
              <a:t>            </a:t>
            </a:r>
          </a:p>
        </p:txBody>
      </p:sp>
      <p:sp>
        <p:nvSpPr>
          <p:cNvPr id="12" name="標題 11"/>
          <p:cNvSpPr>
            <a:spLocks noGrp="1"/>
          </p:cNvSpPr>
          <p:nvPr>
            <p:ph type="title"/>
          </p:nvPr>
        </p:nvSpPr>
        <p:spPr>
          <a:xfrm>
            <a:off x="467544" y="764704"/>
            <a:ext cx="8229600" cy="998984"/>
          </a:xfrm>
        </p:spPr>
        <p:txBody>
          <a:bodyPr/>
          <a:lstStyle/>
          <a:p>
            <a:r>
              <a:rPr lang="en-US" altLang="zh-TW" sz="3000" dirty="0" err="1" smtClean="0">
                <a:solidFill>
                  <a:srgbClr val="C00000"/>
                </a:solidFill>
                <a:latin typeface="標楷體" pitchFamily="65" charset="-120"/>
                <a:ea typeface="標楷體" pitchFamily="65" charset="-120"/>
              </a:rPr>
              <a:t>教育部高級中等學校</a:t>
            </a:r>
            <a:r>
              <a:rPr lang="zh-TW" altLang="en-US" sz="3000" dirty="0" smtClean="0">
                <a:solidFill>
                  <a:srgbClr val="C00000"/>
                </a:solidFill>
                <a:latin typeface="標楷體" pitchFamily="65" charset="-120"/>
                <a:ea typeface="標楷體" pitchFamily="65" charset="-120"/>
              </a:rPr>
              <a:t>新生夏日學習動能提升計畫</a:t>
            </a:r>
            <a:r>
              <a:rPr lang="en-US" altLang="zh-TW" sz="3000" dirty="0" smtClean="0">
                <a:solidFill>
                  <a:srgbClr val="C00000"/>
                </a:solidFill>
                <a:latin typeface="標楷體" pitchFamily="65" charset="-120"/>
                <a:ea typeface="標楷體" pitchFamily="65" charset="-120"/>
              </a:rPr>
              <a:t/>
            </a:r>
            <a:br>
              <a:rPr lang="en-US" altLang="zh-TW" sz="3000" dirty="0" smtClean="0">
                <a:solidFill>
                  <a:srgbClr val="C00000"/>
                </a:solidFill>
                <a:latin typeface="標楷體" pitchFamily="65" charset="-120"/>
                <a:ea typeface="標楷體" pitchFamily="65" charset="-120"/>
              </a:rPr>
            </a:br>
            <a:endParaRPr lang="zh-TW" altLang="en-US" sz="3000" dirty="0">
              <a:solidFill>
                <a:srgbClr val="C00000"/>
              </a:solidFill>
              <a:latin typeface="標楷體" pitchFamily="65" charset="-120"/>
              <a:ea typeface="標楷體" pitchFamily="65" charset="-120"/>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投影片編號版面配置區 5"/>
          <p:cNvSpPr>
            <a:spLocks noGrp="1"/>
          </p:cNvSpPr>
          <p:nvPr>
            <p:ph type="sldNum" sz="quarter" idx="12"/>
          </p:nvPr>
        </p:nvSpPr>
        <p:spPr bwMode="auto">
          <a:noFill/>
          <a:ln>
            <a:miter lim="800000"/>
            <a:headEnd/>
            <a:tailEnd/>
          </a:ln>
        </p:spPr>
        <p:txBody>
          <a:bodyPr/>
          <a:lstStyle/>
          <a:p>
            <a:fld id="{2B04A105-5D05-4763-978C-500D46878283}" type="slidenum">
              <a:rPr lang="zh-TW" altLang="en-US" smtClean="0">
                <a:ea typeface="新細明體" charset="-120"/>
              </a:rPr>
              <a:pPr/>
              <a:t>53</a:t>
            </a:fld>
            <a:endParaRPr lang="en-US" altLang="zh-TW" smtClean="0">
              <a:ea typeface="新細明體" charset="-120"/>
            </a:endParaRPr>
          </a:p>
        </p:txBody>
      </p:sp>
      <p:sp>
        <p:nvSpPr>
          <p:cNvPr id="11" name="內容版面配置區 10"/>
          <p:cNvSpPr>
            <a:spLocks noGrp="1"/>
          </p:cNvSpPr>
          <p:nvPr>
            <p:ph idx="1"/>
          </p:nvPr>
        </p:nvSpPr>
        <p:spPr>
          <a:xfrm>
            <a:off x="342578" y="3357563"/>
            <a:ext cx="8604448" cy="2857520"/>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marL="360000" lvl="0" indent="-432000" eaLnBrk="1" hangingPunct="1">
              <a:spcBef>
                <a:spcPts val="300"/>
              </a:spcBef>
              <a:buNone/>
              <a:defRPr/>
            </a:pPr>
            <a:r>
              <a:rPr lang="zh-TW" altLang="en-US" sz="2000" b="1" dirty="0" smtClean="0">
                <a:solidFill>
                  <a:schemeClr val="tx1"/>
                </a:solidFill>
                <a:latin typeface="Arial" charset="0"/>
                <a:ea typeface="標楷體" pitchFamily="65" charset="-120"/>
              </a:rPr>
              <a:t>法案內容</a:t>
            </a:r>
            <a:r>
              <a:rPr lang="zh-TW" altLang="en-US" sz="2000" b="1" dirty="0" smtClean="0">
                <a:solidFill>
                  <a:schemeClr val="tx1"/>
                </a:solidFill>
                <a:latin typeface="標楷體" pitchFamily="65" charset="-120"/>
                <a:ea typeface="標楷體" pitchFamily="65" charset="-120"/>
              </a:rPr>
              <a:t>：一、學生報名參加高級中等學校多元入學招生辦法所定各項入</a:t>
            </a:r>
            <a:endParaRPr lang="en-US" altLang="zh-TW" sz="2000" b="1" dirty="0" smtClean="0">
              <a:solidFill>
                <a:schemeClr val="tx1"/>
              </a:solidFill>
              <a:latin typeface="標楷體" pitchFamily="65" charset="-120"/>
              <a:ea typeface="標楷體" pitchFamily="65" charset="-120"/>
            </a:endParaRPr>
          </a:p>
          <a:p>
            <a:pPr marL="360000" lvl="0" indent="-432000" eaLnBrk="1" hangingPunct="1">
              <a:spcBef>
                <a:spcPts val="300"/>
              </a:spcBef>
              <a:buNone/>
              <a:defRPr/>
            </a:pPr>
            <a:r>
              <a:rPr lang="en-US" altLang="zh-TW" sz="2000" b="1" dirty="0" smtClean="0">
                <a:solidFill>
                  <a:schemeClr val="tx1"/>
                </a:solidFill>
                <a:latin typeface="標楷體" pitchFamily="65" charset="-120"/>
                <a:ea typeface="標楷體" pitchFamily="65" charset="-120"/>
              </a:rPr>
              <a:t>              </a:t>
            </a:r>
            <a:r>
              <a:rPr lang="zh-TW" altLang="en-US" sz="2000" b="1" dirty="0" smtClean="0">
                <a:solidFill>
                  <a:schemeClr val="tx1"/>
                </a:solidFill>
                <a:latin typeface="標楷體" pitchFamily="65" charset="-120"/>
                <a:ea typeface="標楷體" pitchFamily="65" charset="-120"/>
              </a:rPr>
              <a:t>學測驗，因突遭重大變故而未能應試者，得申請退費。前</a:t>
            </a:r>
            <a:endParaRPr lang="en-US" altLang="zh-TW" sz="2000" b="1" dirty="0" smtClean="0">
              <a:solidFill>
                <a:schemeClr val="tx1"/>
              </a:solidFill>
              <a:latin typeface="標楷體" pitchFamily="65" charset="-120"/>
              <a:ea typeface="標楷體" pitchFamily="65" charset="-120"/>
            </a:endParaRPr>
          </a:p>
          <a:p>
            <a:pPr marL="360000" lvl="0" indent="-432000" eaLnBrk="1" hangingPunct="1">
              <a:spcBef>
                <a:spcPts val="300"/>
              </a:spcBef>
              <a:buNone/>
              <a:defRPr/>
            </a:pPr>
            <a:r>
              <a:rPr lang="en-US" altLang="zh-TW" sz="2000" b="1" dirty="0" smtClean="0">
                <a:solidFill>
                  <a:schemeClr val="tx1"/>
                </a:solidFill>
                <a:latin typeface="標楷體" pitchFamily="65" charset="-120"/>
                <a:ea typeface="標楷體" pitchFamily="65" charset="-120"/>
              </a:rPr>
              <a:t>              </a:t>
            </a:r>
            <a:r>
              <a:rPr lang="zh-TW" altLang="en-US" sz="2000" b="1" dirty="0" smtClean="0">
                <a:solidFill>
                  <a:schemeClr val="tx1"/>
                </a:solidFill>
                <a:latin typeface="標楷體" pitchFamily="65" charset="-120"/>
                <a:ea typeface="標楷體" pitchFamily="65" charset="-120"/>
              </a:rPr>
              <a:t>項退費程序、費額及相關規定，應由各入學委員會訂定，</a:t>
            </a:r>
            <a:endParaRPr lang="en-US" altLang="zh-TW" sz="2000" b="1" dirty="0" smtClean="0">
              <a:solidFill>
                <a:schemeClr val="tx1"/>
              </a:solidFill>
              <a:latin typeface="標楷體" pitchFamily="65" charset="-120"/>
              <a:ea typeface="標楷體" pitchFamily="65" charset="-120"/>
            </a:endParaRPr>
          </a:p>
          <a:p>
            <a:pPr marL="360000" lvl="0" indent="-432000" eaLnBrk="1" hangingPunct="1">
              <a:spcBef>
                <a:spcPts val="300"/>
              </a:spcBef>
              <a:buNone/>
              <a:defRPr/>
            </a:pPr>
            <a:r>
              <a:rPr lang="en-US" altLang="zh-TW" sz="2000" b="1" dirty="0" smtClean="0">
                <a:solidFill>
                  <a:schemeClr val="tx1"/>
                </a:solidFill>
                <a:latin typeface="標楷體" pitchFamily="65" charset="-120"/>
                <a:ea typeface="標楷體" pitchFamily="65" charset="-120"/>
              </a:rPr>
              <a:t>              </a:t>
            </a:r>
            <a:r>
              <a:rPr lang="zh-TW" altLang="en-US" sz="2000" b="1" dirty="0" smtClean="0">
                <a:solidFill>
                  <a:schemeClr val="tx1"/>
                </a:solidFill>
                <a:latin typeface="標楷體" pitchFamily="65" charset="-120"/>
                <a:ea typeface="標楷體" pitchFamily="65" charset="-120"/>
              </a:rPr>
              <a:t>並載明於測驗或招生簡章。</a:t>
            </a:r>
            <a:r>
              <a:rPr lang="en-US" altLang="zh-TW" sz="2000" b="1" dirty="0" smtClean="0">
                <a:solidFill>
                  <a:schemeClr val="tx1"/>
                </a:solidFill>
                <a:latin typeface="標楷體" pitchFamily="65" charset="-120"/>
                <a:ea typeface="標楷體" pitchFamily="65" charset="-120"/>
              </a:rPr>
              <a:t>(</a:t>
            </a:r>
            <a:r>
              <a:rPr lang="zh-TW" altLang="en-US" sz="2000" b="1" dirty="0" smtClean="0">
                <a:solidFill>
                  <a:schemeClr val="tx1"/>
                </a:solidFill>
                <a:latin typeface="標楷體" pitchFamily="65" charset="-120"/>
                <a:ea typeface="標楷體" pitchFamily="65" charset="-120"/>
              </a:rPr>
              <a:t>第</a:t>
            </a:r>
            <a:r>
              <a:rPr lang="en-US" altLang="zh-TW" sz="2000" b="1" dirty="0" smtClean="0">
                <a:solidFill>
                  <a:schemeClr val="tx1"/>
                </a:solidFill>
                <a:latin typeface="標楷體" pitchFamily="65" charset="-120"/>
                <a:ea typeface="標楷體" pitchFamily="65" charset="-120"/>
              </a:rPr>
              <a:t>4</a:t>
            </a:r>
            <a:r>
              <a:rPr lang="zh-TW" altLang="en-US" sz="2000" b="1" dirty="0" smtClean="0">
                <a:solidFill>
                  <a:schemeClr val="tx1"/>
                </a:solidFill>
                <a:latin typeface="標楷體" pitchFamily="65" charset="-120"/>
                <a:ea typeface="標楷體" pitchFamily="65" charset="-120"/>
              </a:rPr>
              <a:t>點</a:t>
            </a:r>
            <a:r>
              <a:rPr lang="en-US" altLang="zh-TW" sz="2000" b="1" dirty="0" smtClean="0">
                <a:solidFill>
                  <a:schemeClr val="tx1"/>
                </a:solidFill>
                <a:latin typeface="標楷體" pitchFamily="65" charset="-120"/>
                <a:ea typeface="標楷體" pitchFamily="65" charset="-120"/>
              </a:rPr>
              <a:t>)</a:t>
            </a:r>
            <a:r>
              <a:rPr lang="zh-TW" altLang="en-US" sz="2000" b="1" dirty="0" smtClean="0">
                <a:solidFill>
                  <a:schemeClr val="tx1"/>
                </a:solidFill>
                <a:latin typeface="標楷體" pitchFamily="65" charset="-120"/>
                <a:ea typeface="標楷體" pitchFamily="65" charset="-120"/>
              </a:rPr>
              <a:t> </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二、學生入學為新生前，突遭重大變故須長期療養者，得由 </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其法定代理人、委託第三人，或通訊方式，依高級中等</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學校學生學籍管理辦法規定，檢具相關證明文件，向學</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校申請保其錄取資格，至多為一學年。</a:t>
            </a:r>
            <a:r>
              <a:rPr lang="en-US" altLang="zh-TW" sz="2000" b="1" dirty="0" smtClean="0">
                <a:solidFill>
                  <a:schemeClr val="tx1"/>
                </a:solidFill>
                <a:latin typeface="標楷體" pitchFamily="65" charset="-120"/>
                <a:ea typeface="標楷體" pitchFamily="65" charset="-120"/>
              </a:rPr>
              <a:t> (</a:t>
            </a:r>
            <a:r>
              <a:rPr lang="zh-TW" altLang="en-US" sz="2000" b="1" dirty="0" smtClean="0">
                <a:solidFill>
                  <a:schemeClr val="tx1"/>
                </a:solidFill>
                <a:latin typeface="標楷體" pitchFamily="65" charset="-120"/>
                <a:ea typeface="標楷體" pitchFamily="65" charset="-120"/>
              </a:rPr>
              <a:t>第</a:t>
            </a:r>
            <a:r>
              <a:rPr lang="en-US" altLang="zh-TW" sz="2000" b="1" dirty="0" smtClean="0">
                <a:solidFill>
                  <a:schemeClr val="tx1"/>
                </a:solidFill>
                <a:latin typeface="標楷體" pitchFamily="65" charset="-120"/>
                <a:ea typeface="標楷體" pitchFamily="65" charset="-120"/>
              </a:rPr>
              <a:t>5</a:t>
            </a:r>
            <a:r>
              <a:rPr lang="zh-TW" altLang="en-US" sz="2000" b="1" dirty="0" smtClean="0">
                <a:solidFill>
                  <a:schemeClr val="tx1"/>
                </a:solidFill>
                <a:latin typeface="標楷體" pitchFamily="65" charset="-120"/>
                <a:ea typeface="標楷體" pitchFamily="65" charset="-120"/>
              </a:rPr>
              <a:t>點</a:t>
            </a:r>
            <a:r>
              <a:rPr lang="en-US" altLang="zh-TW" sz="2000" b="1" dirty="0" smtClean="0">
                <a:solidFill>
                  <a:schemeClr val="tx1"/>
                </a:solidFill>
                <a:latin typeface="標楷體" pitchFamily="65" charset="-120"/>
                <a:ea typeface="標楷體" pitchFamily="65" charset="-120"/>
              </a:rPr>
              <a:t>)</a:t>
            </a:r>
          </a:p>
        </p:txBody>
      </p:sp>
      <p:sp>
        <p:nvSpPr>
          <p:cNvPr id="3079"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C66799EF-90DF-43AE-AD39-B25B6A41B4F6}" type="slidenum">
              <a:rPr lang="zh-TW" altLang="en-US" sz="1200" b="1">
                <a:solidFill>
                  <a:srgbClr val="898989"/>
                </a:solidFill>
                <a:latin typeface="標楷體" pitchFamily="65" charset="-120"/>
                <a:ea typeface="標楷體" pitchFamily="65" charset="-120"/>
              </a:rPr>
              <a:pPr algn="r"/>
              <a:t>53</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57158" y="1571612"/>
            <a:ext cx="8568952" cy="857256"/>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為因應</a:t>
            </a:r>
            <a:r>
              <a:rPr lang="en-US" altLang="en-US" sz="2200" b="1" dirty="0" smtClean="0">
                <a:solidFill>
                  <a:schemeClr val="tx1"/>
                </a:solidFill>
                <a:latin typeface="標楷體" pitchFamily="65" charset="-120"/>
                <a:ea typeface="標楷體" panose="03000509000000000000" pitchFamily="65" charset="-120"/>
              </a:rPr>
              <a:t>104</a:t>
            </a:r>
            <a:r>
              <a:rPr lang="zh-TW" altLang="en-US" sz="2200" b="1" dirty="0" smtClean="0">
                <a:solidFill>
                  <a:schemeClr val="tx1"/>
                </a:solidFill>
                <a:latin typeface="標楷體" pitchFamily="65" charset="-120"/>
                <a:ea typeface="標楷體" panose="03000509000000000000" pitchFamily="65" charset="-120"/>
              </a:rPr>
              <a:t>年</a:t>
            </a:r>
            <a:r>
              <a:rPr lang="en-US" altLang="en-US" sz="2200" b="1" dirty="0" smtClean="0">
                <a:solidFill>
                  <a:schemeClr val="tx1"/>
                </a:solidFill>
                <a:latin typeface="標楷體" pitchFamily="65" charset="-120"/>
                <a:ea typeface="標楷體" panose="03000509000000000000" pitchFamily="65" charset="-120"/>
              </a:rPr>
              <a:t>6</a:t>
            </a:r>
            <a:r>
              <a:rPr lang="zh-TW" altLang="en-US" sz="2200" b="1" dirty="0" smtClean="0">
                <a:solidFill>
                  <a:schemeClr val="tx1"/>
                </a:solidFill>
                <a:latin typeface="標楷體" pitchFamily="65" charset="-120"/>
                <a:ea typeface="標楷體" panose="03000509000000000000" pitchFamily="65" charset="-120"/>
              </a:rPr>
              <a:t>月</a:t>
            </a:r>
            <a:r>
              <a:rPr lang="en-US" altLang="en-US" sz="2200" b="1" dirty="0" smtClean="0">
                <a:solidFill>
                  <a:schemeClr val="tx1"/>
                </a:solidFill>
                <a:latin typeface="標楷體" pitchFamily="65" charset="-120"/>
                <a:ea typeface="標楷體" panose="03000509000000000000" pitchFamily="65" charset="-120"/>
              </a:rPr>
              <a:t>27</a:t>
            </a:r>
            <a:r>
              <a:rPr lang="zh-TW" altLang="en-US" sz="2200" b="1" dirty="0" smtClean="0">
                <a:solidFill>
                  <a:schemeClr val="tx1"/>
                </a:solidFill>
                <a:latin typeface="標楷體" pitchFamily="65" charset="-120"/>
                <a:ea typeface="標楷體" panose="03000509000000000000" pitchFamily="65" charset="-120"/>
              </a:rPr>
              <a:t>日八仙樂園粉塵爆燃之受創學生攜手陪伴計畫而訂定</a:t>
            </a:r>
            <a:endParaRPr lang="zh-TW" altLang="en-US" sz="2200" b="1" dirty="0">
              <a:solidFill>
                <a:schemeClr val="tx1"/>
              </a:solidFill>
              <a:latin typeface="標楷體" pitchFamily="65" charset="-120"/>
              <a:ea typeface="標楷體" panose="03000509000000000000" pitchFamily="65" charset="-120"/>
            </a:endParaRPr>
          </a:p>
        </p:txBody>
      </p:sp>
      <p:sp>
        <p:nvSpPr>
          <p:cNvPr id="9" name="圓角矩形 8"/>
          <p:cNvSpPr/>
          <p:nvPr/>
        </p:nvSpPr>
        <p:spPr>
          <a:xfrm>
            <a:off x="342578" y="2408640"/>
            <a:ext cx="8568952" cy="936105"/>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buBlip>
                <a:blip r:embed="rId2"/>
              </a:buBlip>
              <a:defRPr/>
            </a:pPr>
            <a:r>
              <a:rPr lang="zh-TW" altLang="en-US" sz="2200" b="1" dirty="0" smtClean="0">
                <a:solidFill>
                  <a:schemeClr val="tx1"/>
                </a:solidFill>
                <a:latin typeface="標楷體" pitchFamily="65" charset="-120"/>
                <a:ea typeface="標楷體" panose="03000509000000000000" pitchFamily="65" charset="-120"/>
              </a:rPr>
              <a:t>目的：為扶助高級中等學校突遭重大變故學生，使其順利就醫、</a:t>
            </a:r>
            <a:endParaRPr lang="en-US" altLang="zh-TW" sz="2200" b="1" dirty="0" smtClean="0">
              <a:solidFill>
                <a:schemeClr val="tx1"/>
              </a:solidFill>
              <a:latin typeface="標楷體" pitchFamily="65" charset="-120"/>
              <a:ea typeface="標楷體" panose="03000509000000000000" pitchFamily="65" charset="-120"/>
            </a:endParaRPr>
          </a:p>
          <a:p>
            <a:pPr lvl="0" eaLnBrk="1" hangingPunct="1">
              <a:defRPr/>
            </a:pPr>
            <a:r>
              <a:rPr lang="zh-TW" altLang="en-US" sz="2200" b="1" dirty="0" smtClean="0">
                <a:solidFill>
                  <a:schemeClr val="tx1"/>
                </a:solidFill>
                <a:latin typeface="標楷體" pitchFamily="65" charset="-120"/>
                <a:ea typeface="標楷體" panose="03000509000000000000" pitchFamily="65" charset="-120"/>
              </a:rPr>
              <a:t>        就學或為其他適當之處理，以維護學生學習權益，特訂定。</a:t>
            </a:r>
            <a:endParaRPr lang="zh-TW" altLang="en-US" sz="2200" b="1" dirty="0">
              <a:solidFill>
                <a:schemeClr val="tx1"/>
              </a:solidFill>
              <a:latin typeface="標楷體" pitchFamily="65" charset="-120"/>
              <a:ea typeface="標楷體" panose="03000509000000000000" pitchFamily="65" charset="-120"/>
            </a:endParaRPr>
          </a:p>
        </p:txBody>
      </p:sp>
      <p:sp>
        <p:nvSpPr>
          <p:cNvPr id="3086" name="標題 11"/>
          <p:cNvSpPr>
            <a:spLocks noGrp="1"/>
          </p:cNvSpPr>
          <p:nvPr>
            <p:ph type="title"/>
          </p:nvPr>
        </p:nvSpPr>
        <p:spPr>
          <a:xfrm>
            <a:off x="468313" y="619126"/>
            <a:ext cx="8229600" cy="1023924"/>
          </a:xfrm>
        </p:spPr>
        <p:txBody>
          <a:bodyPr/>
          <a:lstStyle/>
          <a:p>
            <a:r>
              <a:rPr lang="zh-TW" altLang="en-US" sz="2800" dirty="0" smtClean="0">
                <a:solidFill>
                  <a:srgbClr val="C00000"/>
                </a:solidFill>
                <a:latin typeface="標楷體" pitchFamily="65" charset="-120"/>
                <a:ea typeface="標楷體" pitchFamily="65" charset="-120"/>
              </a:rPr>
              <a:t>高級中等學校維護突遭重大變故學生學習權益要點</a:t>
            </a:r>
            <a:r>
              <a:rPr lang="en-US" altLang="zh-TW" sz="2800" dirty="0" smtClean="0">
                <a:solidFill>
                  <a:srgbClr val="C00000"/>
                </a:solidFill>
                <a:latin typeface="標楷體" pitchFamily="65" charset="-120"/>
                <a:ea typeface="標楷體" pitchFamily="65" charset="-120"/>
              </a:rPr>
              <a:t/>
            </a:r>
            <a:br>
              <a:rPr lang="en-US" altLang="zh-TW" sz="2800" dirty="0" smtClean="0">
                <a:solidFill>
                  <a:srgbClr val="C00000"/>
                </a:solidFill>
                <a:latin typeface="標楷體" pitchFamily="65" charset="-120"/>
                <a:ea typeface="標楷體" pitchFamily="65" charset="-120"/>
              </a:rPr>
            </a:br>
            <a:r>
              <a:rPr lang="en-US" altLang="zh-TW" sz="2800" dirty="0" smtClean="0">
                <a:solidFill>
                  <a:srgbClr val="C00000"/>
                </a:solidFill>
                <a:latin typeface="標楷體" pitchFamily="65" charset="-120"/>
                <a:ea typeface="標楷體" pitchFamily="65" charset="-120"/>
              </a:rPr>
              <a:t>(</a:t>
            </a:r>
            <a:r>
              <a:rPr lang="zh-TW" altLang="en-US" sz="2800" dirty="0" smtClean="0">
                <a:solidFill>
                  <a:srgbClr val="C00000"/>
                </a:solidFill>
                <a:latin typeface="標楷體" pitchFamily="65" charset="-120"/>
                <a:ea typeface="標楷體" pitchFamily="65" charset="-120"/>
              </a:rPr>
              <a:t>草案</a:t>
            </a:r>
            <a:r>
              <a:rPr lang="en-US" altLang="zh-TW" sz="2800" dirty="0" smtClean="0">
                <a:solidFill>
                  <a:srgbClr val="C00000"/>
                </a:solidFill>
                <a:latin typeface="標楷體" pitchFamily="65" charset="-120"/>
                <a:ea typeface="標楷體" pitchFamily="65" charset="-120"/>
              </a:rPr>
              <a:t>)</a:t>
            </a:r>
            <a:endParaRPr lang="zh-TW" altLang="en-US" sz="2800" dirty="0">
              <a:solidFill>
                <a:srgbClr val="C00000"/>
              </a:solidFill>
              <a:latin typeface="標楷體" pitchFamily="65" charset="-120"/>
              <a:ea typeface="標楷體" pitchFamily="65" charset="-120"/>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內容版面配置區 10"/>
          <p:cNvSpPr>
            <a:spLocks noGrp="1"/>
          </p:cNvSpPr>
          <p:nvPr>
            <p:ph idx="4294967295"/>
          </p:nvPr>
        </p:nvSpPr>
        <p:spPr>
          <a:xfrm>
            <a:off x="342578" y="1357298"/>
            <a:ext cx="8604448" cy="4857784"/>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marL="360000" lvl="0" indent="-432000" eaLnBrk="1" hangingPunct="1">
              <a:spcBef>
                <a:spcPts val="300"/>
              </a:spcBef>
              <a:buNone/>
              <a:defRPr/>
            </a:pPr>
            <a:r>
              <a:rPr lang="zh-TW" altLang="en-US" sz="2000" b="1" dirty="0" smtClean="0">
                <a:solidFill>
                  <a:schemeClr val="tx1"/>
                </a:solidFill>
                <a:latin typeface="Arial" charset="0"/>
                <a:ea typeface="標楷體" pitchFamily="65" charset="-120"/>
              </a:rPr>
              <a:t>        </a:t>
            </a:r>
            <a:endParaRPr lang="en-US" altLang="zh-TW" sz="2000" b="1" dirty="0" smtClean="0">
              <a:solidFill>
                <a:schemeClr val="tx1"/>
              </a:solidFill>
              <a:latin typeface="Arial" charset="0"/>
              <a:ea typeface="標楷體" pitchFamily="65" charset="-120"/>
            </a:endParaRPr>
          </a:p>
          <a:p>
            <a:pPr marL="360000" lvl="0" indent="-432000" eaLnBrk="1" hangingPunct="1">
              <a:spcBef>
                <a:spcPts val="300"/>
              </a:spcBef>
              <a:buNone/>
              <a:defRPr/>
            </a:pPr>
            <a:r>
              <a:rPr lang="zh-TW" altLang="en-US" sz="2000" b="1" dirty="0" smtClean="0">
                <a:solidFill>
                  <a:schemeClr val="tx1"/>
                </a:solidFill>
                <a:latin typeface="Arial" charset="0"/>
                <a:ea typeface="標楷體" pitchFamily="65" charset="-120"/>
              </a:rPr>
              <a:t>       法案內容</a:t>
            </a:r>
            <a:r>
              <a:rPr lang="zh-TW" altLang="en-US" sz="2000" b="1" dirty="0" smtClean="0">
                <a:solidFill>
                  <a:schemeClr val="tx1"/>
                </a:solidFill>
                <a:latin typeface="標楷體" pitchFamily="65" charset="-120"/>
                <a:ea typeface="標楷體" pitchFamily="65" charset="-120"/>
              </a:rPr>
              <a:t>：三、學生入學後始突遭重大變故者，同以上方式，向</a:t>
            </a:r>
            <a:endParaRPr lang="en-US" altLang="zh-TW" sz="2000" b="1" dirty="0" smtClean="0">
              <a:solidFill>
                <a:schemeClr val="tx1"/>
              </a:solidFill>
              <a:latin typeface="標楷體" pitchFamily="65" charset="-120"/>
              <a:ea typeface="標楷體" pitchFamily="65" charset="-120"/>
            </a:endParaRPr>
          </a:p>
          <a:p>
            <a:pPr lvl="0" indent="-72000" eaLnBrk="1" hangingPunct="1">
              <a:spcBef>
                <a:spcPts val="300"/>
              </a:spcBef>
              <a:buNone/>
              <a:defRPr/>
            </a:pPr>
            <a:r>
              <a:rPr lang="zh-TW" altLang="en-US" sz="2000" b="1" dirty="0" smtClean="0">
                <a:solidFill>
                  <a:schemeClr val="tx1"/>
                </a:solidFill>
                <a:latin typeface="標楷體" pitchFamily="65" charset="-120"/>
                <a:ea typeface="標楷體" pitchFamily="65" charset="-120"/>
              </a:rPr>
              <a:t>                學校申請延後註冊。申請延後註冊之期限，以開</a:t>
            </a:r>
            <a:endParaRPr lang="en-US" altLang="zh-TW" sz="2000" b="1" dirty="0" smtClean="0">
              <a:solidFill>
                <a:schemeClr val="tx1"/>
              </a:solidFill>
              <a:latin typeface="標楷體" pitchFamily="65" charset="-120"/>
              <a:ea typeface="標楷體" pitchFamily="65" charset="-120"/>
            </a:endParaRPr>
          </a:p>
          <a:p>
            <a:pPr lvl="0" indent="-72000" eaLnBrk="1" hangingPunct="1">
              <a:spcBef>
                <a:spcPts val="300"/>
              </a:spcBef>
              <a:buNone/>
              <a:defRPr/>
            </a:pPr>
            <a:r>
              <a:rPr lang="zh-TW" altLang="en-US" sz="2000" b="1" dirty="0" smtClean="0">
                <a:solidFill>
                  <a:schemeClr val="tx1"/>
                </a:solidFill>
                <a:latin typeface="標楷體" pitchFamily="65" charset="-120"/>
                <a:ea typeface="標楷體" pitchFamily="65" charset="-120"/>
              </a:rPr>
              <a:t>                學日起三週內為原則。</a:t>
            </a:r>
            <a:r>
              <a:rPr lang="en-US" altLang="zh-TW" sz="2000" b="1" dirty="0" smtClean="0">
                <a:solidFill>
                  <a:schemeClr val="tx1"/>
                </a:solidFill>
                <a:latin typeface="標楷體" pitchFamily="65" charset="-120"/>
                <a:ea typeface="標楷體" pitchFamily="65" charset="-120"/>
              </a:rPr>
              <a:t> (</a:t>
            </a:r>
            <a:r>
              <a:rPr lang="zh-TW" altLang="en-US" sz="2000" b="1" dirty="0" smtClean="0">
                <a:solidFill>
                  <a:schemeClr val="tx1"/>
                </a:solidFill>
                <a:latin typeface="標楷體" pitchFamily="65" charset="-120"/>
                <a:ea typeface="標楷體" pitchFamily="65" charset="-120"/>
              </a:rPr>
              <a:t>第</a:t>
            </a:r>
            <a:r>
              <a:rPr lang="en-US" altLang="zh-TW" sz="2000" b="1" dirty="0" smtClean="0">
                <a:solidFill>
                  <a:schemeClr val="tx1"/>
                </a:solidFill>
                <a:latin typeface="標楷體" pitchFamily="65" charset="-120"/>
                <a:ea typeface="標楷體" pitchFamily="65" charset="-120"/>
              </a:rPr>
              <a:t>6</a:t>
            </a:r>
            <a:r>
              <a:rPr lang="zh-TW" altLang="en-US" sz="2000" b="1" dirty="0" smtClean="0">
                <a:solidFill>
                  <a:schemeClr val="tx1"/>
                </a:solidFill>
                <a:latin typeface="標楷體" pitchFamily="65" charset="-120"/>
                <a:ea typeface="標楷體" pitchFamily="65" charset="-120"/>
              </a:rPr>
              <a:t>點</a:t>
            </a:r>
            <a:r>
              <a:rPr lang="en-US" altLang="zh-TW" sz="2000" b="1" dirty="0" smtClean="0">
                <a:solidFill>
                  <a:schemeClr val="tx1"/>
                </a:solidFill>
                <a:latin typeface="標楷體" pitchFamily="65" charset="-120"/>
                <a:ea typeface="標楷體" pitchFamily="65" charset="-120"/>
              </a:rPr>
              <a:t>)</a:t>
            </a:r>
            <a:endParaRPr lang="zh-TW" altLang="en-US" sz="2000" b="1" dirty="0" smtClean="0">
              <a:solidFill>
                <a:schemeClr val="tx1"/>
              </a:solidFill>
              <a:latin typeface="標楷體" pitchFamily="65" charset="-120"/>
              <a:ea typeface="標楷體" pitchFamily="65" charset="-120"/>
            </a:endParaRPr>
          </a:p>
          <a:p>
            <a:pPr lvl="0">
              <a:spcBef>
                <a:spcPts val="300"/>
              </a:spcBef>
              <a:buNone/>
            </a:pPr>
            <a:r>
              <a:rPr lang="zh-TW" altLang="en-US" sz="2000" b="1" dirty="0" smtClean="0">
                <a:solidFill>
                  <a:schemeClr val="tx1"/>
                </a:solidFill>
                <a:latin typeface="標楷體" pitchFamily="65" charset="-120"/>
                <a:ea typeface="標楷體" pitchFamily="65" charset="-120"/>
              </a:rPr>
              <a:t>              四、學校應審酌突遭重大變故學生之身心狀況及學習</a:t>
            </a:r>
            <a:endParaRPr lang="en-US" altLang="zh-TW" sz="2000" b="1" dirty="0" smtClean="0">
              <a:solidFill>
                <a:schemeClr val="tx1"/>
              </a:solidFill>
              <a:latin typeface="標楷體" pitchFamily="65" charset="-120"/>
              <a:ea typeface="標楷體" pitchFamily="65" charset="-120"/>
            </a:endParaRPr>
          </a:p>
          <a:p>
            <a:pPr>
              <a:buNone/>
            </a:pPr>
            <a:r>
              <a:rPr lang="zh-TW" altLang="en-US" sz="2000" b="1" dirty="0" smtClean="0">
                <a:solidFill>
                  <a:schemeClr val="tx1"/>
                </a:solidFill>
                <a:latin typeface="標楷體" pitchFamily="65" charset="-120"/>
                <a:ea typeface="標楷體" pitchFamily="65" charset="-120"/>
              </a:rPr>
              <a:t>                  需要，提供下列兩種修業彈性處理機制：</a:t>
            </a:r>
            <a:endParaRPr lang="en-US" altLang="zh-TW" sz="2000" b="1" dirty="0" smtClean="0">
              <a:solidFill>
                <a:schemeClr val="tx1"/>
              </a:solidFill>
              <a:latin typeface="標楷體" pitchFamily="65" charset="-120"/>
              <a:ea typeface="標楷體" pitchFamily="65" charset="-120"/>
            </a:endParaRPr>
          </a:p>
          <a:p>
            <a:pPr>
              <a:buNone/>
            </a:pPr>
            <a:r>
              <a:rPr lang="zh-TW" altLang="en-US" sz="2000" b="1" dirty="0" smtClean="0">
                <a:solidFill>
                  <a:schemeClr val="tx1"/>
                </a:solidFill>
                <a:latin typeface="標楷體" pitchFamily="65" charset="-120"/>
                <a:ea typeface="標楷體" pitchFamily="65" charset="-120"/>
              </a:rPr>
              <a:t>               </a:t>
            </a:r>
            <a:r>
              <a:rPr lang="en-US" altLang="zh-TW" sz="2000" b="1" dirty="0" smtClean="0">
                <a:solidFill>
                  <a:schemeClr val="tx1"/>
                </a:solidFill>
                <a:latin typeface="標楷體" pitchFamily="65" charset="-120"/>
                <a:ea typeface="標楷體" pitchFamily="65" charset="-120"/>
              </a:rPr>
              <a:t>(</a:t>
            </a:r>
            <a:r>
              <a:rPr lang="zh-TW" altLang="en-US" sz="2000" b="1" dirty="0" smtClean="0">
                <a:solidFill>
                  <a:schemeClr val="tx1"/>
                </a:solidFill>
                <a:latin typeface="標楷體" pitchFamily="65" charset="-120"/>
                <a:ea typeface="標楷體" pitchFamily="65" charset="-120"/>
              </a:rPr>
              <a:t>一）彈性修習課程：輔導學生進行減修學分申請、</a:t>
            </a:r>
            <a:endParaRPr lang="en-US" altLang="zh-TW" sz="2000" b="1" dirty="0" smtClean="0">
              <a:solidFill>
                <a:schemeClr val="tx1"/>
              </a:solidFill>
              <a:latin typeface="標楷體" pitchFamily="65" charset="-120"/>
              <a:ea typeface="標楷體" pitchFamily="65" charset="-120"/>
            </a:endParaRPr>
          </a:p>
          <a:p>
            <a:pPr>
              <a:buNone/>
            </a:pPr>
            <a:r>
              <a:rPr lang="zh-TW" altLang="en-US" sz="2000" b="1" dirty="0" smtClean="0">
                <a:solidFill>
                  <a:schemeClr val="tx1"/>
                </a:solidFill>
                <a:latin typeface="標楷體" pitchFamily="65" charset="-120"/>
                <a:ea typeface="標楷體" pitchFamily="65" charset="-120"/>
              </a:rPr>
              <a:t>                    跨班彈性修習課程或其他彈性之課程修習方式</a:t>
            </a:r>
            <a:endParaRPr lang="en-US" altLang="zh-TW" sz="2000" b="1" dirty="0" smtClean="0">
              <a:solidFill>
                <a:schemeClr val="tx1"/>
              </a:solidFill>
              <a:latin typeface="標楷體" pitchFamily="65" charset="-120"/>
              <a:ea typeface="標楷體" pitchFamily="65" charset="-120"/>
            </a:endParaRPr>
          </a:p>
          <a:p>
            <a:pPr>
              <a:buNone/>
            </a:pPr>
            <a:r>
              <a:rPr lang="zh-TW" altLang="en-US" sz="2000" b="1" dirty="0" smtClean="0">
                <a:solidFill>
                  <a:schemeClr val="tx1"/>
                </a:solidFill>
                <a:latin typeface="標楷體" pitchFamily="65" charset="-120"/>
                <a:ea typeface="標楷體" pitchFamily="65" charset="-120"/>
              </a:rPr>
              <a:t>                    ；學生修習之課程，得不受當學期必修課程之</a:t>
            </a:r>
            <a:endParaRPr lang="en-US" altLang="zh-TW" sz="2000" b="1" dirty="0" smtClean="0">
              <a:solidFill>
                <a:schemeClr val="tx1"/>
              </a:solidFill>
              <a:latin typeface="標楷體" pitchFamily="65" charset="-120"/>
              <a:ea typeface="標楷體" pitchFamily="65" charset="-120"/>
            </a:endParaRPr>
          </a:p>
          <a:p>
            <a:pPr>
              <a:buNone/>
            </a:pPr>
            <a:r>
              <a:rPr lang="zh-TW" altLang="en-US" sz="2000" b="1" dirty="0" smtClean="0">
                <a:solidFill>
                  <a:schemeClr val="tx1"/>
                </a:solidFill>
                <a:latin typeface="標楷體" pitchFamily="65" charset="-120"/>
                <a:ea typeface="標楷體" pitchFamily="65" charset="-120"/>
              </a:rPr>
              <a:t>                    規範。</a:t>
            </a:r>
          </a:p>
          <a:p>
            <a:pPr>
              <a:buNone/>
            </a:pPr>
            <a:r>
              <a:rPr lang="zh-TW" altLang="en-US" sz="2000" b="1" dirty="0" smtClean="0">
                <a:solidFill>
                  <a:schemeClr val="tx1"/>
                </a:solidFill>
                <a:latin typeface="標楷體" pitchFamily="65" charset="-120"/>
                <a:ea typeface="標楷體" pitchFamily="65" charset="-120"/>
              </a:rPr>
              <a:t>        　    （二）學習輔助資源：學校應就學生修習之課程，提</a:t>
            </a:r>
            <a:endParaRPr lang="en-US" altLang="zh-TW" sz="2000" b="1" dirty="0" smtClean="0">
              <a:solidFill>
                <a:schemeClr val="tx1"/>
              </a:solidFill>
              <a:latin typeface="標楷體" pitchFamily="65" charset="-120"/>
              <a:ea typeface="標楷體" pitchFamily="65" charset="-120"/>
            </a:endParaRPr>
          </a:p>
          <a:p>
            <a:pPr>
              <a:buNone/>
            </a:pPr>
            <a:r>
              <a:rPr lang="zh-TW" altLang="en-US" sz="2000" b="1" dirty="0" smtClean="0">
                <a:solidFill>
                  <a:schemeClr val="tx1"/>
                </a:solidFill>
                <a:latin typeface="標楷體" pitchFamily="65" charset="-120"/>
                <a:ea typeface="標楷體" pitchFamily="65" charset="-120"/>
              </a:rPr>
              <a:t>                    供學習輔助資源，經學生及其法定代理人同意</a:t>
            </a:r>
            <a:endParaRPr lang="en-US" altLang="zh-TW" sz="2000" b="1" dirty="0" smtClean="0">
              <a:solidFill>
                <a:schemeClr val="tx1"/>
              </a:solidFill>
              <a:latin typeface="標楷體" pitchFamily="65" charset="-120"/>
              <a:ea typeface="標楷體" pitchFamily="65" charset="-120"/>
            </a:endParaRPr>
          </a:p>
          <a:p>
            <a:pPr>
              <a:buNone/>
            </a:pPr>
            <a:r>
              <a:rPr lang="zh-TW" altLang="en-US" sz="2000" b="1" dirty="0" smtClean="0">
                <a:solidFill>
                  <a:schemeClr val="tx1"/>
                </a:solidFill>
                <a:latin typeface="標楷體" pitchFamily="65" charset="-120"/>
                <a:ea typeface="標楷體" pitchFamily="65" charset="-120"/>
              </a:rPr>
              <a:t>                    後，以課餘個別輔導、語音或數位遠距等輔助</a:t>
            </a:r>
            <a:endParaRPr lang="en-US" altLang="zh-TW" sz="2000" b="1" dirty="0" smtClean="0">
              <a:solidFill>
                <a:schemeClr val="tx1"/>
              </a:solidFill>
              <a:latin typeface="標楷體" pitchFamily="65" charset="-120"/>
              <a:ea typeface="標楷體" pitchFamily="65" charset="-120"/>
            </a:endParaRPr>
          </a:p>
          <a:p>
            <a:pPr>
              <a:buNone/>
            </a:pPr>
            <a:r>
              <a:rPr lang="zh-TW" altLang="en-US" sz="2000" b="1" dirty="0" smtClean="0">
                <a:solidFill>
                  <a:schemeClr val="tx1"/>
                </a:solidFill>
                <a:latin typeface="標楷體" pitchFamily="65" charset="-120"/>
                <a:ea typeface="標楷體" pitchFamily="65" charset="-120"/>
              </a:rPr>
              <a:t>                    教學方式為之。 </a:t>
            </a:r>
            <a:r>
              <a:rPr lang="en-US" altLang="zh-TW" sz="2000" b="1" dirty="0" smtClean="0">
                <a:solidFill>
                  <a:schemeClr val="tx1"/>
                </a:solidFill>
                <a:latin typeface="標楷體" pitchFamily="65" charset="-120"/>
                <a:ea typeface="標楷體" pitchFamily="65" charset="-120"/>
              </a:rPr>
              <a:t>(</a:t>
            </a:r>
            <a:r>
              <a:rPr lang="zh-TW" altLang="en-US" sz="2000" b="1" dirty="0" smtClean="0">
                <a:solidFill>
                  <a:schemeClr val="tx1"/>
                </a:solidFill>
                <a:latin typeface="標楷體" pitchFamily="65" charset="-120"/>
                <a:ea typeface="標楷體" pitchFamily="65" charset="-120"/>
              </a:rPr>
              <a:t>第</a:t>
            </a:r>
            <a:r>
              <a:rPr lang="en-US" altLang="zh-TW" sz="2000" b="1" dirty="0" smtClean="0">
                <a:solidFill>
                  <a:schemeClr val="tx1"/>
                </a:solidFill>
                <a:latin typeface="標楷體" pitchFamily="65" charset="-120"/>
                <a:ea typeface="標楷體" pitchFamily="65" charset="-120"/>
              </a:rPr>
              <a:t>7</a:t>
            </a:r>
            <a:r>
              <a:rPr lang="zh-TW" altLang="en-US" sz="2000" b="1" dirty="0" smtClean="0">
                <a:solidFill>
                  <a:schemeClr val="tx1"/>
                </a:solidFill>
                <a:latin typeface="標楷體" pitchFamily="65" charset="-120"/>
                <a:ea typeface="標楷體" pitchFamily="65" charset="-120"/>
              </a:rPr>
              <a:t>點</a:t>
            </a:r>
            <a:r>
              <a:rPr lang="en-US" altLang="zh-TW" sz="2000" b="1" dirty="0" smtClean="0">
                <a:solidFill>
                  <a:schemeClr val="tx1"/>
                </a:solidFill>
                <a:latin typeface="標楷體" pitchFamily="65" charset="-120"/>
                <a:ea typeface="標楷體" pitchFamily="65" charset="-120"/>
              </a:rPr>
              <a:t>)  </a:t>
            </a:r>
          </a:p>
          <a:p>
            <a:pPr>
              <a:buNone/>
            </a:pPr>
            <a:r>
              <a:rPr lang="en-US" altLang="zh-TW" sz="2000" b="1" dirty="0" smtClean="0">
                <a:solidFill>
                  <a:schemeClr val="tx1"/>
                </a:solidFill>
                <a:latin typeface="標楷體" pitchFamily="65" charset="-120"/>
                <a:ea typeface="標楷體" pitchFamily="65" charset="-120"/>
              </a:rPr>
              <a:t>  </a:t>
            </a:r>
          </a:p>
        </p:txBody>
      </p:sp>
      <p:sp>
        <p:nvSpPr>
          <p:cNvPr id="3" name="矩形 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pPr>
              <a:defRPr/>
            </a:pPr>
            <a:fld id="{B7C44B9C-E3B4-4D75-8D5A-D6F0A559BBE7}" type="slidenum">
              <a:rPr lang="zh-TW" altLang="en-US" smtClean="0"/>
              <a:pPr>
                <a:defRPr/>
              </a:pPr>
              <a:t>54</a:t>
            </a:fld>
            <a:endParaRPr lang="en-US" altLang="zh-TW"/>
          </a:p>
        </p:txBody>
      </p:sp>
      <p:sp>
        <p:nvSpPr>
          <p:cNvPr id="7" name="標題 11"/>
          <p:cNvSpPr>
            <a:spLocks noGrp="1"/>
          </p:cNvSpPr>
          <p:nvPr>
            <p:ph type="title"/>
          </p:nvPr>
        </p:nvSpPr>
        <p:spPr>
          <a:xfrm>
            <a:off x="303243" y="500042"/>
            <a:ext cx="8697913" cy="1023924"/>
          </a:xfrm>
        </p:spPr>
        <p:txBody>
          <a:bodyPr/>
          <a:lstStyle/>
          <a:p>
            <a:r>
              <a:rPr lang="zh-TW" altLang="en-US" sz="2600" dirty="0" smtClean="0">
                <a:solidFill>
                  <a:srgbClr val="C00000"/>
                </a:solidFill>
                <a:latin typeface="標楷體" pitchFamily="65" charset="-120"/>
                <a:ea typeface="標楷體" pitchFamily="65" charset="-120"/>
              </a:rPr>
              <a:t>高級中等學校維護突遭重大變故學生學習權益要點</a:t>
            </a:r>
            <a:r>
              <a:rPr lang="en-US" altLang="zh-TW" sz="2600" dirty="0" smtClean="0">
                <a:solidFill>
                  <a:srgbClr val="C00000"/>
                </a:solidFill>
                <a:latin typeface="標楷體" pitchFamily="65" charset="-120"/>
                <a:ea typeface="標楷體" pitchFamily="65" charset="-120"/>
              </a:rPr>
              <a:t>(</a:t>
            </a:r>
            <a:r>
              <a:rPr lang="zh-TW" altLang="en-US" sz="2600" dirty="0" smtClean="0">
                <a:solidFill>
                  <a:srgbClr val="C00000"/>
                </a:solidFill>
                <a:latin typeface="標楷體" pitchFamily="65" charset="-120"/>
                <a:ea typeface="標楷體" pitchFamily="65" charset="-120"/>
              </a:rPr>
              <a:t>草案</a:t>
            </a:r>
            <a:r>
              <a:rPr lang="en-US" altLang="zh-TW" sz="2600" dirty="0" smtClean="0">
                <a:solidFill>
                  <a:srgbClr val="C00000"/>
                </a:solidFill>
                <a:latin typeface="標楷體" pitchFamily="65" charset="-120"/>
                <a:ea typeface="標楷體" pitchFamily="65" charset="-120"/>
              </a:rPr>
              <a:t>)</a:t>
            </a:r>
            <a:endParaRPr lang="zh-TW" altLang="en-US" sz="2600" dirty="0">
              <a:solidFill>
                <a:srgbClr val="C00000"/>
              </a:solidFill>
              <a:latin typeface="標楷體" pitchFamily="65" charset="-120"/>
              <a:ea typeface="標楷體" pitchFamily="65" charset="-120"/>
            </a:endParaRPr>
          </a:p>
        </p:txBody>
      </p:sp>
    </p:spTree>
  </p:cSld>
  <p:clrMapOvr>
    <a:masterClrMapping/>
  </p:clrMapOvr>
  <p:transition spd="slow">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內容版面配置區 10"/>
          <p:cNvSpPr>
            <a:spLocks noGrp="1"/>
          </p:cNvSpPr>
          <p:nvPr>
            <p:ph idx="4294967295"/>
          </p:nvPr>
        </p:nvSpPr>
        <p:spPr>
          <a:xfrm>
            <a:off x="342578" y="1285860"/>
            <a:ext cx="8604448" cy="4929222"/>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spcBef>
                <a:spcPts val="300"/>
              </a:spcBef>
              <a:buNone/>
            </a:pPr>
            <a:r>
              <a:rPr lang="zh-TW" altLang="en-US" sz="2000" b="1" dirty="0" smtClean="0">
                <a:solidFill>
                  <a:schemeClr val="tx1"/>
                </a:solidFill>
                <a:latin typeface="標楷體" pitchFamily="65" charset="-120"/>
                <a:ea typeface="標楷體" pitchFamily="65" charset="-120"/>
              </a:rPr>
              <a:t>   </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法案內容：五、突遭重大變故學生於修習課程期間之請假，學校              </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得視個案情形，酌情放寬請假方式、請假程序之</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相關規定。</a:t>
            </a:r>
            <a:r>
              <a:rPr lang="en-US" altLang="zh-TW" sz="2000" b="1" dirty="0" smtClean="0">
                <a:solidFill>
                  <a:schemeClr val="tx1"/>
                </a:solidFill>
                <a:latin typeface="標楷體" pitchFamily="65" charset="-120"/>
                <a:ea typeface="標楷體" pitchFamily="65" charset="-120"/>
              </a:rPr>
              <a:t> (</a:t>
            </a:r>
            <a:r>
              <a:rPr lang="zh-TW" altLang="en-US" sz="2000" b="1" dirty="0" smtClean="0">
                <a:solidFill>
                  <a:schemeClr val="tx1"/>
                </a:solidFill>
                <a:latin typeface="標楷體" pitchFamily="65" charset="-120"/>
                <a:ea typeface="標楷體" pitchFamily="65" charset="-120"/>
              </a:rPr>
              <a:t>第</a:t>
            </a:r>
            <a:r>
              <a:rPr lang="en-US" altLang="zh-TW" sz="2000" b="1" dirty="0" smtClean="0">
                <a:solidFill>
                  <a:schemeClr val="tx1"/>
                </a:solidFill>
                <a:latin typeface="標楷體" pitchFamily="65" charset="-120"/>
                <a:ea typeface="標楷體" pitchFamily="65" charset="-120"/>
              </a:rPr>
              <a:t>9</a:t>
            </a:r>
            <a:r>
              <a:rPr lang="zh-TW" altLang="en-US" sz="2000" b="1" dirty="0" smtClean="0">
                <a:solidFill>
                  <a:schemeClr val="tx1"/>
                </a:solidFill>
                <a:latin typeface="標楷體" pitchFamily="65" charset="-120"/>
                <a:ea typeface="標楷體" pitchFamily="65" charset="-120"/>
              </a:rPr>
              <a:t>點</a:t>
            </a:r>
            <a:r>
              <a:rPr lang="en-US" altLang="zh-TW" sz="2000" b="1" dirty="0" smtClean="0">
                <a:solidFill>
                  <a:schemeClr val="tx1"/>
                </a:solidFill>
                <a:latin typeface="標楷體" pitchFamily="65" charset="-120"/>
                <a:ea typeface="標楷體" pitchFamily="65" charset="-120"/>
              </a:rPr>
              <a:t>)</a:t>
            </a:r>
          </a:p>
          <a:p>
            <a:pPr lvl="0" indent="-72000">
              <a:spcBef>
                <a:spcPts val="300"/>
              </a:spcBef>
              <a:buNone/>
            </a:pPr>
            <a:r>
              <a:rPr lang="zh-TW" altLang="en-US" sz="2000" b="1" dirty="0" smtClean="0">
                <a:solidFill>
                  <a:schemeClr val="tx1"/>
                </a:solidFill>
                <a:latin typeface="標楷體" pitchFamily="65" charset="-120"/>
                <a:ea typeface="標楷體" pitchFamily="65" charset="-120"/>
              </a:rPr>
              <a:t>            六、突遭重大變故學生之學習評量及學分抵免，由學</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校依高級中等學校學生學習評量辦法之相關規定</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辦理並得視學生個案情形，酌情彈性放寬辦理方</a:t>
            </a:r>
            <a:endParaRPr lang="en-US" altLang="zh-TW" sz="2000" b="1" dirty="0" smtClean="0">
              <a:solidFill>
                <a:schemeClr val="tx1"/>
              </a:solidFill>
              <a:latin typeface="標楷體" pitchFamily="65" charset="-120"/>
              <a:ea typeface="標楷體" pitchFamily="65" charset="-120"/>
            </a:endParaRPr>
          </a:p>
          <a:p>
            <a:pPr lvl="0" indent="-72000">
              <a:spcBef>
                <a:spcPts val="300"/>
              </a:spcBef>
              <a:buNone/>
            </a:pPr>
            <a:r>
              <a:rPr lang="zh-TW" altLang="en-US" sz="2000" b="1" dirty="0" smtClean="0">
                <a:solidFill>
                  <a:schemeClr val="tx1"/>
                </a:solidFill>
                <a:latin typeface="標楷體" pitchFamily="65" charset="-120"/>
                <a:ea typeface="標楷體" pitchFamily="65" charset="-120"/>
              </a:rPr>
              <a:t>                式、補考次數及補考及格基準。</a:t>
            </a:r>
          </a:p>
          <a:p>
            <a:pPr>
              <a:spcBef>
                <a:spcPts val="300"/>
              </a:spcBef>
              <a:buNone/>
            </a:pPr>
            <a:r>
              <a:rPr lang="zh-TW" altLang="en-US" sz="2000" b="1" dirty="0" smtClean="0">
                <a:solidFill>
                  <a:schemeClr val="tx1"/>
                </a:solidFill>
                <a:latin typeface="標楷體" pitchFamily="65" charset="-120"/>
                <a:ea typeface="標楷體" pitchFamily="65" charset="-120"/>
              </a:rPr>
              <a:t>                  前項學生依法取得身心障礙證明者，應依特殊教          </a:t>
            </a:r>
            <a:endParaRPr lang="en-US" altLang="zh-TW" sz="2000" b="1" dirty="0" smtClean="0">
              <a:solidFill>
                <a:schemeClr val="tx1"/>
              </a:solidFill>
              <a:latin typeface="標楷體" pitchFamily="65" charset="-120"/>
              <a:ea typeface="標楷體" pitchFamily="65" charset="-120"/>
            </a:endParaRPr>
          </a:p>
          <a:p>
            <a:pPr>
              <a:spcBef>
                <a:spcPts val="300"/>
              </a:spcBef>
              <a:buNone/>
            </a:pPr>
            <a:r>
              <a:rPr lang="zh-TW" altLang="en-US" sz="2000" b="1" dirty="0" smtClean="0">
                <a:solidFill>
                  <a:schemeClr val="tx1"/>
                </a:solidFill>
                <a:latin typeface="標楷體" pitchFamily="65" charset="-120"/>
                <a:ea typeface="標楷體" pitchFamily="65" charset="-120"/>
              </a:rPr>
              <a:t>                  育法第二十八條所定個別化教育計畫規定辦理。</a:t>
            </a:r>
            <a:endParaRPr lang="en-US" altLang="zh-TW" sz="2000" b="1" dirty="0" smtClean="0">
              <a:solidFill>
                <a:schemeClr val="tx1"/>
              </a:solidFill>
              <a:latin typeface="標楷體" pitchFamily="65" charset="-120"/>
              <a:ea typeface="標楷體" pitchFamily="65" charset="-120"/>
            </a:endParaRPr>
          </a:p>
          <a:p>
            <a:pPr>
              <a:spcBef>
                <a:spcPts val="300"/>
              </a:spcBef>
              <a:buNone/>
            </a:pPr>
            <a:r>
              <a:rPr lang="zh-TW" altLang="en-US" sz="2000" b="1" dirty="0" smtClean="0">
                <a:solidFill>
                  <a:schemeClr val="tx1"/>
                </a:solidFill>
                <a:latin typeface="標楷體" pitchFamily="65" charset="-120"/>
                <a:ea typeface="標楷體" pitchFamily="65" charset="-120"/>
              </a:rPr>
              <a:t>                  </a:t>
            </a:r>
            <a:r>
              <a:rPr lang="en-US" altLang="zh-TW" sz="2000" b="1" dirty="0" smtClean="0">
                <a:solidFill>
                  <a:schemeClr val="tx1"/>
                </a:solidFill>
                <a:latin typeface="標楷體" pitchFamily="65" charset="-120"/>
                <a:ea typeface="標楷體" pitchFamily="65" charset="-120"/>
              </a:rPr>
              <a:t>(</a:t>
            </a:r>
            <a:r>
              <a:rPr lang="zh-TW" altLang="en-US" sz="2000" b="1" dirty="0" smtClean="0">
                <a:solidFill>
                  <a:schemeClr val="tx1"/>
                </a:solidFill>
                <a:latin typeface="標楷體" pitchFamily="65" charset="-120"/>
                <a:ea typeface="標楷體" pitchFamily="65" charset="-120"/>
              </a:rPr>
              <a:t>第</a:t>
            </a:r>
            <a:r>
              <a:rPr lang="en-US" altLang="zh-TW" sz="2000" b="1" dirty="0" smtClean="0">
                <a:solidFill>
                  <a:schemeClr val="tx1"/>
                </a:solidFill>
                <a:latin typeface="標楷體" pitchFamily="65" charset="-120"/>
                <a:ea typeface="標楷體" pitchFamily="65" charset="-120"/>
              </a:rPr>
              <a:t>10</a:t>
            </a:r>
            <a:r>
              <a:rPr lang="zh-TW" altLang="en-US" sz="2000" b="1" dirty="0" smtClean="0">
                <a:solidFill>
                  <a:schemeClr val="tx1"/>
                </a:solidFill>
                <a:latin typeface="標楷體" pitchFamily="65" charset="-120"/>
                <a:ea typeface="標楷體" pitchFamily="65" charset="-120"/>
              </a:rPr>
              <a:t>點</a:t>
            </a:r>
            <a:r>
              <a:rPr lang="en-US" altLang="zh-TW" sz="2000" b="1" dirty="0" smtClean="0">
                <a:solidFill>
                  <a:schemeClr val="tx1"/>
                </a:solidFill>
                <a:latin typeface="標楷體" pitchFamily="65" charset="-120"/>
                <a:ea typeface="標楷體" pitchFamily="65" charset="-120"/>
              </a:rPr>
              <a:t>)</a:t>
            </a:r>
            <a:endParaRPr lang="zh-TW" altLang="en-US" sz="2000" b="1" dirty="0" smtClean="0">
              <a:solidFill>
                <a:schemeClr val="tx1"/>
              </a:solidFill>
              <a:latin typeface="標楷體" pitchFamily="65" charset="-120"/>
              <a:ea typeface="標楷體" pitchFamily="65" charset="-120"/>
            </a:endParaRPr>
          </a:p>
          <a:p>
            <a:pPr>
              <a:spcBef>
                <a:spcPts val="300"/>
              </a:spcBef>
              <a:buNone/>
            </a:pPr>
            <a:r>
              <a:rPr lang="en-US" altLang="zh-TW" sz="2000" b="1" dirty="0" smtClean="0">
                <a:solidFill>
                  <a:schemeClr val="tx1"/>
                </a:solidFill>
                <a:latin typeface="標楷體" pitchFamily="65" charset="-120"/>
                <a:ea typeface="標楷體" pitchFamily="65" charset="-120"/>
              </a:rPr>
              <a:t>              </a:t>
            </a:r>
            <a:r>
              <a:rPr lang="zh-TW" altLang="en-US" sz="2000" b="1" dirty="0" smtClean="0">
                <a:solidFill>
                  <a:schemeClr val="tx1"/>
                </a:solidFill>
                <a:latin typeface="標楷體" pitchFamily="65" charset="-120"/>
                <a:ea typeface="標楷體" pitchFamily="65" charset="-120"/>
              </a:rPr>
              <a:t>七、突遭重大變故學生申請休學、復學、轉科或轉學 </a:t>
            </a:r>
            <a:endParaRPr lang="en-US" altLang="zh-TW" sz="2000" b="1" dirty="0" smtClean="0">
              <a:solidFill>
                <a:schemeClr val="tx1"/>
              </a:solidFill>
              <a:latin typeface="標楷體" pitchFamily="65" charset="-120"/>
              <a:ea typeface="標楷體" pitchFamily="65" charset="-120"/>
            </a:endParaRPr>
          </a:p>
          <a:p>
            <a:pPr>
              <a:spcBef>
                <a:spcPts val="300"/>
              </a:spcBef>
              <a:buNone/>
            </a:pPr>
            <a:r>
              <a:rPr lang="zh-TW" altLang="en-US" sz="2000" b="1" dirty="0" smtClean="0">
                <a:solidFill>
                  <a:schemeClr val="tx1"/>
                </a:solidFill>
                <a:latin typeface="標楷體" pitchFamily="65" charset="-120"/>
                <a:ea typeface="標楷體" pitchFamily="65" charset="-120"/>
              </a:rPr>
              <a:t>                  借讀及延長修業年限者，學校應予以適性輔導，             </a:t>
            </a:r>
            <a:endParaRPr lang="en-US" altLang="zh-TW" sz="2000" b="1" dirty="0" smtClean="0">
              <a:solidFill>
                <a:schemeClr val="tx1"/>
              </a:solidFill>
              <a:latin typeface="標楷體" pitchFamily="65" charset="-120"/>
              <a:ea typeface="標楷體" pitchFamily="65" charset="-120"/>
            </a:endParaRPr>
          </a:p>
          <a:p>
            <a:pPr>
              <a:spcBef>
                <a:spcPts val="300"/>
              </a:spcBef>
              <a:buNone/>
            </a:pPr>
            <a:r>
              <a:rPr lang="zh-TW" altLang="en-US" sz="2000" b="1" dirty="0" smtClean="0">
                <a:solidFill>
                  <a:schemeClr val="tx1"/>
                </a:solidFill>
                <a:latin typeface="標楷體" pitchFamily="65" charset="-120"/>
                <a:ea typeface="標楷體" pitchFamily="65" charset="-120"/>
              </a:rPr>
              <a:t>                  並依相關規定辦理，必要時，得酌情彈性放寬申 </a:t>
            </a:r>
            <a:endParaRPr lang="en-US" altLang="zh-TW" sz="2000" b="1" dirty="0" smtClean="0">
              <a:solidFill>
                <a:schemeClr val="tx1"/>
              </a:solidFill>
              <a:latin typeface="標楷體" pitchFamily="65" charset="-120"/>
              <a:ea typeface="標楷體" pitchFamily="65" charset="-120"/>
            </a:endParaRPr>
          </a:p>
          <a:p>
            <a:pPr>
              <a:spcBef>
                <a:spcPts val="300"/>
              </a:spcBef>
              <a:buNone/>
            </a:pPr>
            <a:r>
              <a:rPr lang="zh-TW" altLang="en-US" sz="2000" b="1" dirty="0" smtClean="0">
                <a:solidFill>
                  <a:schemeClr val="tx1"/>
                </a:solidFill>
                <a:latin typeface="標楷體" pitchFamily="65" charset="-120"/>
                <a:ea typeface="標楷體" pitchFamily="65" charset="-120"/>
              </a:rPr>
              <a:t>                  請方式。</a:t>
            </a:r>
            <a:r>
              <a:rPr lang="en-US" altLang="zh-TW" sz="2000" b="1" dirty="0" smtClean="0">
                <a:solidFill>
                  <a:schemeClr val="tx1"/>
                </a:solidFill>
                <a:latin typeface="標楷體" pitchFamily="65" charset="-120"/>
                <a:ea typeface="標楷體" pitchFamily="65" charset="-120"/>
              </a:rPr>
              <a:t> (</a:t>
            </a:r>
            <a:r>
              <a:rPr lang="zh-TW" altLang="en-US" sz="2000" b="1" dirty="0" smtClean="0">
                <a:solidFill>
                  <a:schemeClr val="tx1"/>
                </a:solidFill>
                <a:latin typeface="標楷體" pitchFamily="65" charset="-120"/>
                <a:ea typeface="標楷體" pitchFamily="65" charset="-120"/>
              </a:rPr>
              <a:t>第</a:t>
            </a:r>
            <a:r>
              <a:rPr lang="en-US" altLang="zh-TW" sz="2000" b="1" dirty="0" smtClean="0">
                <a:solidFill>
                  <a:schemeClr val="tx1"/>
                </a:solidFill>
                <a:latin typeface="標楷體" pitchFamily="65" charset="-120"/>
                <a:ea typeface="標楷體" pitchFamily="65" charset="-120"/>
              </a:rPr>
              <a:t>11</a:t>
            </a:r>
            <a:r>
              <a:rPr lang="zh-TW" altLang="en-US" sz="2000" b="1" dirty="0" smtClean="0">
                <a:solidFill>
                  <a:schemeClr val="tx1"/>
                </a:solidFill>
                <a:latin typeface="標楷體" pitchFamily="65" charset="-120"/>
                <a:ea typeface="標楷體" pitchFamily="65" charset="-120"/>
              </a:rPr>
              <a:t>點</a:t>
            </a:r>
            <a:r>
              <a:rPr lang="en-US" altLang="zh-TW" sz="2000" b="1" dirty="0" smtClean="0">
                <a:solidFill>
                  <a:schemeClr val="tx1"/>
                </a:solidFill>
                <a:latin typeface="標楷體" pitchFamily="65" charset="-120"/>
                <a:ea typeface="標楷體" pitchFamily="65" charset="-120"/>
              </a:rPr>
              <a:t>)</a:t>
            </a:r>
          </a:p>
          <a:p>
            <a:pPr>
              <a:buNone/>
            </a:pPr>
            <a:r>
              <a:rPr lang="zh-TW" altLang="en-US" sz="2000" b="1" dirty="0" smtClean="0">
                <a:solidFill>
                  <a:schemeClr val="tx1"/>
                </a:solidFill>
                <a:latin typeface="標楷體" pitchFamily="65" charset="-120"/>
                <a:ea typeface="標楷體" pitchFamily="65" charset="-120"/>
              </a:rPr>
              <a:t>            </a:t>
            </a:r>
            <a:endParaRPr lang="en-US" altLang="zh-TW" sz="2000" b="1" dirty="0" smtClean="0">
              <a:solidFill>
                <a:schemeClr val="tx1"/>
              </a:solidFill>
              <a:latin typeface="標楷體" pitchFamily="65" charset="-120"/>
              <a:ea typeface="標楷體" pitchFamily="65" charset="-120"/>
            </a:endParaRPr>
          </a:p>
        </p:txBody>
      </p:sp>
      <p:sp>
        <p:nvSpPr>
          <p:cNvPr id="3" name="矩形 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pPr>
              <a:defRPr/>
            </a:pPr>
            <a:fld id="{B7C44B9C-E3B4-4D75-8D5A-D6F0A559BBE7}" type="slidenum">
              <a:rPr lang="zh-TW" altLang="en-US" smtClean="0"/>
              <a:pPr>
                <a:defRPr/>
              </a:pPr>
              <a:t>55</a:t>
            </a:fld>
            <a:endParaRPr lang="en-US" altLang="zh-TW"/>
          </a:p>
        </p:txBody>
      </p:sp>
      <p:sp>
        <p:nvSpPr>
          <p:cNvPr id="5" name="標題 11"/>
          <p:cNvSpPr>
            <a:spLocks noGrp="1"/>
          </p:cNvSpPr>
          <p:nvPr>
            <p:ph type="title"/>
          </p:nvPr>
        </p:nvSpPr>
        <p:spPr>
          <a:xfrm>
            <a:off x="303243" y="500042"/>
            <a:ext cx="8697913" cy="1023924"/>
          </a:xfrm>
        </p:spPr>
        <p:txBody>
          <a:bodyPr/>
          <a:lstStyle/>
          <a:p>
            <a:r>
              <a:rPr lang="zh-TW" altLang="en-US" sz="2600" dirty="0" smtClean="0">
                <a:solidFill>
                  <a:srgbClr val="C00000"/>
                </a:solidFill>
                <a:latin typeface="標楷體" pitchFamily="65" charset="-120"/>
                <a:ea typeface="標楷體" pitchFamily="65" charset="-120"/>
              </a:rPr>
              <a:t>高級中等學校維護突遭重大變故學生學習權益要點</a:t>
            </a:r>
            <a:r>
              <a:rPr lang="en-US" altLang="zh-TW" sz="2600" dirty="0" smtClean="0">
                <a:solidFill>
                  <a:srgbClr val="C00000"/>
                </a:solidFill>
                <a:latin typeface="標楷體" pitchFamily="65" charset="-120"/>
                <a:ea typeface="標楷體" pitchFamily="65" charset="-120"/>
              </a:rPr>
              <a:t>(</a:t>
            </a:r>
            <a:r>
              <a:rPr lang="zh-TW" altLang="en-US" sz="2600" dirty="0" smtClean="0">
                <a:solidFill>
                  <a:srgbClr val="C00000"/>
                </a:solidFill>
                <a:latin typeface="標楷體" pitchFamily="65" charset="-120"/>
                <a:ea typeface="標楷體" pitchFamily="65" charset="-120"/>
              </a:rPr>
              <a:t>草案</a:t>
            </a:r>
            <a:r>
              <a:rPr lang="en-US" altLang="zh-TW" sz="2600" dirty="0" smtClean="0">
                <a:solidFill>
                  <a:srgbClr val="C00000"/>
                </a:solidFill>
                <a:latin typeface="標楷體" pitchFamily="65" charset="-120"/>
                <a:ea typeface="標楷體" pitchFamily="65" charset="-120"/>
              </a:rPr>
              <a:t>)</a:t>
            </a:r>
            <a:endParaRPr lang="zh-TW" altLang="en-US" sz="2600" dirty="0">
              <a:solidFill>
                <a:srgbClr val="C00000"/>
              </a:solidFill>
              <a:latin typeface="標楷體" pitchFamily="65" charset="-120"/>
              <a:ea typeface="標楷體" pitchFamily="65" charset="-120"/>
            </a:endParaRPr>
          </a:p>
        </p:txBody>
      </p:sp>
    </p:spTree>
  </p:cSld>
  <p:clrMapOvr>
    <a:masterClrMapping/>
  </p:clrMapOvr>
  <p:transition spd="slow">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6"/>
          <p:cNvSpPr>
            <a:spLocks noGrp="1" noChangeArrowheads="1"/>
          </p:cNvSpPr>
          <p:nvPr>
            <p:ph type="sldNum" sz="quarter" idx="12"/>
          </p:nvPr>
        </p:nvSpPr>
        <p:spPr bwMode="auto">
          <a:noFill/>
          <a:ln>
            <a:miter lim="800000"/>
            <a:headEnd/>
            <a:tailEnd/>
          </a:ln>
        </p:spPr>
        <p:txBody>
          <a:bodyPr/>
          <a:lstStyle/>
          <a:p>
            <a:fld id="{CC7B8F4F-09BF-4800-85EB-AACE0232FB09}" type="slidenum">
              <a:rPr lang="en-US" altLang="zh-TW" smtClean="0">
                <a:solidFill>
                  <a:srgbClr val="C00000"/>
                </a:solidFill>
              </a:rPr>
              <a:pPr/>
              <a:t>56</a:t>
            </a:fld>
            <a:endParaRPr lang="en-US" altLang="zh-TW" smtClean="0">
              <a:solidFill>
                <a:srgbClr val="C00000"/>
              </a:solidFill>
            </a:endParaRPr>
          </a:p>
        </p:txBody>
      </p:sp>
      <p:sp>
        <p:nvSpPr>
          <p:cNvPr id="707586" name="Rectangle 2"/>
          <p:cNvSpPr>
            <a:spLocks noChangeArrowheads="1"/>
          </p:cNvSpPr>
          <p:nvPr/>
        </p:nvSpPr>
        <p:spPr bwMode="auto">
          <a:xfrm>
            <a:off x="485775" y="5835650"/>
            <a:ext cx="7296150" cy="793750"/>
          </a:xfrm>
          <a:prstGeom prst="rect">
            <a:avLst/>
          </a:prstGeom>
          <a:noFill/>
          <a:ln w="9525">
            <a:noFill/>
            <a:miter lim="800000"/>
            <a:headEnd/>
            <a:tailEnd/>
          </a:ln>
          <a:effectLst/>
        </p:spPr>
        <p:txBody>
          <a:bodyPr anchor="ctr">
            <a:spAutoFit/>
          </a:bodyPr>
          <a:lstStyle/>
          <a:p>
            <a:pPr>
              <a:buSzPct val="100000"/>
              <a:defRPr/>
            </a:pPr>
            <a:endParaRPr lang="en-US" altLang="zh-TW" sz="2800" b="1">
              <a:solidFill>
                <a:srgbClr val="C00000"/>
              </a:solidFill>
              <a:effectLst>
                <a:outerShdw blurRad="38100" dist="38100" dir="2700000" algn="tl">
                  <a:srgbClr val="C0C0C0"/>
                </a:outerShdw>
              </a:effectLst>
              <a:latin typeface="Arial" charset="0"/>
              <a:ea typeface="標楷體" pitchFamily="65" charset="-120"/>
            </a:endParaRPr>
          </a:p>
          <a:p>
            <a:pPr>
              <a:buSzPct val="100000"/>
              <a:defRPr/>
            </a:pPr>
            <a:endParaRPr lang="en-US" altLang="zh-TW">
              <a:solidFill>
                <a:srgbClr val="C00000"/>
              </a:solidFill>
              <a:latin typeface="Arial" charset="0"/>
            </a:endParaRPr>
          </a:p>
        </p:txBody>
      </p:sp>
      <p:sp>
        <p:nvSpPr>
          <p:cNvPr id="121860" name="Rectangle 3"/>
          <p:cNvSpPr>
            <a:spLocks noGrp="1" noChangeArrowheads="1"/>
          </p:cNvSpPr>
          <p:nvPr>
            <p:ph type="body" idx="1"/>
          </p:nvPr>
        </p:nvSpPr>
        <p:spPr>
          <a:xfrm>
            <a:off x="1691680" y="3140968"/>
            <a:ext cx="5573712" cy="1182688"/>
          </a:xfrm>
        </p:spPr>
        <p:txBody>
          <a:bodyPr/>
          <a:lstStyle/>
          <a:p>
            <a:pPr marL="182563" indent="0" algn="ctr" eaLnBrk="1" hangingPunct="1">
              <a:buFont typeface="Wingdings" pitchFamily="2" charset="2"/>
              <a:buNone/>
              <a:defRPr/>
            </a:pPr>
            <a:r>
              <a:rPr lang="zh-TW" altLang="en-US" sz="6000" b="1" dirty="0" smtClean="0">
                <a:solidFill>
                  <a:srgbClr val="C00000"/>
                </a:solidFill>
                <a:latin typeface="標楷體" pitchFamily="65" charset="-120"/>
                <a:ea typeface="標楷體" pitchFamily="65" charset="-120"/>
                <a:cs typeface="+mn-cs"/>
              </a:rPr>
              <a:t>謝謝聆聽</a:t>
            </a:r>
          </a:p>
        </p:txBody>
      </p:sp>
      <p:sp>
        <p:nvSpPr>
          <p:cNvPr id="6" name="Rectangle 4"/>
          <p:cNvSpPr>
            <a:spLocks noChangeArrowheads="1"/>
          </p:cNvSpPr>
          <p:nvPr/>
        </p:nvSpPr>
        <p:spPr bwMode="auto">
          <a:xfrm>
            <a:off x="1475656" y="4293096"/>
            <a:ext cx="6768752" cy="1182688"/>
          </a:xfrm>
          <a:prstGeom prst="rect">
            <a:avLst/>
          </a:prstGeom>
          <a:noFill/>
          <a:ln w="9525">
            <a:noFill/>
            <a:miter lim="800000"/>
            <a:headEnd/>
            <a:tailEnd/>
          </a:ln>
        </p:spPr>
        <p:txBody>
          <a:bodyPr/>
          <a:lstStyle/>
          <a:p>
            <a:pPr marL="182563">
              <a:spcBef>
                <a:spcPct val="20000"/>
              </a:spcBef>
              <a:buClr>
                <a:schemeClr val="hlink"/>
              </a:buClr>
              <a:buSzPct val="75000"/>
              <a:buFont typeface="Wingdings" pitchFamily="2" charset="2"/>
              <a:buNone/>
            </a:pPr>
            <a:endParaRPr lang="zh-TW" altLang="en-US" sz="6000" b="1" dirty="0">
              <a:solidFill>
                <a:srgbClr val="C00000"/>
              </a:solidFill>
              <a:latin typeface="標楷體" pitchFamily="65" charset="-120"/>
              <a:ea typeface="標楷體" pitchFamily="65" charset="-120"/>
            </a:endParaRPr>
          </a:p>
        </p:txBody>
      </p:sp>
      <p:sp>
        <p:nvSpPr>
          <p:cNvPr id="7" name="矩形 6"/>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6</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6</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07763" y="1583630"/>
            <a:ext cx="8568952" cy="1128039"/>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3"/>
              </a:buBlip>
              <a:defRPr/>
            </a:pPr>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smtClean="0">
                <a:solidFill>
                  <a:schemeClr val="tx1"/>
                </a:solidFill>
                <a:latin typeface="標楷體" pitchFamily="65" charset="-120"/>
                <a:ea typeface="標楷體" panose="03000509000000000000" pitchFamily="65" charset="-120"/>
              </a:rPr>
              <a:t>1</a:t>
            </a:r>
            <a:r>
              <a:rPr lang="zh-TW" altLang="en-US" sz="3000" b="1" dirty="0" smtClean="0">
                <a:solidFill>
                  <a:schemeClr val="tx1"/>
                </a:solidFill>
                <a:latin typeface="標楷體" pitchFamily="65" charset="-120"/>
                <a:ea typeface="標楷體" panose="03000509000000000000" pitchFamily="65" charset="-120"/>
              </a:rPr>
              <a:t>：</a:t>
            </a:r>
            <a:r>
              <a:rPr lang="en-US" altLang="en-US" sz="2400" b="1" dirty="0" smtClean="0">
                <a:solidFill>
                  <a:schemeClr val="tx1"/>
                </a:solidFill>
                <a:latin typeface="標楷體" pitchFamily="65" charset="-120"/>
                <a:ea typeface="標楷體" panose="03000509000000000000" pitchFamily="65" charset="-120"/>
              </a:rPr>
              <a:t>105</a:t>
            </a:r>
            <a:r>
              <a:rPr lang="zh-TW" altLang="en-US" sz="2400" b="1" dirty="0" smtClean="0">
                <a:solidFill>
                  <a:schemeClr val="tx1"/>
                </a:solidFill>
                <a:latin typeface="標楷體" pitchFamily="65" charset="-120"/>
                <a:ea typeface="標楷體" panose="03000509000000000000" pitchFamily="65" charset="-120"/>
              </a:rPr>
              <a:t>學年度高級中等學校適性入學制度基本原則及修正重點為何？</a:t>
            </a:r>
          </a:p>
        </p:txBody>
      </p:sp>
      <p:sp>
        <p:nvSpPr>
          <p:cNvPr id="9" name="圓角矩形 8"/>
          <p:cNvSpPr/>
          <p:nvPr/>
        </p:nvSpPr>
        <p:spPr>
          <a:xfrm>
            <a:off x="357158" y="2853559"/>
            <a:ext cx="8568952" cy="3152909"/>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zh-TW" altLang="en-US" sz="2400" b="1" dirty="0" smtClean="0">
                <a:solidFill>
                  <a:schemeClr val="tx1"/>
                </a:solidFill>
                <a:latin typeface="標楷體" pitchFamily="65" charset="-120"/>
                <a:ea typeface="標楷體" panose="03000509000000000000" pitchFamily="65" charset="-120"/>
              </a:rPr>
              <a:t>Ａ：</a:t>
            </a:r>
            <a:r>
              <a:rPr lang="zh-TW" altLang="en-US" sz="2200" b="1" dirty="0" smtClean="0">
                <a:solidFill>
                  <a:schemeClr val="tx1"/>
                </a:solidFill>
                <a:latin typeface="標楷體" pitchFamily="65" charset="-120"/>
                <a:ea typeface="標楷體" panose="03000509000000000000" pitchFamily="65" charset="-120"/>
              </a:rPr>
              <a:t>經由</a:t>
            </a:r>
            <a:r>
              <a:rPr lang="zh-TW" altLang="en-US" sz="2200" b="1" dirty="0">
                <a:solidFill>
                  <a:schemeClr val="tx1"/>
                </a:solidFill>
                <a:latin typeface="標楷體" pitchFamily="65" charset="-120"/>
                <a:ea typeface="標楷體" panose="03000509000000000000" pitchFamily="65" charset="-120"/>
              </a:rPr>
              <a:t>全國教育局處長會議討論後，均認為應努力讓免試與特色招生等入學方式分流併存，各自發揮不同功能，以相輔相成。在免試入學管道，</a:t>
            </a:r>
            <a:r>
              <a:rPr lang="en-US" altLang="zh-TW" sz="2200" b="1" dirty="0">
                <a:solidFill>
                  <a:schemeClr val="tx1"/>
                </a:solidFill>
                <a:latin typeface="標楷體" pitchFamily="65" charset="-120"/>
                <a:ea typeface="標楷體" panose="03000509000000000000" pitchFamily="65" charset="-120"/>
              </a:rPr>
              <a:t>104</a:t>
            </a:r>
            <a:r>
              <a:rPr lang="zh-TW" altLang="en-US" sz="2200" b="1" dirty="0">
                <a:solidFill>
                  <a:schemeClr val="tx1"/>
                </a:solidFill>
                <a:latin typeface="標楷體" pitchFamily="65" charset="-120"/>
                <a:ea typeface="標楷體" panose="03000509000000000000" pitchFamily="65" charset="-120"/>
              </a:rPr>
              <a:t>年</a:t>
            </a:r>
            <a:r>
              <a:rPr lang="en-US" altLang="zh-TW" sz="2200" b="1" dirty="0">
                <a:solidFill>
                  <a:schemeClr val="tx1"/>
                </a:solidFill>
                <a:latin typeface="標楷體" pitchFamily="65" charset="-120"/>
                <a:ea typeface="標楷體" panose="03000509000000000000" pitchFamily="65" charset="-120"/>
              </a:rPr>
              <a:t>6</a:t>
            </a:r>
            <a:r>
              <a:rPr lang="zh-TW" altLang="en-US" sz="2200" b="1" dirty="0">
                <a:solidFill>
                  <a:schemeClr val="tx1"/>
                </a:solidFill>
                <a:latin typeface="標楷體" pitchFamily="65" charset="-120"/>
                <a:ea typeface="標楷體" panose="03000509000000000000" pitchFamily="65" charset="-120"/>
              </a:rPr>
              <a:t>月</a:t>
            </a:r>
            <a:r>
              <a:rPr lang="en-US" altLang="zh-TW" sz="2200" b="1" dirty="0">
                <a:solidFill>
                  <a:schemeClr val="tx1"/>
                </a:solidFill>
                <a:latin typeface="標楷體" pitchFamily="65" charset="-120"/>
                <a:ea typeface="標楷體" panose="03000509000000000000" pitchFamily="65" charset="-120"/>
              </a:rPr>
              <a:t>10</a:t>
            </a:r>
            <a:r>
              <a:rPr lang="zh-TW" altLang="en-US" sz="2200" b="1" dirty="0">
                <a:solidFill>
                  <a:schemeClr val="tx1"/>
                </a:solidFill>
                <a:latin typeface="標楷體" pitchFamily="65" charset="-120"/>
                <a:ea typeface="標楷體" panose="03000509000000000000" pitchFamily="65" charset="-120"/>
              </a:rPr>
              <a:t>日發布修正高級中等學校多元入學招生辦法第</a:t>
            </a:r>
            <a:r>
              <a:rPr lang="en-US" altLang="zh-TW" sz="2200" b="1" dirty="0">
                <a:solidFill>
                  <a:schemeClr val="tx1"/>
                </a:solidFill>
                <a:latin typeface="標楷體" pitchFamily="65" charset="-120"/>
                <a:ea typeface="標楷體" panose="03000509000000000000" pitchFamily="65" charset="-120"/>
              </a:rPr>
              <a:t>6</a:t>
            </a:r>
            <a:r>
              <a:rPr lang="zh-TW" altLang="en-US" sz="2200" b="1" dirty="0">
                <a:solidFill>
                  <a:schemeClr val="tx1"/>
                </a:solidFill>
                <a:latin typeface="標楷體" pitchFamily="65" charset="-120"/>
                <a:ea typeface="標楷體" panose="03000509000000000000" pitchFamily="65" charset="-120"/>
              </a:rPr>
              <a:t>條規定，規範超額比序，針對國中教育會考以標準參照的等級或必要時加標示的方式為之，其列為比序項目者，應以採「等級」、「等級加標示」或運用加權採計方式為限，且比序比重不得超過總分三分之一。以上作法並未改變現行制度，主要讓各就學區均能以學生權益為考量，回歸十二年國教適性揚才精神，成就每一個孩子。</a:t>
            </a:r>
            <a:endParaRPr lang="zh-TW" altLang="en-US" sz="2200" b="1" dirty="0" smtClean="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hlinkClick r:id="rId4"/>
              </a:rPr>
              <a:t>高級中等學校多元入學招生辦法</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3" name="矩形 12"/>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7</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7</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57158" y="1500174"/>
            <a:ext cx="8568952" cy="928694"/>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a:solidFill>
                  <a:schemeClr val="tx1"/>
                </a:solidFill>
                <a:latin typeface="標楷體" pitchFamily="65" charset="-120"/>
                <a:ea typeface="標楷體" panose="03000509000000000000" pitchFamily="65" charset="-120"/>
              </a:rPr>
              <a:t>2</a:t>
            </a:r>
            <a:r>
              <a:rPr lang="zh-TW" altLang="en-US" sz="3000" b="1" dirty="0" smtClean="0">
                <a:solidFill>
                  <a:schemeClr val="tx1"/>
                </a:solidFill>
                <a:latin typeface="標楷體" pitchFamily="65" charset="-120"/>
                <a:ea typeface="標楷體" panose="03000509000000000000" pitchFamily="65" charset="-120"/>
              </a:rPr>
              <a:t>：</a:t>
            </a:r>
            <a:r>
              <a:rPr lang="zh-TW" altLang="en-US" sz="2400" b="1" dirty="0" smtClean="0">
                <a:solidFill>
                  <a:schemeClr val="tx1"/>
                </a:solidFill>
                <a:latin typeface="標楷體" pitchFamily="65" charset="-120"/>
                <a:ea typeface="標楷體" panose="03000509000000000000" pitchFamily="65" charset="-120"/>
              </a:rPr>
              <a:t>何謂志願序項目以群組計分為原則</a:t>
            </a:r>
            <a:r>
              <a:rPr lang="en-US" altLang="zh-TW" sz="2400" b="1" dirty="0" smtClean="0">
                <a:solidFill>
                  <a:schemeClr val="tx1"/>
                </a:solidFill>
                <a:latin typeface="標楷體" pitchFamily="65" charset="-120"/>
                <a:ea typeface="標楷體" panose="03000509000000000000" pitchFamily="65" charset="-120"/>
              </a:rPr>
              <a:t>?</a:t>
            </a:r>
            <a:endParaRPr lang="zh-TW" altLang="en-US" sz="2400" b="1" dirty="0" smtClean="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hlinkClick r:id="rId3"/>
              </a:rPr>
              <a:t>高級中等學校多元入學招生辦法</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5" name="圓角矩形 14"/>
          <p:cNvSpPr/>
          <p:nvPr/>
        </p:nvSpPr>
        <p:spPr>
          <a:xfrm>
            <a:off x="285720" y="2569778"/>
            <a:ext cx="8568952" cy="3263463"/>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zh-TW" altLang="en-US" sz="2400" b="1" dirty="0" smtClean="0">
                <a:solidFill>
                  <a:schemeClr val="tx1"/>
                </a:solidFill>
                <a:latin typeface="標楷體" pitchFamily="65" charset="-120"/>
                <a:ea typeface="標楷體" panose="03000509000000000000" pitchFamily="65" charset="-120"/>
              </a:rPr>
              <a:t>Ａ：志願序設計理念係為引導學生依據性向、興趣、能力，並參酌學校特色及交通因素等，選擇適宜學校就近入學。</a:t>
            </a:r>
            <a:endParaRPr lang="en-US" altLang="zh-TW" sz="2400" b="1" dirty="0" smtClean="0">
              <a:solidFill>
                <a:schemeClr val="tx1"/>
              </a:solidFill>
              <a:latin typeface="標楷體" pitchFamily="65" charset="-120"/>
              <a:ea typeface="標楷體" panose="03000509000000000000" pitchFamily="65" charset="-120"/>
            </a:endParaRPr>
          </a:p>
          <a:p>
            <a:r>
              <a:rPr lang="zh-TW" altLang="zh-TW" sz="2400" b="1" dirty="0" smtClean="0">
                <a:solidFill>
                  <a:schemeClr val="tx1"/>
                </a:solidFill>
                <a:latin typeface="標楷體" pitchFamily="65" charset="-120"/>
                <a:ea typeface="標楷體" panose="03000509000000000000" pitchFamily="65" charset="-120"/>
              </a:rPr>
              <a:t>為</a:t>
            </a:r>
            <a:r>
              <a:rPr lang="zh-TW" altLang="zh-TW" sz="2400" b="1" dirty="0">
                <a:solidFill>
                  <a:schemeClr val="tx1"/>
                </a:solidFill>
                <a:latin typeface="標楷體" pitchFamily="65" charset="-120"/>
                <a:ea typeface="標楷體" panose="03000509000000000000" pitchFamily="65" charset="-120"/>
              </a:rPr>
              <a:t>減緩因志願序計分方式造成學生之焦慮及確保志願計分合理性，104學年度針對志願序項目，業於「高級中等學校免試入學作業要點訂定應遵行事項」第4點第3款第2目明定，尊重各就學區因地制宜決定是否採計志願序，惟若採計者，係以群組方式計分為原則，高低分積分差異不宜過</a:t>
            </a:r>
            <a:r>
              <a:rPr lang="zh-TW" altLang="zh-TW" sz="2400" b="1" dirty="0" smtClean="0">
                <a:solidFill>
                  <a:schemeClr val="tx1"/>
                </a:solidFill>
                <a:latin typeface="標楷體" pitchFamily="65" charset="-120"/>
                <a:ea typeface="標楷體" panose="03000509000000000000" pitchFamily="65" charset="-120"/>
              </a:rPr>
              <a:t>大</a:t>
            </a:r>
            <a:r>
              <a:rPr lang="zh-TW" altLang="en-US" sz="2400" b="1" dirty="0" smtClean="0">
                <a:solidFill>
                  <a:schemeClr val="tx1"/>
                </a:solidFill>
                <a:latin typeface="標楷體" pitchFamily="65" charset="-120"/>
                <a:ea typeface="標楷體" panose="03000509000000000000" pitchFamily="65" charset="-120"/>
              </a:rPr>
              <a:t>。</a:t>
            </a:r>
            <a:endParaRPr lang="zh-TW" altLang="en-US" sz="2400" b="1" dirty="0">
              <a:solidFill>
                <a:schemeClr val="tx1"/>
              </a:solidFill>
              <a:latin typeface="標楷體" pitchFamily="65" charset="-120"/>
              <a:ea typeface="標楷體" panose="03000509000000000000" pitchFamily="65" charset="-120"/>
            </a:endParaRPr>
          </a:p>
        </p:txBody>
      </p:sp>
      <p:sp>
        <p:nvSpPr>
          <p:cNvPr id="9" name="矩形 8"/>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bwMode="auto">
          <a:noFill/>
          <a:ln>
            <a:miter lim="800000"/>
            <a:headEnd/>
            <a:tailEnd/>
          </a:ln>
        </p:spPr>
        <p:txBody>
          <a:bodyPr/>
          <a:lstStyle/>
          <a:p>
            <a:fld id="{F2EB5B1B-744C-484A-8414-20A0176C1126}" type="slidenum">
              <a:rPr lang="zh-TW" altLang="en-US" smtClean="0"/>
              <a:pPr/>
              <a:t>8</a:t>
            </a:fld>
            <a:endParaRPr lang="en-US" altLang="zh-TW" smtClean="0"/>
          </a:p>
        </p:txBody>
      </p:sp>
      <p:sp>
        <p:nvSpPr>
          <p:cNvPr id="9224"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eaLnBrk="1" hangingPunct="1"/>
            <a:fld id="{1BE8A3E0-B5B7-4D67-8CBE-D47EFC4F686D}" type="slidenum">
              <a:rPr lang="zh-TW" altLang="en-US" sz="1200" b="1">
                <a:solidFill>
                  <a:srgbClr val="898989"/>
                </a:solidFill>
                <a:latin typeface="標楷體" pitchFamily="65" charset="-120"/>
                <a:ea typeface="標楷體" pitchFamily="65" charset="-120"/>
              </a:rPr>
              <a:pPr algn="r" eaLnBrk="1" hangingPunct="1"/>
              <a:t>8</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285720" y="1643050"/>
            <a:ext cx="8568952" cy="958260"/>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TW" sz="3000" b="1" dirty="0" smtClean="0">
                <a:solidFill>
                  <a:schemeClr val="tx1"/>
                </a:solidFill>
                <a:latin typeface="標楷體" pitchFamily="65" charset="-120"/>
                <a:ea typeface="標楷體" panose="03000509000000000000" pitchFamily="65" charset="-120"/>
              </a:rPr>
              <a:t>Q</a:t>
            </a:r>
            <a:r>
              <a:rPr lang="en-US" altLang="zh-TW" sz="2000" b="1" dirty="0">
                <a:solidFill>
                  <a:schemeClr val="tx1"/>
                </a:solidFill>
                <a:latin typeface="標楷體" pitchFamily="65" charset="-120"/>
                <a:ea typeface="標楷體" panose="03000509000000000000" pitchFamily="65" charset="-120"/>
              </a:rPr>
              <a:t>3</a:t>
            </a:r>
            <a:r>
              <a:rPr lang="zh-TW" altLang="en-US" sz="3000" b="1" dirty="0" smtClean="0">
                <a:solidFill>
                  <a:schemeClr val="tx1"/>
                </a:solidFill>
                <a:latin typeface="標楷體" pitchFamily="65" charset="-120"/>
                <a:ea typeface="標楷體" panose="03000509000000000000" pitchFamily="65" charset="-120"/>
              </a:rPr>
              <a:t>：</a:t>
            </a:r>
            <a:r>
              <a:rPr lang="zh-TW" altLang="en-US" sz="2400" b="1" dirty="0" smtClean="0">
                <a:solidFill>
                  <a:schemeClr val="tx1"/>
                </a:solidFill>
                <a:latin typeface="標楷體" pitchFamily="65" charset="-120"/>
                <a:ea typeface="標楷體" panose="03000509000000000000" pitchFamily="65" charset="-120"/>
              </a:rPr>
              <a:t>如何縮短入學辦理期程</a:t>
            </a:r>
            <a:r>
              <a:rPr lang="en-US" altLang="zh-TW" sz="2400" b="1" dirty="0" smtClean="0">
                <a:solidFill>
                  <a:schemeClr val="tx1"/>
                </a:solidFill>
                <a:latin typeface="標楷體" pitchFamily="65" charset="-120"/>
                <a:ea typeface="標楷體" panose="03000509000000000000" pitchFamily="65" charset="-120"/>
              </a:rPr>
              <a:t>?</a:t>
            </a:r>
            <a:endParaRPr lang="zh-TW" altLang="en-US" sz="2400" b="1" dirty="0" smtClean="0">
              <a:solidFill>
                <a:schemeClr val="tx1"/>
              </a:solidFill>
              <a:latin typeface="標楷體" pitchFamily="65" charset="-120"/>
              <a:ea typeface="標楷體" panose="03000509000000000000" pitchFamily="65" charset="-120"/>
            </a:endParaRPr>
          </a:p>
        </p:txBody>
      </p:sp>
      <p:sp>
        <p:nvSpPr>
          <p:cNvPr id="12" name="標題 11"/>
          <p:cNvSpPr>
            <a:spLocks noGrp="1"/>
          </p:cNvSpPr>
          <p:nvPr>
            <p:ph type="title"/>
          </p:nvPr>
        </p:nvSpPr>
        <p:spPr>
          <a:xfrm>
            <a:off x="467544" y="476672"/>
            <a:ext cx="8229600" cy="1143000"/>
          </a:xfrm>
        </p:spPr>
        <p:txBody>
          <a:bodyPr/>
          <a:lstStyle/>
          <a:p>
            <a:r>
              <a:rPr lang="zh-TW" altLang="en-US" sz="3200" dirty="0" smtClean="0">
                <a:solidFill>
                  <a:srgbClr val="C00000"/>
                </a:solidFill>
                <a:latin typeface="標楷體" pitchFamily="65" charset="-120"/>
                <a:ea typeface="標楷體" pitchFamily="65" charset="-120"/>
                <a:hlinkClick r:id="rId3"/>
              </a:rPr>
              <a:t>高級中等學校多元入學招生辦法</a:t>
            </a:r>
            <a:r>
              <a:rPr lang="en-US" altLang="zh-TW" sz="3200" dirty="0" smtClean="0">
                <a:solidFill>
                  <a:srgbClr val="C00000"/>
                </a:solidFill>
                <a:latin typeface="標楷體" pitchFamily="65" charset="-120"/>
                <a:ea typeface="標楷體" pitchFamily="65" charset="-120"/>
              </a:rPr>
              <a:t>Q&amp;A</a:t>
            </a:r>
            <a:endParaRPr lang="zh-TW" altLang="en-US" sz="3200" dirty="0">
              <a:solidFill>
                <a:srgbClr val="C00000"/>
              </a:solidFill>
              <a:latin typeface="標楷體" pitchFamily="65" charset="-120"/>
              <a:ea typeface="標楷體" pitchFamily="65" charset="-120"/>
            </a:endParaRPr>
          </a:p>
        </p:txBody>
      </p:sp>
      <p:sp>
        <p:nvSpPr>
          <p:cNvPr id="15" name="圓角矩形 14"/>
          <p:cNvSpPr/>
          <p:nvPr/>
        </p:nvSpPr>
        <p:spPr>
          <a:xfrm>
            <a:off x="323528" y="2714620"/>
            <a:ext cx="8568952" cy="3402401"/>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buBlip>
                <a:blip r:embed="rId4"/>
              </a:buBlip>
              <a:defRPr/>
            </a:pPr>
            <a:r>
              <a:rPr lang="zh-TW" altLang="en-US" sz="2400" b="1" dirty="0" smtClean="0">
                <a:solidFill>
                  <a:schemeClr val="tx1"/>
                </a:solidFill>
                <a:latin typeface="標楷體" pitchFamily="65" charset="-120"/>
                <a:ea typeface="標楷體" panose="03000509000000000000" pitchFamily="65" charset="-120"/>
              </a:rPr>
              <a:t>Ａ：為縮短</a:t>
            </a:r>
            <a:r>
              <a:rPr lang="en-US" altLang="en-US" sz="2400" b="1" dirty="0" smtClean="0">
                <a:solidFill>
                  <a:schemeClr val="tx1"/>
                </a:solidFill>
                <a:latin typeface="標楷體" pitchFamily="65" charset="-120"/>
                <a:ea typeface="標楷體" panose="03000509000000000000" pitchFamily="65" charset="-120"/>
              </a:rPr>
              <a:t>103</a:t>
            </a:r>
            <a:r>
              <a:rPr lang="zh-TW" altLang="en-US" sz="2400" b="1" dirty="0" smtClean="0">
                <a:solidFill>
                  <a:schemeClr val="tx1"/>
                </a:solidFill>
                <a:latin typeface="標楷體" pitchFamily="65" charset="-120"/>
                <a:ea typeface="標楷體" panose="03000509000000000000" pitchFamily="65" charset="-120"/>
              </a:rPr>
              <a:t>學年度入學作業期程長達</a:t>
            </a:r>
            <a:r>
              <a:rPr lang="en-US" altLang="en-US" sz="2400" b="1" dirty="0" smtClean="0">
                <a:solidFill>
                  <a:schemeClr val="tx1"/>
                </a:solidFill>
                <a:latin typeface="標楷體" pitchFamily="65" charset="-120"/>
                <a:ea typeface="標楷體" panose="03000509000000000000" pitchFamily="65" charset="-120"/>
              </a:rPr>
              <a:t>3</a:t>
            </a:r>
            <a:r>
              <a:rPr lang="zh-TW" altLang="en-US" sz="2400" b="1" dirty="0" smtClean="0">
                <a:solidFill>
                  <a:schemeClr val="tx1"/>
                </a:solidFill>
                <a:latin typeface="標楷體" pitchFamily="65" charset="-120"/>
                <a:ea typeface="標楷體" panose="03000509000000000000" pitchFamily="65" charset="-120"/>
              </a:rPr>
              <a:t>個月，使學生得以儘早就位，</a:t>
            </a:r>
            <a:r>
              <a:rPr lang="en-US" altLang="zh-TW" sz="2400" b="1" dirty="0" smtClean="0">
                <a:solidFill>
                  <a:schemeClr val="tx1"/>
                </a:solidFill>
                <a:latin typeface="標楷體" pitchFamily="65" charset="-120"/>
                <a:ea typeface="標楷體" panose="03000509000000000000" pitchFamily="65" charset="-120"/>
              </a:rPr>
              <a:t>105</a:t>
            </a:r>
            <a:r>
              <a:rPr lang="zh-TW" altLang="en-US" sz="2400" b="1" dirty="0" smtClean="0">
                <a:solidFill>
                  <a:schemeClr val="tx1"/>
                </a:solidFill>
                <a:latin typeface="標楷體" pitchFamily="65" charset="-120"/>
                <a:ea typeface="標楷體" panose="03000509000000000000" pitchFamily="65" charset="-120"/>
              </a:rPr>
              <a:t>學年度比照</a:t>
            </a:r>
            <a:r>
              <a:rPr lang="en-US" altLang="en-US" sz="2400" b="1" dirty="0" smtClean="0">
                <a:solidFill>
                  <a:schemeClr val="tx1"/>
                </a:solidFill>
                <a:latin typeface="標楷體" pitchFamily="65" charset="-120"/>
                <a:ea typeface="標楷體" panose="03000509000000000000" pitchFamily="65" charset="-120"/>
              </a:rPr>
              <a:t>104</a:t>
            </a:r>
            <a:r>
              <a:rPr lang="zh-TW" altLang="en-US" sz="2400" b="1" dirty="0" smtClean="0">
                <a:solidFill>
                  <a:schemeClr val="tx1"/>
                </a:solidFill>
                <a:latin typeface="標楷體" pitchFamily="65" charset="-120"/>
                <a:ea typeface="標楷體" panose="03000509000000000000" pitchFamily="65" charset="-120"/>
              </a:rPr>
              <a:t>學年度在變動幅度最小之原則下，整併縮短各項入學之報名、測驗、分發與報到等時程與作業期程，讓免試入學、特色招生考試分發入學一次分發到位，未辦理特色招生之各就學區亦可提早放榜，使各項入學均於</a:t>
            </a:r>
            <a:r>
              <a:rPr lang="en-US" altLang="zh-TW" sz="2400" b="1" dirty="0" smtClean="0">
                <a:solidFill>
                  <a:schemeClr val="tx1"/>
                </a:solidFill>
                <a:latin typeface="標楷體" pitchFamily="65" charset="-120"/>
                <a:ea typeface="標楷體" panose="03000509000000000000" pitchFamily="65" charset="-120"/>
              </a:rPr>
              <a:t>7</a:t>
            </a:r>
            <a:r>
              <a:rPr lang="zh-TW" altLang="en-US" sz="2400" b="1" dirty="0" smtClean="0">
                <a:solidFill>
                  <a:schemeClr val="tx1"/>
                </a:solidFill>
                <a:latin typeface="標楷體" pitchFamily="65" charset="-120"/>
                <a:ea typeface="標楷體" panose="03000509000000000000" pitchFamily="65" charset="-120"/>
              </a:rPr>
              <a:t>月</a:t>
            </a:r>
            <a:r>
              <a:rPr lang="en-US" altLang="zh-TW" sz="2400" b="1" dirty="0" smtClean="0">
                <a:solidFill>
                  <a:schemeClr val="tx1"/>
                </a:solidFill>
                <a:latin typeface="標楷體" pitchFamily="65" charset="-120"/>
                <a:ea typeface="標楷體" panose="03000509000000000000" pitchFamily="65" charset="-120"/>
              </a:rPr>
              <a:t>15</a:t>
            </a:r>
            <a:r>
              <a:rPr lang="zh-TW" altLang="en-US" sz="2400" b="1" dirty="0" smtClean="0">
                <a:solidFill>
                  <a:schemeClr val="tx1"/>
                </a:solidFill>
                <a:latin typeface="標楷體" pitchFamily="65" charset="-120"/>
                <a:ea typeface="標楷體" panose="03000509000000000000" pitchFamily="65" charset="-120"/>
              </a:rPr>
              <a:t>日前完成，讓學生可以為進入高中職做作好準備，各高級中等學校亦可利用暑假期間，針對即將進入該校之會考國文、英語、數學任一科列為「待加強」的學生進行補救教學。</a:t>
            </a:r>
          </a:p>
        </p:txBody>
      </p:sp>
      <p:sp>
        <p:nvSpPr>
          <p:cNvPr id="9" name="矩形 8"/>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投影片編號版面配置區 5"/>
          <p:cNvSpPr>
            <a:spLocks noGrp="1"/>
          </p:cNvSpPr>
          <p:nvPr>
            <p:ph type="sldNum" sz="quarter" idx="12"/>
          </p:nvPr>
        </p:nvSpPr>
        <p:spPr bwMode="auto">
          <a:noFill/>
          <a:ln>
            <a:miter lim="800000"/>
            <a:headEnd/>
            <a:tailEnd/>
          </a:ln>
        </p:spPr>
        <p:txBody>
          <a:bodyPr/>
          <a:lstStyle/>
          <a:p>
            <a:fld id="{FD6B6BA4-A6E2-4556-877E-F7D11A08CDBD}" type="slidenum">
              <a:rPr lang="zh-TW" altLang="en-US" smtClean="0">
                <a:ea typeface="新細明體" charset="-120"/>
              </a:rPr>
              <a:pPr/>
              <a:t>9</a:t>
            </a:fld>
            <a:endParaRPr lang="en-US" altLang="zh-TW" smtClean="0">
              <a:ea typeface="新細明體" charset="-120"/>
            </a:endParaRPr>
          </a:p>
        </p:txBody>
      </p:sp>
      <p:sp>
        <p:nvSpPr>
          <p:cNvPr id="11" name="內容版面配置區 10"/>
          <p:cNvSpPr>
            <a:spLocks noGrp="1"/>
          </p:cNvSpPr>
          <p:nvPr>
            <p:ph idx="1"/>
          </p:nvPr>
        </p:nvSpPr>
        <p:spPr>
          <a:xfrm>
            <a:off x="358812" y="3216166"/>
            <a:ext cx="8583891" cy="2979682"/>
          </a:xfrm>
          <a:prstGeom prst="roundRect">
            <a:avLst/>
          </a:prstGeom>
          <a:solidFill>
            <a:srgbClr val="CC99FF">
              <a:alpha val="71000"/>
            </a:srgbClr>
          </a:solidFill>
          <a:ln>
            <a:gradFill>
              <a:gsLst>
                <a:gs pos="0">
                  <a:srgbClr val="5E9EFF"/>
                </a:gs>
                <a:gs pos="39999">
                  <a:srgbClr val="85C2FF"/>
                </a:gs>
                <a:gs pos="70000">
                  <a:srgbClr val="C4D6EB"/>
                </a:gs>
                <a:gs pos="100000">
                  <a:srgbClr val="FFEBFA"/>
                </a:gs>
              </a:gsLst>
              <a:lin ang="5400000" scaled="0"/>
            </a:gradFill>
          </a:ln>
          <a:extLst>
            <a:ext uri="{FAA26D3D-D897-4be2-8F04-BA451C77F1D7}"/>
          </a:extLst>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marL="457200" indent="-457200" eaLnBrk="1" hangingPunct="1">
              <a:spcBef>
                <a:spcPct val="0"/>
              </a:spcBef>
              <a:buFont typeface="Arial" charset="0"/>
              <a:buBlip>
                <a:blip r:embed="rId2"/>
              </a:buBlip>
            </a:pPr>
            <a:r>
              <a:rPr lang="zh-TW" altLang="en-US" sz="2200" b="1" dirty="0" smtClean="0">
                <a:solidFill>
                  <a:schemeClr val="tx1"/>
                </a:solidFill>
                <a:latin typeface="標楷體" pitchFamily="65" charset="-120"/>
                <a:ea typeface="標楷體" pitchFamily="65" charset="-120"/>
              </a:rPr>
              <a:t>申辦資格：</a:t>
            </a:r>
          </a:p>
          <a:p>
            <a:pPr marL="914400" lvl="1" indent="-457200" eaLnBrk="1" hangingPunct="1">
              <a:spcBef>
                <a:spcPct val="0"/>
              </a:spcBef>
              <a:buBlip>
                <a:blip r:embed="rId2"/>
              </a:buBlip>
            </a:pPr>
            <a:r>
              <a:rPr lang="zh-TW" altLang="zh-TW" sz="2000" b="1" dirty="0" smtClean="0">
                <a:solidFill>
                  <a:schemeClr val="tx1"/>
                </a:solidFill>
                <a:latin typeface="標楷體" pitchFamily="65" charset="-120"/>
                <a:ea typeface="標楷體" pitchFamily="65" charset="-120"/>
              </a:rPr>
              <a:t>國立學校</a:t>
            </a:r>
            <a:r>
              <a:rPr lang="zh-TW" altLang="en-US" sz="2000" dirty="0" smtClean="0">
                <a:solidFill>
                  <a:schemeClr val="tx1"/>
                </a:solidFill>
                <a:latin typeface="標楷體" pitchFamily="65" charset="-120"/>
                <a:ea typeface="標楷體" pitchFamily="65" charset="-120"/>
              </a:rPr>
              <a:t>：</a:t>
            </a:r>
            <a:r>
              <a:rPr lang="zh-TW" altLang="zh-TW" sz="2000" dirty="0">
                <a:solidFill>
                  <a:schemeClr val="tx1"/>
                </a:solidFill>
                <a:latin typeface="標楷體" pitchFamily="65" charset="-120"/>
                <a:ea typeface="標楷體" pitchFamily="65" charset="-120"/>
              </a:rPr>
              <a:t>續招前之各招生管道最終錄取且報到學生之平均班級人數，未達普通型高級中等學校</a:t>
            </a:r>
            <a:r>
              <a:rPr lang="en-US" altLang="zh-TW" sz="2000" dirty="0">
                <a:solidFill>
                  <a:schemeClr val="tx1"/>
                </a:solidFill>
                <a:latin typeface="標楷體" pitchFamily="65" charset="-120"/>
                <a:ea typeface="標楷體" pitchFamily="65" charset="-120"/>
              </a:rPr>
              <a:t>35</a:t>
            </a:r>
            <a:r>
              <a:rPr lang="zh-TW" altLang="zh-TW" sz="2000" dirty="0">
                <a:solidFill>
                  <a:schemeClr val="tx1"/>
                </a:solidFill>
                <a:latin typeface="標楷體" pitchFamily="65" charset="-120"/>
                <a:ea typeface="標楷體" pitchFamily="65" charset="-120"/>
              </a:rPr>
              <a:t>人、技術型高級中等學校</a:t>
            </a:r>
            <a:r>
              <a:rPr lang="en-US" altLang="zh-TW" sz="2000" dirty="0">
                <a:solidFill>
                  <a:schemeClr val="tx1"/>
                </a:solidFill>
                <a:latin typeface="標楷體" pitchFamily="65" charset="-120"/>
                <a:ea typeface="標楷體" pitchFamily="65" charset="-120"/>
              </a:rPr>
              <a:t>35</a:t>
            </a:r>
            <a:r>
              <a:rPr lang="zh-TW" altLang="zh-TW" sz="2000" dirty="0">
                <a:solidFill>
                  <a:schemeClr val="tx1"/>
                </a:solidFill>
                <a:latin typeface="標楷體" pitchFamily="65" charset="-120"/>
                <a:ea typeface="標楷體" pitchFamily="65" charset="-120"/>
              </a:rPr>
              <a:t>人或綜合型高級中等學校</a:t>
            </a:r>
            <a:r>
              <a:rPr lang="en-US" altLang="zh-TW" sz="2000" dirty="0">
                <a:solidFill>
                  <a:schemeClr val="tx1"/>
                </a:solidFill>
                <a:latin typeface="標楷體" pitchFamily="65" charset="-120"/>
                <a:ea typeface="標楷體" pitchFamily="65" charset="-120"/>
              </a:rPr>
              <a:t>25</a:t>
            </a:r>
            <a:r>
              <a:rPr lang="zh-TW" altLang="zh-TW" sz="2000" dirty="0">
                <a:solidFill>
                  <a:schemeClr val="tx1"/>
                </a:solidFill>
                <a:latin typeface="標楷體" pitchFamily="65" charset="-120"/>
                <a:ea typeface="標楷體" pitchFamily="65" charset="-120"/>
              </a:rPr>
              <a:t>人之最低成班班級學生數。</a:t>
            </a:r>
            <a:endParaRPr lang="en-US" altLang="zh-TW" sz="2000" dirty="0">
              <a:solidFill>
                <a:schemeClr val="tx1"/>
              </a:solidFill>
              <a:latin typeface="標楷體" pitchFamily="65" charset="-120"/>
              <a:ea typeface="標楷體" pitchFamily="65" charset="-120"/>
            </a:endParaRPr>
          </a:p>
          <a:p>
            <a:pPr marL="914400" lvl="1" indent="-457200" eaLnBrk="1" hangingPunct="1">
              <a:spcBef>
                <a:spcPct val="0"/>
              </a:spcBef>
              <a:buBlip>
                <a:blip r:embed="rId2"/>
              </a:buBlip>
            </a:pPr>
            <a:r>
              <a:rPr lang="zh-TW" altLang="zh-TW" sz="2000" b="1" dirty="0" smtClean="0">
                <a:solidFill>
                  <a:schemeClr val="tx1"/>
                </a:solidFill>
                <a:latin typeface="標楷體" pitchFamily="65" charset="-120"/>
                <a:ea typeface="標楷體" pitchFamily="65" charset="-120"/>
              </a:rPr>
              <a:t>私立學校</a:t>
            </a:r>
            <a:r>
              <a:rPr lang="zh-TW" altLang="zh-TW" sz="2000" dirty="0" smtClean="0">
                <a:solidFill>
                  <a:schemeClr val="tx1"/>
                </a:solidFill>
                <a:latin typeface="標楷體" pitchFamily="65" charset="-120"/>
                <a:ea typeface="標楷體" pitchFamily="65" charset="-120"/>
              </a:rPr>
              <a:t>：</a:t>
            </a:r>
            <a:r>
              <a:rPr lang="zh-TW" altLang="zh-TW" sz="2000" dirty="0">
                <a:solidFill>
                  <a:schemeClr val="tx1"/>
                </a:solidFill>
                <a:latin typeface="標楷體" pitchFamily="65" charset="-120"/>
                <a:ea typeface="標楷體" pitchFamily="65" charset="-120"/>
              </a:rPr>
              <a:t>續招前之各招生管道最終錄取且報到學生總數，未達該校核定總招生名額</a:t>
            </a:r>
            <a:r>
              <a:rPr lang="zh-TW" altLang="zh-TW" sz="2000" dirty="0" smtClean="0">
                <a:solidFill>
                  <a:schemeClr val="tx1"/>
                </a:solidFill>
                <a:latin typeface="標楷體" pitchFamily="65" charset="-120"/>
                <a:ea typeface="標楷體" pitchFamily="65" charset="-120"/>
              </a:rPr>
              <a:t>。</a:t>
            </a:r>
            <a:endParaRPr lang="en-US" altLang="zh-TW" sz="2000" dirty="0" smtClean="0">
              <a:solidFill>
                <a:schemeClr val="tx1"/>
              </a:solidFill>
              <a:latin typeface="標楷體" pitchFamily="65" charset="-120"/>
              <a:ea typeface="標楷體" pitchFamily="65" charset="-120"/>
            </a:endParaRPr>
          </a:p>
          <a:p>
            <a:pPr marL="914400" lvl="1" indent="-457200" eaLnBrk="1" hangingPunct="1">
              <a:spcBef>
                <a:spcPct val="0"/>
              </a:spcBef>
              <a:buBlip>
                <a:blip r:embed="rId2"/>
              </a:buBlip>
            </a:pPr>
            <a:r>
              <a:rPr lang="zh-TW" altLang="zh-TW" sz="1800" dirty="0">
                <a:solidFill>
                  <a:schemeClr val="tx1"/>
                </a:solidFill>
                <a:latin typeface="標楷體" pitchFamily="65" charset="-120"/>
                <a:ea typeface="標楷體" pitchFamily="65" charset="-120"/>
              </a:rPr>
              <a:t>國立學校之最終錄取且報到學生之平均班級人數，包括外加特殊身分學生；私立學校最終錄取且報到之學生總數，不包括以外加名額錄取之學生；國立及私立學校之最終錄取且報到學生，未計特色招生甄選入學及考試分發入學未招滿之班級及學生數。</a:t>
            </a:r>
          </a:p>
        </p:txBody>
      </p:sp>
      <p:sp>
        <p:nvSpPr>
          <p:cNvPr id="15366" name="投影片編號版面配置區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54221AE4-C4E3-4888-BC2A-CDDD0179FBDC}" type="slidenum">
              <a:rPr lang="zh-TW" altLang="en-US" sz="1200" b="1">
                <a:solidFill>
                  <a:srgbClr val="898989"/>
                </a:solidFill>
                <a:latin typeface="標楷體" pitchFamily="65" charset="-120"/>
                <a:ea typeface="標楷體" pitchFamily="65" charset="-120"/>
              </a:rPr>
              <a:pPr algn="r"/>
              <a:t>9</a:t>
            </a:fld>
            <a:endParaRPr lang="en-US" altLang="zh-TW" sz="1200" b="1">
              <a:solidFill>
                <a:srgbClr val="898989"/>
              </a:solidFill>
              <a:latin typeface="標楷體" pitchFamily="65" charset="-120"/>
              <a:ea typeface="標楷體" pitchFamily="65" charset="-120"/>
            </a:endParaRPr>
          </a:p>
        </p:txBody>
      </p:sp>
      <p:sp>
        <p:nvSpPr>
          <p:cNvPr id="8" name="圓角矩形 7"/>
          <p:cNvSpPr/>
          <p:nvPr/>
        </p:nvSpPr>
        <p:spPr>
          <a:xfrm>
            <a:off x="379091" y="1230439"/>
            <a:ext cx="8568952" cy="819079"/>
          </a:xfrm>
          <a:prstGeom prst="roundRect">
            <a:avLst/>
          </a:prstGeom>
          <a:solidFill>
            <a:srgbClr val="7030A0">
              <a:alpha val="51000"/>
            </a:srgb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indent="-179388">
              <a:buFontTx/>
              <a:buBlip>
                <a:blip r:embed="rId2"/>
              </a:buBlip>
            </a:pPr>
            <a:r>
              <a:rPr lang="zh-TW" altLang="en-US" sz="2200" b="1" dirty="0">
                <a:solidFill>
                  <a:schemeClr val="tx1"/>
                </a:solidFill>
                <a:latin typeface="Times New Roman" pitchFamily="18" charset="0"/>
                <a:ea typeface="標楷體" pitchFamily="65" charset="-120"/>
              </a:rPr>
              <a:t>依據</a:t>
            </a:r>
            <a:r>
              <a:rPr lang="zh-TW" altLang="zh-TW" sz="2200" b="1" dirty="0">
                <a:solidFill>
                  <a:schemeClr val="tx1"/>
                </a:solidFill>
                <a:latin typeface="Times New Roman" pitchFamily="18" charset="0"/>
                <a:ea typeface="標楷體" pitchFamily="65" charset="-120"/>
              </a:rPr>
              <a:t>中華民國</a:t>
            </a:r>
            <a:r>
              <a:rPr lang="en-US" altLang="zh-TW" sz="2200" b="1" dirty="0" smtClean="0">
                <a:solidFill>
                  <a:schemeClr val="tx1"/>
                </a:solidFill>
                <a:latin typeface="Times New Roman" pitchFamily="18" charset="0"/>
                <a:ea typeface="標楷體" pitchFamily="65" charset="-120"/>
              </a:rPr>
              <a:t>104</a:t>
            </a:r>
            <a:r>
              <a:rPr lang="zh-TW" altLang="zh-TW" sz="2200" b="1" dirty="0" smtClean="0">
                <a:solidFill>
                  <a:schemeClr val="tx1"/>
                </a:solidFill>
                <a:latin typeface="Times New Roman" pitchFamily="18" charset="0"/>
                <a:ea typeface="標楷體" pitchFamily="65" charset="-120"/>
              </a:rPr>
              <a:t>年</a:t>
            </a:r>
            <a:r>
              <a:rPr lang="en-US" altLang="zh-TW" sz="2200" b="1" dirty="0" smtClean="0">
                <a:solidFill>
                  <a:schemeClr val="tx1"/>
                </a:solidFill>
                <a:latin typeface="Times New Roman" pitchFamily="18" charset="0"/>
                <a:ea typeface="標楷體" pitchFamily="65" charset="-120"/>
              </a:rPr>
              <a:t>5</a:t>
            </a:r>
            <a:r>
              <a:rPr lang="zh-TW" altLang="zh-TW" sz="2200" b="1" dirty="0" smtClean="0">
                <a:solidFill>
                  <a:schemeClr val="tx1"/>
                </a:solidFill>
                <a:latin typeface="Times New Roman" pitchFamily="18" charset="0"/>
                <a:ea typeface="標楷體" pitchFamily="65" charset="-120"/>
              </a:rPr>
              <a:t>月</a:t>
            </a:r>
            <a:r>
              <a:rPr lang="en-US" altLang="zh-TW" sz="2200" b="1" dirty="0" smtClean="0">
                <a:solidFill>
                  <a:schemeClr val="tx1"/>
                </a:solidFill>
                <a:latin typeface="Times New Roman" pitchFamily="18" charset="0"/>
                <a:ea typeface="標楷體" pitchFamily="65" charset="-120"/>
              </a:rPr>
              <a:t>7</a:t>
            </a:r>
            <a:r>
              <a:rPr lang="zh-TW" altLang="zh-TW" sz="2200" b="1" dirty="0" smtClean="0">
                <a:solidFill>
                  <a:schemeClr val="tx1"/>
                </a:solidFill>
                <a:latin typeface="Times New Roman" pitchFamily="18" charset="0"/>
                <a:ea typeface="標楷體" pitchFamily="65" charset="-120"/>
              </a:rPr>
              <a:t>日</a:t>
            </a:r>
            <a:r>
              <a:rPr lang="zh-TW" altLang="en-US" sz="2200" b="1" dirty="0">
                <a:solidFill>
                  <a:schemeClr val="tx1"/>
                </a:solidFill>
                <a:latin typeface="Times New Roman" pitchFamily="18" charset="0"/>
                <a:ea typeface="標楷體" pitchFamily="65" charset="-120"/>
              </a:rPr>
              <a:t>教育部臺教授國部字</a:t>
            </a:r>
            <a:r>
              <a:rPr lang="zh-TW" altLang="en-US" sz="2200" b="1" dirty="0" smtClean="0">
                <a:solidFill>
                  <a:schemeClr val="tx1"/>
                </a:solidFill>
                <a:latin typeface="Times New Roman" pitchFamily="18" charset="0"/>
                <a:ea typeface="標楷體" pitchFamily="65" charset="-120"/>
              </a:rPr>
              <a:t>第</a:t>
            </a:r>
            <a:r>
              <a:rPr lang="en-US" altLang="zh-TW" sz="2400" b="1" dirty="0">
                <a:solidFill>
                  <a:schemeClr val="tx1"/>
                </a:solidFill>
              </a:rPr>
              <a:t>1040034446B</a:t>
            </a:r>
            <a:r>
              <a:rPr lang="en-US" altLang="zh-TW" sz="2200" b="1" dirty="0" smtClean="0">
                <a:solidFill>
                  <a:schemeClr val="tx1"/>
                </a:solidFill>
                <a:latin typeface="Times New Roman" pitchFamily="18" charset="0"/>
                <a:ea typeface="標楷體" pitchFamily="65" charset="-120"/>
              </a:rPr>
              <a:t> </a:t>
            </a:r>
            <a:r>
              <a:rPr lang="zh-TW" altLang="zh-TW" sz="2200" b="1" dirty="0" smtClean="0">
                <a:solidFill>
                  <a:schemeClr val="tx1"/>
                </a:solidFill>
                <a:latin typeface="Times New Roman" pitchFamily="18" charset="0"/>
                <a:ea typeface="標楷體" pitchFamily="65" charset="-120"/>
              </a:rPr>
              <a:t>號令</a:t>
            </a:r>
            <a:r>
              <a:rPr lang="zh-TW" altLang="en-US" sz="2200" b="1" dirty="0" smtClean="0">
                <a:solidFill>
                  <a:schemeClr val="tx1"/>
                </a:solidFill>
                <a:latin typeface="Times New Roman" pitchFamily="18" charset="0"/>
                <a:ea typeface="標楷體" pitchFamily="65" charset="-120"/>
              </a:rPr>
              <a:t>修正發布</a:t>
            </a:r>
            <a:endParaRPr lang="zh-TW" altLang="en-US" sz="2200" b="1" dirty="0">
              <a:solidFill>
                <a:schemeClr val="tx1"/>
              </a:solidFill>
              <a:latin typeface="Times New Roman" pitchFamily="18" charset="0"/>
              <a:ea typeface="標楷體" pitchFamily="65" charset="-120"/>
            </a:endParaRPr>
          </a:p>
        </p:txBody>
      </p:sp>
      <p:sp>
        <p:nvSpPr>
          <p:cNvPr id="9" name="圓角矩形 8"/>
          <p:cNvSpPr/>
          <p:nvPr/>
        </p:nvSpPr>
        <p:spPr>
          <a:xfrm>
            <a:off x="351135" y="2101012"/>
            <a:ext cx="8568952" cy="1067857"/>
          </a:xfrm>
          <a:prstGeom prst="roundRect">
            <a:avLst/>
          </a:prstGeom>
          <a:solidFill>
            <a:schemeClr val="accent6">
              <a:lumMod val="60000"/>
              <a:lumOff val="40000"/>
              <a:alpha val="61000"/>
            </a:schemeClr>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Tx/>
              <a:buBlip>
                <a:blip r:embed="rId2"/>
              </a:buBlip>
            </a:pPr>
            <a:r>
              <a:rPr lang="zh-TW" altLang="en-US" sz="2200" b="1" dirty="0">
                <a:solidFill>
                  <a:schemeClr val="tx1"/>
                </a:solidFill>
                <a:latin typeface="標楷體" pitchFamily="65" charset="-120"/>
                <a:ea typeface="標楷體" pitchFamily="65" charset="-120"/>
              </a:rPr>
              <a:t>目的：為審查主管高級中等學校（以下簡稱學校）依高級中等學校多元入學招生辦法</a:t>
            </a:r>
            <a:r>
              <a:rPr lang="zh-TW" altLang="en-US" sz="2200" b="1" dirty="0" smtClean="0">
                <a:solidFill>
                  <a:schemeClr val="tx1"/>
                </a:solidFill>
                <a:latin typeface="標楷體" pitchFamily="65" charset="-120"/>
                <a:ea typeface="標楷體" pitchFamily="65" charset="-120"/>
              </a:rPr>
              <a:t>第</a:t>
            </a:r>
            <a:r>
              <a:rPr lang="en-US" altLang="zh-TW" sz="2200" b="1" dirty="0" smtClean="0">
                <a:solidFill>
                  <a:schemeClr val="tx1"/>
                </a:solidFill>
                <a:latin typeface="標楷體" pitchFamily="65" charset="-120"/>
                <a:ea typeface="標楷體" pitchFamily="65" charset="-120"/>
              </a:rPr>
              <a:t>10</a:t>
            </a:r>
            <a:r>
              <a:rPr lang="zh-TW" altLang="en-US" sz="2200" b="1" dirty="0" smtClean="0">
                <a:solidFill>
                  <a:schemeClr val="tx1"/>
                </a:solidFill>
                <a:latin typeface="標楷體" pitchFamily="65" charset="-120"/>
                <a:ea typeface="標楷體" pitchFamily="65" charset="-120"/>
              </a:rPr>
              <a:t>條</a:t>
            </a:r>
            <a:r>
              <a:rPr lang="zh-TW" altLang="en-US" sz="2200" b="1" dirty="0">
                <a:solidFill>
                  <a:schemeClr val="tx1"/>
                </a:solidFill>
                <a:latin typeface="標楷體" pitchFamily="65" charset="-120"/>
                <a:ea typeface="標楷體" pitchFamily="65" charset="-120"/>
              </a:rPr>
              <a:t>規定</a:t>
            </a:r>
            <a:r>
              <a:rPr lang="zh-TW" altLang="en-US" sz="2200" b="1" dirty="0" smtClean="0">
                <a:solidFill>
                  <a:schemeClr val="tx1"/>
                </a:solidFill>
                <a:latin typeface="標楷體" pitchFamily="65" charset="-120"/>
                <a:ea typeface="標楷體" pitchFamily="65" charset="-120"/>
              </a:rPr>
              <a:t>，</a:t>
            </a:r>
            <a:r>
              <a:rPr lang="zh-TW" altLang="zh-TW" sz="2200" b="1" dirty="0">
                <a:solidFill>
                  <a:schemeClr val="tx1"/>
                </a:solidFill>
                <a:latin typeface="標楷體" pitchFamily="65" charset="-120"/>
                <a:ea typeface="標楷體" pitchFamily="65" charset="-120"/>
              </a:rPr>
              <a:t>學校經免試入學仍未招滿時，經主管機關核准，得辦理免試續</a:t>
            </a:r>
            <a:r>
              <a:rPr lang="zh-TW" altLang="zh-TW" sz="2200" b="1" dirty="0" smtClean="0">
                <a:solidFill>
                  <a:schemeClr val="tx1"/>
                </a:solidFill>
                <a:latin typeface="標楷體" pitchFamily="65" charset="-120"/>
                <a:ea typeface="標楷體" pitchFamily="65" charset="-120"/>
              </a:rPr>
              <a:t>招</a:t>
            </a:r>
            <a:r>
              <a:rPr lang="zh-TW" altLang="en-US" sz="2200" b="1" dirty="0" smtClean="0">
                <a:solidFill>
                  <a:schemeClr val="tx1"/>
                </a:solidFill>
                <a:latin typeface="標楷體" pitchFamily="65" charset="-120"/>
                <a:ea typeface="標楷體" pitchFamily="65" charset="-120"/>
              </a:rPr>
              <a:t>，</a:t>
            </a:r>
            <a:r>
              <a:rPr lang="zh-TW" altLang="en-US" sz="2200" b="1" dirty="0">
                <a:solidFill>
                  <a:schemeClr val="tx1"/>
                </a:solidFill>
                <a:latin typeface="標楷體" pitchFamily="65" charset="-120"/>
                <a:ea typeface="標楷體" pitchFamily="65" charset="-120"/>
              </a:rPr>
              <a:t>特訂定本原則。</a:t>
            </a:r>
          </a:p>
        </p:txBody>
      </p:sp>
      <p:sp>
        <p:nvSpPr>
          <p:cNvPr id="15376" name="標題 11"/>
          <p:cNvSpPr>
            <a:spLocks noGrp="1"/>
          </p:cNvSpPr>
          <p:nvPr>
            <p:ph type="title"/>
          </p:nvPr>
        </p:nvSpPr>
        <p:spPr>
          <a:xfrm>
            <a:off x="515938" y="285736"/>
            <a:ext cx="8229600" cy="1143000"/>
          </a:xfrm>
        </p:spPr>
        <p:txBody>
          <a:bodyPr/>
          <a:lstStyle/>
          <a:p>
            <a:r>
              <a:rPr lang="zh-TW" altLang="en-US" sz="3600" dirty="0" smtClean="0">
                <a:solidFill>
                  <a:srgbClr val="C00000"/>
                </a:solidFill>
                <a:latin typeface="標楷體" pitchFamily="65" charset="-120"/>
                <a:ea typeface="標楷體" pitchFamily="65" charset="-120"/>
              </a:rPr>
              <a:t>高級中等學校辦理免試續招審查原則</a:t>
            </a:r>
            <a:r>
              <a:rPr lang="zh-TW" altLang="en-US" sz="4800" dirty="0" smtClean="0">
                <a:solidFill>
                  <a:srgbClr val="C00000"/>
                </a:solidFill>
              </a:rPr>
              <a:t> </a:t>
            </a:r>
            <a:endParaRPr lang="zh-TW" altLang="en-US" sz="4800" dirty="0" smtClean="0">
              <a:solidFill>
                <a:srgbClr val="C00000"/>
              </a:solidFill>
              <a:hlinkClick r:id="rId3" action="ppaction://hlinkfile"/>
            </a:endParaRPr>
          </a:p>
        </p:txBody>
      </p:sp>
      <p:sp>
        <p:nvSpPr>
          <p:cNvPr id="10" name="矩形 9"/>
          <p:cNvSpPr/>
          <p:nvPr/>
        </p:nvSpPr>
        <p:spPr>
          <a:xfrm>
            <a:off x="3131840" y="6356350"/>
            <a:ext cx="6012160" cy="36512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TW" sz="2200" b="1" dirty="0" smtClean="0">
                <a:latin typeface="標楷體" panose="03000509000000000000" pitchFamily="65" charset="-120"/>
                <a:ea typeface="標楷體" panose="03000509000000000000" pitchFamily="65" charset="-120"/>
              </a:rPr>
              <a:t>104</a:t>
            </a:r>
            <a:r>
              <a:rPr lang="zh-TW" altLang="en-US" sz="2200" b="1" dirty="0" smtClean="0">
                <a:latin typeface="標楷體" panose="03000509000000000000" pitchFamily="65" charset="-120"/>
                <a:ea typeface="標楷體" panose="03000509000000000000" pitchFamily="65" charset="-120"/>
              </a:rPr>
              <a:t>學年度全國高級中等學校教務主任工作會議</a:t>
            </a:r>
            <a:endParaRPr lang="zh-TW" altLang="en-US" sz="2200" b="1" dirty="0">
              <a:latin typeface="標楷體" panose="03000509000000000000" pitchFamily="65" charset="-120"/>
              <a:ea typeface="標楷體" panose="03000509000000000000" pitchFamily="65" charset="-120"/>
            </a:endParaRP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75000"/>
            <a:lumOff val="25000"/>
          </a:schemeClr>
        </a:solidFill>
        <a:ln>
          <a:noFill/>
        </a:ln>
      </a:spPr>
      <a:bodyPr rtlCol="0" anchor="ctr"/>
      <a:lstStyle>
        <a:defPPr algn="just">
          <a:defRPr sz="2200" b="1" dirty="0" smtClean="0">
            <a:latin typeface="標楷體" panose="03000509000000000000" pitchFamily="65" charset="-120"/>
            <a:ea typeface="標楷體" panose="03000509000000000000" pitchFamily="65" charset="-12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10928</TotalTime>
  <Words>7905</Words>
  <Application>Microsoft Office PowerPoint</Application>
  <PresentationFormat>如螢幕大小 (4:3)</PresentationFormat>
  <Paragraphs>585</Paragraphs>
  <Slides>56</Slides>
  <Notes>22</Notes>
  <HiddenSlides>0</HiddenSlides>
  <MMClips>0</MMClips>
  <ScaleCrop>false</ScaleCrop>
  <HeadingPairs>
    <vt:vector size="4" baseType="variant">
      <vt:variant>
        <vt:lpstr>佈景主題</vt:lpstr>
      </vt:variant>
      <vt:variant>
        <vt:i4>1</vt:i4>
      </vt:variant>
      <vt:variant>
        <vt:lpstr>投影片標題</vt:lpstr>
      </vt:variant>
      <vt:variant>
        <vt:i4>56</vt:i4>
      </vt:variant>
    </vt:vector>
  </HeadingPairs>
  <TitlesOfParts>
    <vt:vector size="57" baseType="lpstr">
      <vt:lpstr>Office 佈景主題</vt:lpstr>
      <vt:lpstr> </vt:lpstr>
      <vt:lpstr>前言</vt:lpstr>
      <vt:lpstr>高級中等學校多元入學招生辦法</vt:lpstr>
      <vt:lpstr>高級中等學校多元入學招生辦法</vt:lpstr>
      <vt:lpstr>高級中等學校多元入學招生辦法</vt:lpstr>
      <vt:lpstr>高級中等學校多元入學招生辦法Q&amp;A</vt:lpstr>
      <vt:lpstr>高級中等學校多元入學招生辦法Q&amp;A</vt:lpstr>
      <vt:lpstr>高級中等學校多元入學招生辦法Q&amp;A</vt:lpstr>
      <vt:lpstr>高級中等學校辦理免試續招審查原則 </vt:lpstr>
      <vt:lpstr>高級中等學校辦理免試續招審查原則</vt:lpstr>
      <vt:lpstr>高級中等學校辦理免試續招審查原則</vt:lpstr>
      <vt:lpstr>免試續招審查原則Q&amp;A</vt:lpstr>
      <vt:lpstr>免試續招審查原則Q&amp;A</vt:lpstr>
      <vt:lpstr>免試續招審查原則Q&amp;A</vt:lpstr>
      <vt:lpstr>免試續招審查原則Q&amp;A</vt:lpstr>
      <vt:lpstr>高級中等學校免試入學作業要點訂定應遵行事項</vt:lpstr>
      <vt:lpstr>高級中等學校免試入學作業要點訂定應遵行事項</vt:lpstr>
      <vt:lpstr>高級中等學校特色招生核定作業要點訂定應遵行事項</vt:lpstr>
      <vt:lpstr>高級中等學校特色招生核定作業要點訂定應遵行事項</vt:lpstr>
      <vt:lpstr>高級中等學校特色招生核定作業要點訂定應遵行事項</vt:lpstr>
      <vt:lpstr>境外優秀科學技術人才子女來臺就學辦法</vt:lpstr>
      <vt:lpstr>投影片 22</vt:lpstr>
      <vt:lpstr>境外優秀科學技術人才子女來臺就學辦法</vt:lpstr>
      <vt:lpstr>高級中等以下教育階段非學校型態實驗教育實施條例</vt:lpstr>
      <vt:lpstr>高級中等學校辦理實驗教育辦法</vt:lpstr>
      <vt:lpstr>教育部國民及學前教育署 高級中等學校教科用書審定辦法</vt:lpstr>
      <vt:lpstr>高級中等學校教師每週教學節數標準</vt:lpstr>
      <vt:lpstr>教育部國民及學前教育署辦理高級中等學校高級中等學校教師每週教學節數標準Q&amp;A</vt:lpstr>
      <vt:lpstr>教育部國民及學前教育署辦理高級中等學校高級中等學校教師每週教學節數標準Q&amp;A</vt:lpstr>
      <vt:lpstr>教育部國民及學前教育署辦理高級中等學校高級中等學校教師每週教學節數標準Q&amp;A</vt:lpstr>
      <vt:lpstr>104學年度第1學期教師超授節數相關文件及審查作業</vt:lpstr>
      <vt:lpstr>104學年度第1學期教師超授節數相關文件及審查作業</vt:lpstr>
      <vt:lpstr>高級中等學校學生學習評量辦法</vt:lpstr>
      <vt:lpstr>高級中等學校學生學習評量辦法Q&amp;A</vt:lpstr>
      <vt:lpstr>高級中等學校學生學習評量辦法Q&amp;A</vt:lpstr>
      <vt:lpstr>高級中等學校學生學習評量辦法Q&amp;A</vt:lpstr>
      <vt:lpstr>高級中等學校學生學習評量辦法Q&amp;A</vt:lpstr>
      <vt:lpstr>高級中等學校學生學習評量辦法Q&amp;A</vt:lpstr>
      <vt:lpstr>高級中等學校進修部學生學習評量辦法</vt:lpstr>
      <vt:lpstr>高級中等學校學生編班及轉班作業原則</vt:lpstr>
      <vt:lpstr>高級中等學校學生編班及轉班作業原則Q&amp;A</vt:lpstr>
      <vt:lpstr>教育部國民及學前教育署 高級中等學校辦理學生國外學歷採認辦法</vt:lpstr>
      <vt:lpstr>高級中等學校學生學籍管理辦法</vt:lpstr>
      <vt:lpstr>高級中等學校學生學籍管理辦法</vt:lpstr>
      <vt:lpstr>高級中等學校學生學籍管理辦法</vt:lpstr>
      <vt:lpstr>入學高級中等學校同等學力認定標準</vt:lpstr>
      <vt:lpstr>入學高級中等學校同等學力認定標準</vt:lpstr>
      <vt:lpstr>教育部國民及學前教育署辦理高級中等學校 學生學習扶助方案補助要點</vt:lpstr>
      <vt:lpstr>教育部國民及學前教育署辦理高級中等學校學生學習扶助方案補助要點Q&amp;A</vt:lpstr>
      <vt:lpstr>教育部國民及學前教育署辦理高級中等學校學生學習扶助方案補助要點Q&amp;A</vt:lpstr>
      <vt:lpstr>教育部國民及學前教育署辦理高級中等學校學生學習扶助方案補助要點Q&amp;A</vt:lpstr>
      <vt:lpstr>教育部高級中等學校新生夏日學習動能提升計畫 </vt:lpstr>
      <vt:lpstr>高級中等學校維護突遭重大變故學生學習權益要點 (草案)</vt:lpstr>
      <vt:lpstr>高級中等學校維護突遭重大變故學生學習權益要點(草案)</vt:lpstr>
      <vt:lpstr>高級中等學校維護突遭重大變故學生學習權益要點(草案)</vt:lpstr>
      <vt:lpstr>投影片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moejsmpc</dc:creator>
  <cp:lastModifiedBy>user</cp:lastModifiedBy>
  <cp:revision>790</cp:revision>
  <cp:lastPrinted>2014-09-03T02:02:19Z</cp:lastPrinted>
  <dcterms:created xsi:type="dcterms:W3CDTF">2014-08-11T04:31:55Z</dcterms:created>
  <dcterms:modified xsi:type="dcterms:W3CDTF">2015-09-23T10:39:27Z</dcterms:modified>
</cp:coreProperties>
</file>