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315" r:id="rId3"/>
    <p:sldId id="349" r:id="rId4"/>
    <p:sldId id="347" r:id="rId5"/>
    <p:sldId id="351" r:id="rId6"/>
    <p:sldId id="352" r:id="rId7"/>
    <p:sldId id="353" r:id="rId8"/>
    <p:sldId id="354" r:id="rId9"/>
    <p:sldId id="342" r:id="rId1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43636"/>
    <a:srgbClr val="375F41"/>
    <a:srgbClr val="D7181F"/>
    <a:srgbClr val="000000"/>
    <a:srgbClr val="FFFFFF"/>
    <a:srgbClr val="CC3300"/>
    <a:srgbClr val="E0E4D0"/>
    <a:srgbClr val="CCE7D4"/>
    <a:srgbClr val="7CD1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3775571-CD52-403E-88E6-71B740BF921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TW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78A20CC-8EA3-4A59-947D-3222EF26845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FFA21BD1-4AB4-4C47-B562-21AFDAC4EA2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2400">
                <a:solidFill>
                  <a:srgbClr val="D43636"/>
                </a:solidFill>
                <a:latin typeface="Arial Black" pitchFamily="34" charset="0"/>
                <a:ea typeface="新細明體" charset="-120"/>
              </a:rPr>
              <a:t>L/O/G/O</a:t>
            </a:r>
          </a:p>
        </p:txBody>
      </p:sp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33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</p:spPr>
        </p:pic>
        <p:pic>
          <p:nvPicPr>
            <p:cNvPr id="3232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</p:spPr>
        </p:pic>
        <p:pic>
          <p:nvPicPr>
            <p:cNvPr id="3231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</p:spPr>
        </p:pic>
        <p:grpSp>
          <p:nvGrpSpPr>
            <p:cNvPr id="3234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3225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32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pic>
          <p:nvPicPr>
            <p:cNvPr id="3235" name="Picture 163" descr="water_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FC39C-1EDC-4F02-A841-5DD3F285124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2C83DD-AEAD-4FCC-9639-590E0E47E40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7C6102A-52D6-4F21-9D66-6F175048745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E53BA044-446D-4F2E-87B0-5FDEF2A2F80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748757-F725-4F66-AB9B-8C556CCFE86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51348A-1CEC-4D41-894E-F019781980A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826B9B-FBBE-463D-88E4-EE130B8ACE1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E8FF0-4E5B-4CCC-A5BE-A80F60A5116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4E590B-7F9D-4F00-8798-971A44F83D9A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20D0C3-638E-42E2-974A-267E1BCEE0C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9AD1BF-9A7D-4A0D-8FA4-5D269BA1E24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44087C-364B-4C33-9F61-AF6B195BC44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roup 16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89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1173" name="Picture 149" descr="4_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</p:spPr>
          </p:pic>
          <p:pic>
            <p:nvPicPr>
              <p:cNvPr id="1177" name="Picture 153" descr="6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</p:spPr>
          </p:pic>
          <p:pic>
            <p:nvPicPr>
              <p:cNvPr id="1182" name="Picture 158" descr="12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</p:spPr>
          </p:pic>
        </p:grpSp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1187" name="Picture 163" descr="artplus_nature_naturalcity38_g"/>
            <p:cNvPicPr>
              <a:picLocks noChangeAspect="1" noChangeArrowheads="1"/>
            </p:cNvPicPr>
            <p:nvPr/>
          </p:nvPicPr>
          <p:blipFill>
            <a:blip r:embed="rId18" cstate="print">
              <a:lum bright="12000" contrast="12000"/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zh-TW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fld id="{C9FF6208-579F-4638-B3BC-E8B397F41C6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新細明體" charset="-120"/>
              </a:defRPr>
            </a:lvl1pPr>
          </a:lstStyle>
          <a:p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438400"/>
            <a:ext cx="6705600" cy="990600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學生學習支援系統之整合與建置</a:t>
            </a:r>
            <a:endParaRPr lang="en-US" altLang="zh-TW" sz="5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3861048"/>
            <a:ext cx="5715000" cy="8640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國立臺中文華高中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教務主任 蔡美瑤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2015.10.01-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教務主任會議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dministrator\Pictures\6d375243252c4029c476bd5dd2dbed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157192"/>
            <a:ext cx="1804516" cy="129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239000" cy="563562"/>
          </a:xfrm>
        </p:spPr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目的、本質</a:t>
            </a:r>
            <a:r>
              <a:rPr lang="zh-TW" altLang="en-US" dirty="0" smtClean="0"/>
              <a:t>	</a:t>
            </a:r>
            <a:endParaRPr lang="zh-TW" altLang="en-US" dirty="0"/>
          </a:p>
        </p:txBody>
      </p:sp>
      <p:grpSp>
        <p:nvGrpSpPr>
          <p:cNvPr id="287747" name="Group 3"/>
          <p:cNvGrpSpPr>
            <a:grpSpLocks/>
          </p:cNvGrpSpPr>
          <p:nvPr/>
        </p:nvGrpSpPr>
        <p:grpSpPr bwMode="auto">
          <a:xfrm>
            <a:off x="1927225" y="3308350"/>
            <a:ext cx="5311775" cy="688975"/>
            <a:chOff x="720" y="1392"/>
            <a:chExt cx="4058" cy="480"/>
          </a:xfrm>
        </p:grpSpPr>
        <p:sp>
          <p:nvSpPr>
            <p:cNvPr id="2877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877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7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287752" name="Group 8"/>
          <p:cNvGrpSpPr>
            <a:grpSpLocks/>
          </p:cNvGrpSpPr>
          <p:nvPr/>
        </p:nvGrpSpPr>
        <p:grpSpPr bwMode="auto">
          <a:xfrm>
            <a:off x="1927225" y="4173538"/>
            <a:ext cx="5311775" cy="688975"/>
            <a:chOff x="720" y="1392"/>
            <a:chExt cx="4058" cy="480"/>
          </a:xfrm>
        </p:grpSpPr>
        <p:sp>
          <p:nvSpPr>
            <p:cNvPr id="2877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87754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75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287757" name="Group 13"/>
          <p:cNvGrpSpPr>
            <a:grpSpLocks/>
          </p:cNvGrpSpPr>
          <p:nvPr/>
        </p:nvGrpSpPr>
        <p:grpSpPr bwMode="auto">
          <a:xfrm>
            <a:off x="1927225" y="5030788"/>
            <a:ext cx="5311775" cy="688975"/>
            <a:chOff x="720" y="1392"/>
            <a:chExt cx="4058" cy="480"/>
          </a:xfrm>
        </p:grpSpPr>
        <p:sp>
          <p:nvSpPr>
            <p:cNvPr id="28775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8775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76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287762" name="Group 18"/>
          <p:cNvGrpSpPr>
            <a:grpSpLocks/>
          </p:cNvGrpSpPr>
          <p:nvPr/>
        </p:nvGrpSpPr>
        <p:grpSpPr bwMode="auto">
          <a:xfrm>
            <a:off x="1927225" y="2444750"/>
            <a:ext cx="5311775" cy="688975"/>
            <a:chOff x="720" y="1392"/>
            <a:chExt cx="4058" cy="480"/>
          </a:xfrm>
        </p:grpSpPr>
        <p:sp>
          <p:nvSpPr>
            <p:cNvPr id="2877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877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77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287767" name="Text Box 23"/>
          <p:cNvSpPr txBox="1">
            <a:spLocks noChangeArrowheads="1"/>
          </p:cNvSpPr>
          <p:nvPr/>
        </p:nvSpPr>
        <p:spPr bwMode="white">
          <a:xfrm>
            <a:off x="2393950" y="255905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b="1" dirty="0">
                <a:solidFill>
                  <a:schemeClr val="bg1"/>
                </a:solidFill>
                <a:ea typeface="新細明體" charset="-120"/>
                <a:cs typeface="Arial" charset="0"/>
              </a:rPr>
              <a:t>差異化教學</a:t>
            </a:r>
            <a:endParaRPr lang="en-US" altLang="zh-TW" sz="2400" b="1" dirty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87768" name="Text Box 24"/>
          <p:cNvSpPr txBox="1">
            <a:spLocks noChangeArrowheads="1"/>
          </p:cNvSpPr>
          <p:nvPr/>
        </p:nvSpPr>
        <p:spPr bwMode="white">
          <a:xfrm>
            <a:off x="2405063" y="34163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b="1" dirty="0">
                <a:solidFill>
                  <a:schemeClr val="bg1"/>
                </a:solidFill>
                <a:ea typeface="新細明體" charset="-120"/>
                <a:cs typeface="Arial" charset="0"/>
              </a:rPr>
              <a:t>補救教學</a:t>
            </a:r>
            <a:endParaRPr lang="en-US" altLang="zh-TW" sz="2400" b="1" dirty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white">
          <a:xfrm>
            <a:off x="2405063" y="427513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學習預警措施</a:t>
            </a:r>
            <a:endParaRPr lang="en-US" altLang="zh-TW" sz="2400" b="1" dirty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white">
          <a:xfrm>
            <a:off x="2405063" y="51228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輔導機制</a:t>
            </a:r>
            <a:endParaRPr lang="en-US" altLang="zh-TW" sz="2400" b="1" dirty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pic>
        <p:nvPicPr>
          <p:cNvPr id="287771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27200" y="4994275"/>
            <a:ext cx="792163" cy="949325"/>
          </a:xfrm>
          <a:prstGeom prst="rect">
            <a:avLst/>
          </a:prstGeom>
          <a:noFill/>
        </p:spPr>
      </p:pic>
      <p:pic>
        <p:nvPicPr>
          <p:cNvPr id="287772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43075" y="4148138"/>
            <a:ext cx="792163" cy="949325"/>
          </a:xfrm>
          <a:prstGeom prst="rect">
            <a:avLst/>
          </a:prstGeom>
          <a:noFill/>
        </p:spPr>
      </p:pic>
      <p:pic>
        <p:nvPicPr>
          <p:cNvPr id="287773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43075" y="3297238"/>
            <a:ext cx="792163" cy="949325"/>
          </a:xfrm>
          <a:prstGeom prst="rect">
            <a:avLst/>
          </a:prstGeom>
          <a:noFill/>
        </p:spPr>
      </p:pic>
      <p:pic>
        <p:nvPicPr>
          <p:cNvPr id="287774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31963" y="2439988"/>
            <a:ext cx="792162" cy="949325"/>
          </a:xfrm>
          <a:prstGeom prst="rect">
            <a:avLst/>
          </a:prstGeom>
          <a:noFill/>
        </p:spPr>
      </p:pic>
      <p:sp>
        <p:nvSpPr>
          <p:cNvPr id="287775" name="Text Box 31"/>
          <p:cNvSpPr txBox="1">
            <a:spLocks noChangeArrowheads="1"/>
          </p:cNvSpPr>
          <p:nvPr/>
        </p:nvSpPr>
        <p:spPr bwMode="white">
          <a:xfrm>
            <a:off x="2073275" y="513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chemeClr val="bg1"/>
                </a:solidFill>
                <a:ea typeface="新細明體" charset="-120"/>
                <a:cs typeface="Arial" charset="0"/>
              </a:rPr>
              <a:t>4</a:t>
            </a:r>
          </a:p>
        </p:txBody>
      </p:sp>
      <p:sp>
        <p:nvSpPr>
          <p:cNvPr id="287776" name="Text Box 32"/>
          <p:cNvSpPr txBox="1">
            <a:spLocks noChangeArrowheads="1"/>
          </p:cNvSpPr>
          <p:nvPr/>
        </p:nvSpPr>
        <p:spPr bwMode="white">
          <a:xfrm>
            <a:off x="2052638" y="25368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chemeClr val="bg1"/>
                </a:solidFill>
                <a:ea typeface="新細明體" charset="-120"/>
                <a:cs typeface="Arial" charset="0"/>
              </a:rPr>
              <a:t>1</a:t>
            </a:r>
          </a:p>
        </p:txBody>
      </p:sp>
      <p:sp>
        <p:nvSpPr>
          <p:cNvPr id="287777" name="Text Box 33"/>
          <p:cNvSpPr txBox="1">
            <a:spLocks noChangeArrowheads="1"/>
          </p:cNvSpPr>
          <p:nvPr/>
        </p:nvSpPr>
        <p:spPr bwMode="white">
          <a:xfrm>
            <a:off x="2065338" y="33956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chemeClr val="bg1"/>
                </a:solidFill>
                <a:ea typeface="新細明體" charset="-120"/>
                <a:cs typeface="Arial" charset="0"/>
              </a:rPr>
              <a:t>2</a:t>
            </a:r>
          </a:p>
        </p:txBody>
      </p:sp>
      <p:sp>
        <p:nvSpPr>
          <p:cNvPr id="287778" name="Text Box 34"/>
          <p:cNvSpPr txBox="1">
            <a:spLocks noChangeArrowheads="1"/>
          </p:cNvSpPr>
          <p:nvPr/>
        </p:nvSpPr>
        <p:spPr bwMode="white">
          <a:xfrm>
            <a:off x="2065338" y="42830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>
                <a:solidFill>
                  <a:schemeClr val="bg1"/>
                </a:solidFill>
                <a:ea typeface="新細明體" charset="-120"/>
                <a:cs typeface="Arial" charset="0"/>
              </a:rPr>
              <a:t>3</a:t>
            </a:r>
          </a:p>
        </p:txBody>
      </p:sp>
      <p:sp>
        <p:nvSpPr>
          <p:cNvPr id="287779" name="AutoShape 35"/>
          <p:cNvSpPr>
            <a:spLocks noChangeArrowheads="1"/>
          </p:cNvSpPr>
          <p:nvPr/>
        </p:nvSpPr>
        <p:spPr bwMode="auto">
          <a:xfrm>
            <a:off x="1043608" y="1412776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記錄學生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完整的學習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歷程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104.06.18</a:t>
            </a:r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國立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臺中文華高級中學學生學習支援系統實施要點</a:t>
            </a:r>
            <a:endParaRPr lang="en-US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239000" cy="563562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文華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學生學習預警進行式</a:t>
            </a:r>
            <a:endParaRPr lang="en-US" altLang="zh-TW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9011" name="Oval 3"/>
          <p:cNvSpPr>
            <a:spLocks noChangeArrowheads="1"/>
          </p:cNvSpPr>
          <p:nvPr/>
        </p:nvSpPr>
        <p:spPr bwMode="gray">
          <a:xfrm>
            <a:off x="2532063" y="18700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9012" name="Oval 4"/>
          <p:cNvSpPr>
            <a:spLocks noChangeArrowheads="1"/>
          </p:cNvSpPr>
          <p:nvPr/>
        </p:nvSpPr>
        <p:spPr bwMode="gray">
          <a:xfrm>
            <a:off x="3025775" y="23495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gray">
          <a:xfrm>
            <a:off x="3200400" y="3190875"/>
            <a:ext cx="24415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3600" b="1" dirty="0" smtClean="0">
                <a:ea typeface="新細明體" charset="-120"/>
                <a:cs typeface="Arial" charset="0"/>
              </a:rPr>
              <a:t>輔導機制</a:t>
            </a:r>
            <a:endParaRPr lang="en-US" altLang="zh-TW" sz="3600" b="1" dirty="0">
              <a:ea typeface="新細明體" charset="-120"/>
              <a:cs typeface="Arial" charset="0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gray">
          <a:xfrm>
            <a:off x="179512" y="4293096"/>
            <a:ext cx="23762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每次段考後，英數兩科後</a:t>
            </a:r>
            <a:r>
              <a:rPr lang="en-US" altLang="zh-TW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25%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名冊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進行補救教學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gray">
          <a:xfrm>
            <a:off x="179512" y="1484784"/>
            <a:ext cx="2736304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教師依據學生學業能力程度，實施差異化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教學。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教師據學生程度提供補充教材，或加深加廣課程。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gray">
          <a:xfrm>
            <a:off x="6372200" y="2132857"/>
            <a:ext cx="259080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</a:rPr>
              <a:t>建置學校成績查詢系統</a:t>
            </a:r>
            <a:endParaRPr lang="en-US" altLang="zh-TW" sz="2000" b="1" dirty="0" smtClean="0">
              <a:solidFill>
                <a:srgbClr val="375F4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</a:rPr>
              <a:t>成績單提供充足訊息予家長</a:t>
            </a:r>
            <a:endParaRPr lang="en-US" altLang="zh-TW" sz="2000" b="1" dirty="0" smtClean="0">
              <a:solidFill>
                <a:srgbClr val="375F4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</a:rPr>
              <a:t>學期</a:t>
            </a:r>
            <a:r>
              <a:rPr lang="zh-TW" altLang="en-US" sz="2000" b="1" dirty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</a:rPr>
              <a:t>末</a:t>
            </a: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</a:rPr>
              <a:t>預警</a:t>
            </a:r>
            <a:r>
              <a:rPr lang="en-US" altLang="zh-TW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</a:rPr>
              <a:t>家長</a:t>
            </a:r>
            <a:endParaRPr lang="en-US" altLang="zh-TW" sz="2000" b="1" dirty="0" smtClean="0">
              <a:solidFill>
                <a:srgbClr val="375F4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</a:rPr>
              <a:t>高三可能未達畢業條件學生預警</a:t>
            </a:r>
            <a:endParaRPr lang="en-US" altLang="zh-TW" sz="2000" b="1" dirty="0" smtClean="0">
              <a:solidFill>
                <a:srgbClr val="375F4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l" eaLnBrk="0" hangingPunct="0">
              <a:buFont typeface="+mj-lt"/>
              <a:buAutoNum type="arabicPeriod"/>
            </a:pP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依</a:t>
            </a:r>
            <a:r>
              <a:rPr lang="en-US" altLang="zh-TW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103</a:t>
            </a: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年學生學習評量辦法</a:t>
            </a:r>
            <a:r>
              <a:rPr lang="en-US" altLang="zh-TW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:</a:t>
            </a:r>
            <a:r>
              <a:rPr lang="zh-TW" altLang="en-US" sz="2000" b="1" dirty="0" smtClean="0">
                <a:solidFill>
                  <a:srgbClr val="375F4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曠課數預警</a:t>
            </a:r>
            <a:endParaRPr lang="en-US" altLang="zh-TW" sz="2000" b="1" dirty="0">
              <a:solidFill>
                <a:srgbClr val="375F41"/>
              </a:solidFill>
              <a:ea typeface="新細明體" charset="-120"/>
              <a:cs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43313" y="1395413"/>
            <a:ext cx="1466850" cy="1447800"/>
            <a:chOff x="708" y="2203"/>
            <a:chExt cx="751" cy="741"/>
          </a:xfrm>
        </p:grpSpPr>
        <p:sp>
          <p:nvSpPr>
            <p:cNvPr id="299018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99019" name="Picture 11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99020" name="Rectangle 12"/>
          <p:cNvSpPr>
            <a:spLocks noChangeArrowheads="1"/>
          </p:cNvSpPr>
          <p:nvPr/>
        </p:nvSpPr>
        <p:spPr bwMode="gray">
          <a:xfrm>
            <a:off x="3671888" y="1828800"/>
            <a:ext cx="14509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差異化</a:t>
            </a:r>
            <a:endParaRPr lang="en-US" altLang="zh-TW" sz="2400" b="1" dirty="0" smtClean="0">
              <a:solidFill>
                <a:schemeClr val="bg1"/>
              </a:solidFill>
              <a:ea typeface="新細明體" charset="-120"/>
              <a:cs typeface="Arial" charset="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教學</a:t>
            </a:r>
            <a:endParaRPr lang="en-US" altLang="zh-TW" sz="2400" b="1" dirty="0" smtClean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43150" y="3810000"/>
            <a:ext cx="1466850" cy="1447800"/>
            <a:chOff x="708" y="2203"/>
            <a:chExt cx="751" cy="741"/>
          </a:xfrm>
        </p:grpSpPr>
        <p:sp>
          <p:nvSpPr>
            <p:cNvPr id="299022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99023" name="Picture 15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99024" name="Rectangle 16"/>
          <p:cNvSpPr>
            <a:spLocks noChangeArrowheads="1"/>
          </p:cNvSpPr>
          <p:nvPr/>
        </p:nvSpPr>
        <p:spPr bwMode="gray">
          <a:xfrm>
            <a:off x="2411760" y="4149080"/>
            <a:ext cx="14509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補救</a:t>
            </a:r>
            <a:endParaRPr lang="en-US" altLang="zh-TW" sz="2400" b="1" dirty="0" smtClean="0">
              <a:solidFill>
                <a:schemeClr val="bg1"/>
              </a:solidFill>
              <a:ea typeface="新細明體" charset="-120"/>
              <a:cs typeface="Arial" charset="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教學</a:t>
            </a:r>
            <a:endParaRPr lang="en-US" altLang="zh-TW" sz="2400" b="1" dirty="0" smtClean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53000" y="3860800"/>
            <a:ext cx="1466850" cy="1447800"/>
            <a:chOff x="708" y="2203"/>
            <a:chExt cx="751" cy="741"/>
          </a:xfrm>
        </p:grpSpPr>
        <p:sp>
          <p:nvSpPr>
            <p:cNvPr id="299026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99027" name="Picture 19" descr="cir_lighteffect0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99028" name="Rectangle 20"/>
          <p:cNvSpPr>
            <a:spLocks noChangeArrowheads="1"/>
          </p:cNvSpPr>
          <p:nvPr/>
        </p:nvSpPr>
        <p:spPr bwMode="gray">
          <a:xfrm>
            <a:off x="5076056" y="4221088"/>
            <a:ext cx="1295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學習</a:t>
            </a:r>
            <a:endParaRPr lang="en-US" altLang="zh-TW" sz="2400" b="1" dirty="0" smtClean="0">
              <a:solidFill>
                <a:schemeClr val="bg1"/>
              </a:solidFill>
              <a:ea typeface="新細明體" charset="-120"/>
              <a:cs typeface="Arial" charset="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預警</a:t>
            </a:r>
            <a:endParaRPr lang="en-US" altLang="zh-TW" sz="2400" b="1" dirty="0">
              <a:solidFill>
                <a:srgbClr val="F8F8F8"/>
              </a:solidFill>
              <a:ea typeface="新細明體" charset="-1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文華   未來想做的之</a:t>
            </a:r>
            <a:r>
              <a:rPr lang="en-US" altLang="zh-TW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93891" name="AutoShape 3"/>
          <p:cNvSpPr>
            <a:spLocks noChangeArrowheads="1"/>
          </p:cNvSpPr>
          <p:nvPr/>
        </p:nvSpPr>
        <p:spPr bwMode="gray">
          <a:xfrm>
            <a:off x="457200" y="38862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gray">
          <a:xfrm>
            <a:off x="3563888" y="3068960"/>
            <a:ext cx="1905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學生完整的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學習歷程</a:t>
            </a:r>
            <a:endParaRPr lang="en-US" altLang="zh-TW" sz="2400" b="1" dirty="0">
              <a:ea typeface="新細明體" charset="-120"/>
              <a:cs typeface="Arial" charset="0"/>
            </a:endParaRPr>
          </a:p>
        </p:txBody>
      </p:sp>
      <p:sp>
        <p:nvSpPr>
          <p:cNvPr id="293893" name="AutoShape 5"/>
          <p:cNvSpPr>
            <a:spLocks noChangeArrowheads="1"/>
          </p:cNvSpPr>
          <p:nvPr/>
        </p:nvSpPr>
        <p:spPr bwMode="gray">
          <a:xfrm>
            <a:off x="511175" y="43148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3894" name="Text Box 18"/>
          <p:cNvSpPr txBox="1">
            <a:spLocks noChangeArrowheads="1"/>
          </p:cNvSpPr>
          <p:nvPr/>
        </p:nvSpPr>
        <p:spPr bwMode="white">
          <a:xfrm>
            <a:off x="912813" y="3910013"/>
            <a:ext cx="165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0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差異化教學</a:t>
            </a:r>
            <a:endParaRPr lang="en-US" altLang="zh-TW" sz="2000" b="1" dirty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93895" name="Text Box 9"/>
          <p:cNvSpPr txBox="1">
            <a:spLocks noChangeArrowheads="1"/>
          </p:cNvSpPr>
          <p:nvPr/>
        </p:nvSpPr>
        <p:spPr bwMode="gray">
          <a:xfrm>
            <a:off x="552450" y="4392613"/>
            <a:ext cx="23161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/>
              <a:t>學生學習起點調查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尤其是外語及學生個性</a:t>
            </a:r>
            <a:endParaRPr lang="en-US" altLang="zh-TW" sz="1400" dirty="0" smtClean="0"/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00000"/>
                </a:solidFill>
                <a:ea typeface="新細明體" charset="-120"/>
                <a:cs typeface="Arial" charset="0"/>
              </a:rPr>
              <a:t>依定期考試篩選待進行差異教學學生</a:t>
            </a:r>
            <a:endParaRPr lang="en-US" altLang="zh-TW" sz="1400" b="1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gray">
          <a:xfrm>
            <a:off x="457200" y="1524000"/>
            <a:ext cx="2543175" cy="19050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3897" name="AutoShape 9"/>
          <p:cNvSpPr>
            <a:spLocks noChangeArrowheads="1"/>
          </p:cNvSpPr>
          <p:nvPr/>
        </p:nvSpPr>
        <p:spPr bwMode="gray">
          <a:xfrm>
            <a:off x="511175" y="1952625"/>
            <a:ext cx="2408238" cy="140436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3898" name="Text Box 18"/>
          <p:cNvSpPr txBox="1">
            <a:spLocks noChangeArrowheads="1"/>
          </p:cNvSpPr>
          <p:nvPr/>
        </p:nvSpPr>
        <p:spPr bwMode="white">
          <a:xfrm>
            <a:off x="912813" y="1547813"/>
            <a:ext cx="165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0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輔導機制</a:t>
            </a:r>
            <a:endParaRPr lang="en-US" altLang="zh-TW" sz="2000" b="1" dirty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93899" name="Text Box 9"/>
          <p:cNvSpPr txBox="1">
            <a:spLocks noChangeArrowheads="1"/>
          </p:cNvSpPr>
          <p:nvPr/>
        </p:nvSpPr>
        <p:spPr bwMode="gray">
          <a:xfrm>
            <a:off x="539552" y="1916832"/>
            <a:ext cx="23161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/>
              <a:t>辦理學生課程說明</a:t>
            </a:r>
            <a:r>
              <a:rPr lang="zh-TW" altLang="en-US" sz="1400" dirty="0" smtClean="0"/>
              <a:t>會</a:t>
            </a:r>
            <a:endParaRPr lang="en-US" altLang="zh-TW" sz="1400" dirty="0" smtClean="0"/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/>
              <a:t>篩選成績低落學生簽會導師及</a:t>
            </a:r>
            <a:r>
              <a:rPr lang="zh-TW" altLang="en-US" sz="1400" dirty="0" smtClean="0"/>
              <a:t>輔導處</a:t>
            </a:r>
            <a:endParaRPr lang="en-US" altLang="zh-TW" sz="1400" dirty="0" smtClean="0"/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/>
              <a:t>篩選成績不及格學分數達</a:t>
            </a:r>
            <a:r>
              <a:rPr lang="en-US" altLang="zh-TW" sz="1400" dirty="0"/>
              <a:t>1/2 </a:t>
            </a:r>
            <a:r>
              <a:rPr lang="zh-TW" altLang="en-US" sz="1400" dirty="0"/>
              <a:t>以上的學生，簽會導師及</a:t>
            </a:r>
            <a:r>
              <a:rPr lang="zh-TW" altLang="en-US" sz="1400" dirty="0" smtClean="0"/>
              <a:t>輔導處</a:t>
            </a:r>
            <a:endParaRPr lang="en-US" altLang="zh-TW" sz="1400" b="1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93900" name="AutoShape 12"/>
          <p:cNvSpPr>
            <a:spLocks noChangeArrowheads="1"/>
          </p:cNvSpPr>
          <p:nvPr/>
        </p:nvSpPr>
        <p:spPr bwMode="gray">
          <a:xfrm>
            <a:off x="6067425" y="3886200"/>
            <a:ext cx="2543175" cy="1991072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3901" name="AutoShape 13"/>
          <p:cNvSpPr>
            <a:spLocks noChangeArrowheads="1"/>
          </p:cNvSpPr>
          <p:nvPr/>
        </p:nvSpPr>
        <p:spPr bwMode="gray">
          <a:xfrm>
            <a:off x="6121400" y="4314825"/>
            <a:ext cx="2408238" cy="14904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3902" name="Text Box 18"/>
          <p:cNvSpPr txBox="1">
            <a:spLocks noChangeArrowheads="1"/>
          </p:cNvSpPr>
          <p:nvPr/>
        </p:nvSpPr>
        <p:spPr bwMode="white">
          <a:xfrm>
            <a:off x="6523038" y="3910013"/>
            <a:ext cx="193739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0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學習預警措施</a:t>
            </a:r>
            <a:endParaRPr lang="en-US" altLang="zh-TW" sz="2000" b="1" dirty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93903" name="Text Box 9"/>
          <p:cNvSpPr txBox="1">
            <a:spLocks noChangeArrowheads="1"/>
          </p:cNvSpPr>
          <p:nvPr/>
        </p:nvSpPr>
        <p:spPr bwMode="gray">
          <a:xfrm>
            <a:off x="6084168" y="4365104"/>
            <a:ext cx="2316163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 smtClean="0"/>
              <a:t>進階版學校</a:t>
            </a:r>
            <a:r>
              <a:rPr lang="zh-TW" altLang="en-US" sz="1400" dirty="0"/>
              <a:t>成績查詢</a:t>
            </a:r>
            <a:r>
              <a:rPr lang="zh-TW" altLang="en-US" sz="1400" dirty="0" smtClean="0"/>
              <a:t>系統</a:t>
            </a:r>
            <a:endParaRPr lang="en-US" altLang="zh-TW" sz="1400" dirty="0" smtClean="0"/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/>
              <a:t>定期評量測驗</a:t>
            </a:r>
            <a:r>
              <a:rPr lang="zh-TW" altLang="en-US" sz="1400" dirty="0" smtClean="0"/>
              <a:t>後，</a:t>
            </a:r>
            <a:r>
              <a:rPr lang="zh-TW" altLang="en-US" sz="1400" dirty="0"/>
              <a:t>成績單上「加註警語」</a:t>
            </a:r>
            <a:r>
              <a:rPr lang="zh-TW" altLang="en-US" sz="1400" dirty="0" smtClean="0"/>
              <a:t>提醒</a:t>
            </a:r>
            <a:endParaRPr lang="en-US" altLang="zh-TW" sz="1400" dirty="0" smtClean="0"/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/>
              <a:t>學期</a:t>
            </a:r>
            <a:r>
              <a:rPr lang="en-US" altLang="zh-TW" sz="1400" dirty="0"/>
              <a:t>(</a:t>
            </a:r>
            <a:r>
              <a:rPr lang="zh-TW" altLang="en-US" sz="1400" dirty="0"/>
              <a:t>年</a:t>
            </a:r>
            <a:r>
              <a:rPr lang="en-US" altLang="zh-TW" sz="1400" dirty="0"/>
              <a:t>)</a:t>
            </a:r>
            <a:r>
              <a:rPr lang="zh-TW" altLang="en-US" sz="1400" dirty="0"/>
              <a:t>不及格科目及學分數預警</a:t>
            </a:r>
            <a:r>
              <a:rPr lang="zh-TW" altLang="en-US" sz="1400" dirty="0" smtClean="0"/>
              <a:t>單</a:t>
            </a:r>
            <a:endParaRPr lang="en-US" altLang="zh-TW" sz="1400" b="1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93904" name="AutoShape 16"/>
          <p:cNvSpPr>
            <a:spLocks noChangeArrowheads="1"/>
          </p:cNvSpPr>
          <p:nvPr/>
        </p:nvSpPr>
        <p:spPr bwMode="gray">
          <a:xfrm>
            <a:off x="6067425" y="1524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293905" name="AutoShape 17"/>
          <p:cNvSpPr>
            <a:spLocks noChangeArrowheads="1"/>
          </p:cNvSpPr>
          <p:nvPr/>
        </p:nvSpPr>
        <p:spPr bwMode="gray">
          <a:xfrm>
            <a:off x="6121400" y="1952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white">
          <a:xfrm>
            <a:off x="6523038" y="1547813"/>
            <a:ext cx="165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000" b="1" dirty="0" smtClean="0">
                <a:solidFill>
                  <a:schemeClr val="bg1"/>
                </a:solidFill>
                <a:ea typeface="新細明體" charset="-120"/>
                <a:cs typeface="Arial" charset="0"/>
              </a:rPr>
              <a:t>補救教學</a:t>
            </a:r>
            <a:endParaRPr lang="en-US" altLang="zh-TW" sz="2000" b="1" dirty="0">
              <a:solidFill>
                <a:schemeClr val="bg1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93907" name="Text Box 9"/>
          <p:cNvSpPr txBox="1">
            <a:spLocks noChangeArrowheads="1"/>
          </p:cNvSpPr>
          <p:nvPr/>
        </p:nvSpPr>
        <p:spPr bwMode="gray">
          <a:xfrm>
            <a:off x="6228184" y="1916832"/>
            <a:ext cx="231616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 smtClean="0"/>
              <a:t>月考後，針對英數後</a:t>
            </a:r>
            <a:r>
              <a:rPr lang="en-US" altLang="zh-TW" sz="1400" dirty="0" smtClean="0"/>
              <a:t>25%</a:t>
            </a:r>
            <a:r>
              <a:rPr lang="zh-TW" altLang="en-US" sz="1400" dirty="0" smtClean="0"/>
              <a:t>進行補救教學</a:t>
            </a:r>
            <a:endParaRPr lang="en-US" altLang="zh-TW" sz="1400" dirty="0" smtClean="0"/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 smtClean="0"/>
              <a:t>建立</a:t>
            </a:r>
            <a:r>
              <a:rPr lang="zh-TW" altLang="en-US" sz="1400" dirty="0"/>
              <a:t>「雲端線上播課系統</a:t>
            </a:r>
            <a:r>
              <a:rPr lang="zh-TW" altLang="en-US" sz="1400" dirty="0" smtClean="0"/>
              <a:t>」</a:t>
            </a:r>
            <a:endParaRPr lang="en-US" altLang="zh-TW" sz="1400" dirty="0" smtClean="0"/>
          </a:p>
          <a:p>
            <a:pPr marL="342900" indent="-342900" algn="l" eaLnBrk="0" hangingPunct="0">
              <a:buFont typeface="+mj-lt"/>
              <a:buAutoNum type="arabicPeriod"/>
            </a:pPr>
            <a:r>
              <a:rPr lang="zh-TW" altLang="en-US" sz="1400" dirty="0"/>
              <a:t>追蹤學習成效</a:t>
            </a:r>
            <a:endParaRPr lang="en-US" altLang="zh-TW" sz="1400" b="1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95625" y="2133600"/>
            <a:ext cx="2819400" cy="2803525"/>
            <a:chOff x="1968" y="1488"/>
            <a:chExt cx="1776" cy="1766"/>
          </a:xfrm>
        </p:grpSpPr>
        <p:sp>
          <p:nvSpPr>
            <p:cNvPr id="2939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293910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293911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2939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63724" y="4459288"/>
            <a:ext cx="5876628" cy="398462"/>
            <a:chOff x="336" y="1735"/>
            <a:chExt cx="4806" cy="294"/>
          </a:xfrm>
        </p:grpSpPr>
        <p:sp>
          <p:nvSpPr>
            <p:cNvPr id="300036" name="AutoShape 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37" name="AutoShape 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38" name="AutoShape 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39" name="AutoShape 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414463" y="3911600"/>
            <a:ext cx="6391275" cy="398463"/>
            <a:chOff x="336" y="1735"/>
            <a:chExt cx="4806" cy="294"/>
          </a:xfrm>
        </p:grpSpPr>
        <p:sp>
          <p:nvSpPr>
            <p:cNvPr id="300041" name="AutoShape 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42" name="AutoShape 1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43" name="AutoShape 1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44" name="AutoShape 1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90600" y="3317875"/>
            <a:ext cx="7239000" cy="398463"/>
            <a:chOff x="336" y="1735"/>
            <a:chExt cx="4806" cy="294"/>
          </a:xfrm>
        </p:grpSpPr>
        <p:sp>
          <p:nvSpPr>
            <p:cNvPr id="300046" name="AutoShape 14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47" name="AutoShape 15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48" name="AutoShape 16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49" name="AutoShape 17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" y="2659063"/>
            <a:ext cx="7848600" cy="438150"/>
            <a:chOff x="336" y="1735"/>
            <a:chExt cx="4806" cy="294"/>
          </a:xfrm>
        </p:grpSpPr>
        <p:sp>
          <p:nvSpPr>
            <p:cNvPr id="300051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635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52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53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0054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0055" name="AutoShape 23"/>
          <p:cNvSpPr>
            <a:spLocks noChangeArrowheads="1"/>
          </p:cNvSpPr>
          <p:nvPr/>
        </p:nvSpPr>
        <p:spPr bwMode="gray">
          <a:xfrm>
            <a:off x="3581400" y="4051300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4C5464"/>
              </a:gs>
              <a:gs pos="50000">
                <a:srgbClr val="4C5464">
                  <a:gamma/>
                  <a:tint val="0"/>
                  <a:invGamma/>
                </a:srgbClr>
              </a:gs>
              <a:gs pos="100000">
                <a:srgbClr val="4C5464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0056" name="AutoShape 24"/>
          <p:cNvSpPr>
            <a:spLocks noChangeArrowheads="1"/>
          </p:cNvSpPr>
          <p:nvPr/>
        </p:nvSpPr>
        <p:spPr bwMode="gray">
          <a:xfrm>
            <a:off x="3581400" y="345757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5A6376"/>
              </a:gs>
              <a:gs pos="50000">
                <a:srgbClr val="5A6376">
                  <a:gamma/>
                  <a:tint val="0"/>
                  <a:invGamma/>
                </a:srgbClr>
              </a:gs>
              <a:gs pos="100000">
                <a:srgbClr val="5A6376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0057" name="AutoShape 25"/>
          <p:cNvSpPr>
            <a:spLocks noChangeArrowheads="1"/>
          </p:cNvSpPr>
          <p:nvPr/>
        </p:nvSpPr>
        <p:spPr bwMode="gray">
          <a:xfrm>
            <a:off x="3581400" y="2863850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6B768B"/>
              </a:gs>
              <a:gs pos="50000">
                <a:srgbClr val="6B768B">
                  <a:gamma/>
                  <a:tint val="0"/>
                  <a:invGamma/>
                </a:srgbClr>
              </a:gs>
              <a:gs pos="100000">
                <a:srgbClr val="6B768B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0058" name="AutoShape 26"/>
          <p:cNvSpPr>
            <a:spLocks noChangeArrowheads="1"/>
          </p:cNvSpPr>
          <p:nvPr/>
        </p:nvSpPr>
        <p:spPr bwMode="gray">
          <a:xfrm>
            <a:off x="3581400" y="2270125"/>
            <a:ext cx="2057400" cy="1143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7F899D"/>
              </a:gs>
              <a:gs pos="50000">
                <a:srgbClr val="7F899D">
                  <a:gamma/>
                  <a:tint val="0"/>
                  <a:invGamma/>
                </a:srgbClr>
              </a:gs>
              <a:gs pos="100000">
                <a:srgbClr val="7F899D"/>
              </a:gs>
            </a:gsLst>
            <a:lin ang="0" scaled="1"/>
          </a:gra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0059" name="Text Box 27"/>
          <p:cNvSpPr txBox="1">
            <a:spLocks noChangeArrowheads="1"/>
          </p:cNvSpPr>
          <p:nvPr/>
        </p:nvSpPr>
        <p:spPr bwMode="black">
          <a:xfrm>
            <a:off x="5705475" y="2741613"/>
            <a:ext cx="2514600" cy="290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適性教材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選編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060" name="Text Box 28"/>
          <p:cNvSpPr txBox="1">
            <a:spLocks noChangeArrowheads="1"/>
          </p:cNvSpPr>
          <p:nvPr/>
        </p:nvSpPr>
        <p:spPr bwMode="black">
          <a:xfrm>
            <a:off x="860425" y="2741613"/>
            <a:ext cx="2514600" cy="312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差異化教學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061" name="Text Box 29"/>
          <p:cNvSpPr txBox="1">
            <a:spLocks noChangeArrowheads="1"/>
          </p:cNvSpPr>
          <p:nvPr/>
        </p:nvSpPr>
        <p:spPr bwMode="black">
          <a:xfrm>
            <a:off x="5715000" y="3382963"/>
            <a:ext cx="2371725" cy="290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基本題型及進階題型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062" name="Text Box 30"/>
          <p:cNvSpPr txBox="1">
            <a:spLocks noChangeArrowheads="1"/>
          </p:cNvSpPr>
          <p:nvPr/>
        </p:nvSpPr>
        <p:spPr bwMode="black">
          <a:xfrm>
            <a:off x="1152525" y="3382963"/>
            <a:ext cx="2232025" cy="312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試題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063" name="Text Box 31"/>
          <p:cNvSpPr txBox="1">
            <a:spLocks noChangeArrowheads="1"/>
          </p:cNvSpPr>
          <p:nvPr/>
        </p:nvSpPr>
        <p:spPr bwMode="black">
          <a:xfrm>
            <a:off x="5705475" y="3967163"/>
            <a:ext cx="2106885" cy="286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試卷預估落點分析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064" name="Text Box 32"/>
          <p:cNvSpPr txBox="1">
            <a:spLocks noChangeArrowheads="1"/>
          </p:cNvSpPr>
          <p:nvPr/>
        </p:nvSpPr>
        <p:spPr bwMode="black">
          <a:xfrm>
            <a:off x="1600200" y="3967163"/>
            <a:ext cx="1774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試題分析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065" name="Text Box 33"/>
          <p:cNvSpPr txBox="1">
            <a:spLocks noChangeArrowheads="1"/>
          </p:cNvSpPr>
          <p:nvPr/>
        </p:nvSpPr>
        <p:spPr bwMode="black">
          <a:xfrm>
            <a:off x="5868145" y="4509120"/>
            <a:ext cx="1800200" cy="290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成績常模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066" name="Text Box 34"/>
          <p:cNvSpPr txBox="1">
            <a:spLocks noChangeArrowheads="1"/>
          </p:cNvSpPr>
          <p:nvPr/>
        </p:nvSpPr>
        <p:spPr bwMode="black">
          <a:xfrm>
            <a:off x="1835696" y="4509120"/>
            <a:ext cx="173469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成績結果分析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0067" name="Text Box 18"/>
          <p:cNvSpPr txBox="1">
            <a:spLocks noChangeArrowheads="1"/>
          </p:cNvSpPr>
          <p:nvPr/>
        </p:nvSpPr>
        <p:spPr bwMode="gray">
          <a:xfrm>
            <a:off x="3741738" y="4705350"/>
            <a:ext cx="165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 smtClean="0">
                <a:ea typeface="新細明體" charset="-120"/>
                <a:cs typeface="Arial" charset="0"/>
              </a:rPr>
              <a:t>成績常模</a:t>
            </a:r>
            <a:endParaRPr lang="en-US" altLang="zh-TW" sz="2000" b="1" dirty="0">
              <a:ea typeface="新細明體" charset="-120"/>
              <a:cs typeface="Arial" charset="0"/>
            </a:endParaRPr>
          </a:p>
        </p:txBody>
      </p:sp>
      <p:sp>
        <p:nvSpPr>
          <p:cNvPr id="300068" name="Text Box 18"/>
          <p:cNvSpPr txBox="1">
            <a:spLocks noChangeArrowheads="1"/>
          </p:cNvSpPr>
          <p:nvPr/>
        </p:nvSpPr>
        <p:spPr bwMode="gray">
          <a:xfrm>
            <a:off x="3741738" y="4127500"/>
            <a:ext cx="165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ea typeface="新細明體" charset="-120"/>
                <a:cs typeface="Arial" charset="0"/>
              </a:rPr>
              <a:t>試卷分析</a:t>
            </a:r>
            <a:endParaRPr lang="en-US" altLang="zh-TW" sz="2000" b="1" dirty="0">
              <a:ea typeface="新細明體" charset="-120"/>
              <a:cs typeface="Arial" charset="0"/>
            </a:endParaRPr>
          </a:p>
        </p:txBody>
      </p:sp>
      <p:sp>
        <p:nvSpPr>
          <p:cNvPr id="300069" name="Text Box 18"/>
          <p:cNvSpPr txBox="1">
            <a:spLocks noChangeArrowheads="1"/>
          </p:cNvSpPr>
          <p:nvPr/>
        </p:nvSpPr>
        <p:spPr bwMode="gray">
          <a:xfrm>
            <a:off x="3741738" y="3508375"/>
            <a:ext cx="165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ea typeface="新細明體" charset="-120"/>
                <a:cs typeface="Arial" charset="0"/>
              </a:rPr>
              <a:t>命題</a:t>
            </a:r>
            <a:endParaRPr lang="en-US" altLang="zh-TW" sz="2000" b="1" dirty="0">
              <a:ea typeface="新細明體" charset="-120"/>
              <a:cs typeface="Arial" charset="0"/>
            </a:endParaRPr>
          </a:p>
        </p:txBody>
      </p:sp>
      <p:sp>
        <p:nvSpPr>
          <p:cNvPr id="300070" name="Text Box 18"/>
          <p:cNvSpPr txBox="1">
            <a:spLocks noChangeArrowheads="1"/>
          </p:cNvSpPr>
          <p:nvPr/>
        </p:nvSpPr>
        <p:spPr bwMode="gray">
          <a:xfrm>
            <a:off x="3741738" y="2943225"/>
            <a:ext cx="1651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 dirty="0">
                <a:ea typeface="新細明體" charset="-120"/>
                <a:cs typeface="Arial" charset="0"/>
              </a:rPr>
              <a:t>教學方式</a:t>
            </a:r>
            <a:endParaRPr lang="en-US" altLang="zh-TW" sz="2000" b="1" dirty="0">
              <a:ea typeface="新細明體" charset="-120"/>
              <a:cs typeface="Arial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851920" y="1484784"/>
            <a:ext cx="1584175" cy="1271116"/>
            <a:chOff x="192" y="1917"/>
            <a:chExt cx="1042" cy="1102"/>
          </a:xfrm>
        </p:grpSpPr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0073" name="Picture 4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0074" name="Picture 4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0075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E4DF1B">
                      <a:alpha val="55000"/>
                    </a:srgbClr>
                  </a:gs>
                  <a:gs pos="100000">
                    <a:srgbClr val="E4DF1B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300076" name="Picture 4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300077" name="Rectangle 45"/>
          <p:cNvSpPr>
            <a:spLocks noChangeArrowheads="1"/>
          </p:cNvSpPr>
          <p:nvPr/>
        </p:nvSpPr>
        <p:spPr bwMode="gray">
          <a:xfrm>
            <a:off x="3851920" y="1772816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學習評量</a:t>
            </a:r>
            <a:endParaRPr lang="en-US" altLang="zh-TW" sz="2800" b="1" dirty="0">
              <a:solidFill>
                <a:srgbClr val="080808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00078" name="Rectangle 46"/>
          <p:cNvSpPr>
            <a:spLocks noChangeArrowheads="1"/>
          </p:cNvSpPr>
          <p:nvPr/>
        </p:nvSpPr>
        <p:spPr bwMode="auto">
          <a:xfrm>
            <a:off x="1609725" y="5257800"/>
            <a:ext cx="6010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教師篩選出「基本題型」作答錯誤學生，作為進行補救教學之對象</a:t>
            </a:r>
            <a:endParaRPr lang="en-US" altLang="zh-TW" sz="2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文華   未來想做的之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AutoShape 2"/>
          <p:cNvSpPr>
            <a:spLocks noChangeArrowheads="1"/>
          </p:cNvSpPr>
          <p:nvPr/>
        </p:nvSpPr>
        <p:spPr bwMode="gray">
          <a:xfrm>
            <a:off x="3467100" y="2711450"/>
            <a:ext cx="4229100" cy="10287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1059" name="AutoShape 3"/>
          <p:cNvSpPr>
            <a:spLocks noChangeArrowheads="1"/>
          </p:cNvSpPr>
          <p:nvPr/>
        </p:nvSpPr>
        <p:spPr bwMode="gray">
          <a:xfrm>
            <a:off x="3454400" y="3905250"/>
            <a:ext cx="4219575" cy="9953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1060" name="AutoShape 4"/>
          <p:cNvSpPr>
            <a:spLocks noChangeArrowheads="1"/>
          </p:cNvSpPr>
          <p:nvPr/>
        </p:nvSpPr>
        <p:spPr bwMode="gray">
          <a:xfrm>
            <a:off x="3432175" y="4997450"/>
            <a:ext cx="4241800" cy="10080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gray">
          <a:xfrm>
            <a:off x="3995936" y="2708920"/>
            <a:ext cx="388843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zh-TW" altLang="en-US" sz="1600" b="1" dirty="0" smtClean="0">
                <a:solidFill>
                  <a:srgbClr val="000000"/>
                </a:solidFill>
                <a:ea typeface="新細明體" charset="-120"/>
                <a:cs typeface="Arial" charset="0"/>
              </a:rPr>
              <a:t>學業</a:t>
            </a:r>
            <a:r>
              <a:rPr lang="zh-TW" altLang="en-US" sz="1600" b="1" dirty="0">
                <a:solidFill>
                  <a:srgbClr val="000000"/>
                </a:solidFill>
                <a:ea typeface="新細明體" charset="-120"/>
                <a:cs typeface="Arial" charset="0"/>
              </a:rPr>
              <a:t>低成就學生進行「學習與讀書策略量表」、「學習診斷測驗」</a:t>
            </a:r>
            <a:r>
              <a:rPr lang="zh-TW" altLang="en-US" sz="1600" b="1" dirty="0" smtClean="0">
                <a:solidFill>
                  <a:srgbClr val="000000"/>
                </a:solidFill>
                <a:ea typeface="新細明體" charset="-120"/>
                <a:cs typeface="Arial" charset="0"/>
              </a:rPr>
              <a:t>施測</a:t>
            </a:r>
            <a:endParaRPr lang="en-US" altLang="zh-TW" sz="1600" b="1" dirty="0" smtClean="0">
              <a:solidFill>
                <a:srgbClr val="000000"/>
              </a:solidFill>
              <a:ea typeface="新細明體" charset="-120"/>
              <a:cs typeface="Arial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zh-TW" altLang="en-US" sz="1600" b="1" dirty="0" smtClean="0">
                <a:solidFill>
                  <a:srgbClr val="000000"/>
                </a:solidFill>
                <a:ea typeface="新細明體" charset="-120"/>
                <a:cs typeface="Arial" charset="0"/>
              </a:rPr>
              <a:t>進行</a:t>
            </a:r>
            <a:r>
              <a:rPr lang="zh-TW" altLang="en-US" sz="1600" b="1" dirty="0">
                <a:solidFill>
                  <a:srgbClr val="000000"/>
                </a:solidFill>
                <a:ea typeface="新細明體" charset="-120"/>
                <a:cs typeface="Arial" charset="0"/>
              </a:rPr>
              <a:t>學習問題診斷，擬定提升學習的策略。</a:t>
            </a:r>
            <a:endParaRPr lang="en-US" altLang="zh-TW" sz="1600" b="1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gray">
          <a:xfrm>
            <a:off x="3995936" y="3861048"/>
            <a:ext cx="360203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zh-TW" altLang="en-US" sz="1600" b="1" dirty="0">
                <a:solidFill>
                  <a:srgbClr val="000000"/>
                </a:solidFill>
                <a:ea typeface="新細明體" charset="-120"/>
                <a:cs typeface="Arial" charset="0"/>
              </a:rPr>
              <a:t>提供學生專業學習策略支持及個別化問題診斷</a:t>
            </a:r>
            <a:r>
              <a:rPr lang="zh-TW" altLang="en-US" sz="1600" b="1" dirty="0" smtClean="0">
                <a:solidFill>
                  <a:srgbClr val="000000"/>
                </a:solidFill>
                <a:ea typeface="新細明體" charset="-120"/>
                <a:cs typeface="Arial" charset="0"/>
              </a:rPr>
              <a:t>輔導</a:t>
            </a:r>
            <a:endParaRPr lang="en-US" altLang="zh-TW" sz="1600" b="1" dirty="0" smtClean="0">
              <a:solidFill>
                <a:srgbClr val="000000"/>
              </a:solidFill>
              <a:ea typeface="新細明體" charset="-120"/>
              <a:cs typeface="Arial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zh-TW" altLang="en-US" sz="1600" b="1" dirty="0" smtClean="0">
                <a:solidFill>
                  <a:srgbClr val="000000"/>
                </a:solidFill>
                <a:ea typeface="新細明體" charset="-120"/>
                <a:cs typeface="Arial" charset="0"/>
              </a:rPr>
              <a:t>差異化</a:t>
            </a:r>
            <a:r>
              <a:rPr lang="zh-TW" altLang="en-US" sz="1600" b="1" dirty="0">
                <a:solidFill>
                  <a:srgbClr val="000000"/>
                </a:solidFill>
                <a:ea typeface="新細明體" charset="-120"/>
                <a:cs typeface="Arial" charset="0"/>
              </a:rPr>
              <a:t>教學、補救教學課程及同儕輔導</a:t>
            </a:r>
            <a:endParaRPr lang="en-US" altLang="zh-TW" sz="1600" b="1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gray">
          <a:xfrm>
            <a:off x="4160838" y="5178425"/>
            <a:ext cx="350678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1600" b="1" dirty="0">
                <a:solidFill>
                  <a:srgbClr val="000000"/>
                </a:solidFill>
                <a:ea typeface="新細明體" charset="-120"/>
                <a:cs typeface="Arial" charset="0"/>
              </a:rPr>
              <a:t>導師關懷學習成績低落學生並主動與家長聯繫</a:t>
            </a:r>
            <a:endParaRPr lang="en-US" altLang="zh-TW" sz="1600" b="1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301065" name="AutoShape 9"/>
          <p:cNvSpPr>
            <a:spLocks noChangeArrowheads="1"/>
          </p:cNvSpPr>
          <p:nvPr/>
        </p:nvSpPr>
        <p:spPr bwMode="gray">
          <a:xfrm>
            <a:off x="3578225" y="30734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1066" name="AutoShape 10"/>
          <p:cNvSpPr>
            <a:spLocks noChangeArrowheads="1"/>
          </p:cNvSpPr>
          <p:nvPr/>
        </p:nvSpPr>
        <p:spPr bwMode="gray">
          <a:xfrm>
            <a:off x="3586163" y="4165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1067" name="AutoShape 11"/>
          <p:cNvSpPr>
            <a:spLocks noChangeArrowheads="1"/>
          </p:cNvSpPr>
          <p:nvPr/>
        </p:nvSpPr>
        <p:spPr bwMode="gray">
          <a:xfrm>
            <a:off x="3576638" y="5308600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gray">
          <a:xfrm>
            <a:off x="1295400" y="1447800"/>
            <a:ext cx="6096000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結合各</a:t>
            </a: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學科、導師、教務處、輔導處</a:t>
            </a:r>
            <a:endParaRPr lang="en-US" altLang="zh-TW" sz="2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95400" y="4721225"/>
            <a:ext cx="2295525" cy="1365250"/>
            <a:chOff x="471" y="272"/>
            <a:chExt cx="1161" cy="1539"/>
          </a:xfrm>
        </p:grpSpPr>
        <p:sp>
          <p:nvSpPr>
            <p:cNvPr id="301070" name="Oval 1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1071" name="AutoShape 1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95400" y="3629025"/>
            <a:ext cx="2295525" cy="1365250"/>
            <a:chOff x="471" y="272"/>
            <a:chExt cx="1161" cy="1539"/>
          </a:xfrm>
        </p:grpSpPr>
        <p:sp>
          <p:nvSpPr>
            <p:cNvPr id="301073" name="Oval 1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1074" name="AutoShape 1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95400" y="2533650"/>
            <a:ext cx="2295525" cy="1365250"/>
            <a:chOff x="471" y="272"/>
            <a:chExt cx="1161" cy="1539"/>
          </a:xfrm>
        </p:grpSpPr>
        <p:sp>
          <p:nvSpPr>
            <p:cNvPr id="301076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1077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1078" name="Text Box 22"/>
          <p:cNvSpPr txBox="1">
            <a:spLocks noChangeArrowheads="1"/>
          </p:cNvSpPr>
          <p:nvPr/>
        </p:nvSpPr>
        <p:spPr bwMode="white">
          <a:xfrm>
            <a:off x="1403648" y="3068960"/>
            <a:ext cx="21288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輔導處</a:t>
            </a:r>
            <a:endParaRPr lang="en-US" altLang="zh-TW" sz="24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01079" name="Text Box 23"/>
          <p:cNvSpPr txBox="1">
            <a:spLocks noChangeArrowheads="1"/>
          </p:cNvSpPr>
          <p:nvPr/>
        </p:nvSpPr>
        <p:spPr bwMode="white">
          <a:xfrm>
            <a:off x="1377950" y="4083050"/>
            <a:ext cx="21288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輔導處及教師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1080" name="Text Box 24"/>
          <p:cNvSpPr txBox="1">
            <a:spLocks noChangeArrowheads="1"/>
          </p:cNvSpPr>
          <p:nvPr/>
        </p:nvSpPr>
        <p:spPr bwMode="white">
          <a:xfrm>
            <a:off x="1377950" y="5181600"/>
            <a:ext cx="21288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導師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gray">
          <a:xfrm>
            <a:off x="827584" y="836712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文華   未來想做的之</a:t>
            </a:r>
            <a:r>
              <a: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3-</a:t>
            </a:r>
            <a:r>
              <a:rPr lang="zh-TW" altLang="en-US" sz="3200" b="1" dirty="0" smtClean="0">
                <a:solidFill>
                  <a:srgbClr val="D43636"/>
                </a:solidFill>
                <a:latin typeface="微軟正黑體" pitchFamily="34" charset="-120"/>
                <a:ea typeface="微軟正黑體" pitchFamily="34" charset="-120"/>
              </a:rPr>
              <a:t>輔導措施介入</a:t>
            </a:r>
            <a:endParaRPr kumimoji="0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rgbClr val="D4363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239000" cy="563562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文華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學生學習支援系統</a:t>
            </a:r>
            <a:endParaRPr lang="en-US" altLang="zh-TW" sz="36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4131" name="Freeform 3"/>
          <p:cNvSpPr>
            <a:spLocks/>
          </p:cNvSpPr>
          <p:nvPr/>
        </p:nvSpPr>
        <p:spPr bwMode="gray">
          <a:xfrm>
            <a:off x="604838" y="2727325"/>
            <a:ext cx="7999412" cy="24765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0" y="1488"/>
              </a:cxn>
              <a:cxn ang="0">
                <a:pos x="1152" y="1488"/>
              </a:cxn>
              <a:cxn ang="0">
                <a:pos x="1392" y="1008"/>
              </a:cxn>
              <a:cxn ang="0">
                <a:pos x="2544" y="1008"/>
              </a:cxn>
              <a:cxn ang="0">
                <a:pos x="2832" y="528"/>
              </a:cxn>
              <a:cxn ang="0">
                <a:pos x="3984" y="528"/>
              </a:cxn>
              <a:cxn ang="0">
                <a:pos x="4272" y="48"/>
              </a:cxn>
              <a:cxn ang="0">
                <a:pos x="5424" y="48"/>
              </a:cxn>
              <a:cxn ang="0">
                <a:pos x="5424" y="0"/>
              </a:cxn>
              <a:cxn ang="0">
                <a:pos x="4272" y="0"/>
              </a:cxn>
              <a:cxn ang="0">
                <a:pos x="3984" y="480"/>
              </a:cxn>
              <a:cxn ang="0">
                <a:pos x="2832" y="480"/>
              </a:cxn>
              <a:cxn ang="0">
                <a:pos x="2544" y="960"/>
              </a:cxn>
              <a:cxn ang="0">
                <a:pos x="1392" y="960"/>
              </a:cxn>
              <a:cxn ang="0">
                <a:pos x="1152" y="1440"/>
              </a:cxn>
              <a:cxn ang="0">
                <a:pos x="0" y="1440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endParaRPr lang="zh-TW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69988" y="3930650"/>
            <a:ext cx="1133475" cy="1044575"/>
            <a:chOff x="482" y="1851"/>
            <a:chExt cx="860" cy="796"/>
          </a:xfrm>
        </p:grpSpPr>
        <p:sp>
          <p:nvSpPr>
            <p:cNvPr id="304133" name="Freeform 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4134" name="Freeform 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4135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4136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  <p:sp>
          <p:nvSpPr>
            <p:cNvPr id="304137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  <p:sp>
          <p:nvSpPr>
            <p:cNvPr id="304138" name="Freeform 1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zh-TW" altLang="en-US"/>
            </a:p>
          </p:txBody>
        </p:sp>
      </p:grpSp>
      <p:pic>
        <p:nvPicPr>
          <p:cNvPr id="304139" name="Picture 11" descr="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116763" y="1806575"/>
            <a:ext cx="800100" cy="800100"/>
          </a:xfrm>
          <a:prstGeom prst="rect">
            <a:avLst/>
          </a:prstGeom>
          <a:noFill/>
        </p:spPr>
      </p:pic>
      <p:pic>
        <p:nvPicPr>
          <p:cNvPr id="304140" name="Picture 12" descr="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064125" y="2444750"/>
            <a:ext cx="1062038" cy="928688"/>
          </a:xfrm>
          <a:prstGeom prst="rect">
            <a:avLst/>
          </a:prstGeom>
          <a:noFill/>
        </p:spPr>
      </p:pic>
      <p:pic>
        <p:nvPicPr>
          <p:cNvPr id="304141" name="Picture 13" descr="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157538" y="3081338"/>
            <a:ext cx="1017587" cy="1158875"/>
          </a:xfrm>
          <a:prstGeom prst="rect">
            <a:avLst/>
          </a:prstGeom>
          <a:noFill/>
          <a:effectLst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3400" y="5295900"/>
            <a:ext cx="1808163" cy="314325"/>
            <a:chOff x="406" y="980"/>
            <a:chExt cx="2330" cy="294"/>
          </a:xfrm>
        </p:grpSpPr>
        <p:sp>
          <p:nvSpPr>
            <p:cNvPr id="30414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414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414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4146" name="Text Box 18"/>
          <p:cNvSpPr txBox="1">
            <a:spLocks noChangeArrowheads="1"/>
          </p:cNvSpPr>
          <p:nvPr/>
        </p:nvSpPr>
        <p:spPr bwMode="gray">
          <a:xfrm>
            <a:off x="527050" y="5273675"/>
            <a:ext cx="17589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起點調查</a:t>
            </a:r>
            <a:endParaRPr lang="en-US" altLang="zh-TW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04147" name="Text Box 9"/>
          <p:cNvSpPr txBox="1">
            <a:spLocks noChangeArrowheads="1"/>
          </p:cNvSpPr>
          <p:nvPr/>
        </p:nvSpPr>
        <p:spPr bwMode="gray">
          <a:xfrm>
            <a:off x="674688" y="1524000"/>
            <a:ext cx="417671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學生適性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</a:t>
            </a:r>
            <a:endParaRPr lang="en-US" altLang="zh-TW" sz="32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0" hangingPunct="0"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發揮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潛能</a:t>
            </a:r>
            <a:endParaRPr lang="en-US" altLang="zh-TW" sz="32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0" hangingPunct="0"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提升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學習成效</a:t>
            </a:r>
            <a:endParaRPr lang="en-US" altLang="zh-TW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04148" name="Rectangle 20"/>
          <p:cNvSpPr>
            <a:spLocks noChangeArrowheads="1"/>
          </p:cNvSpPr>
          <p:nvPr/>
        </p:nvSpPr>
        <p:spPr bwMode="gray">
          <a:xfrm>
            <a:off x="539552" y="5649913"/>
            <a:ext cx="18337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TW" altLang="en-US" sz="1600" dirty="0"/>
              <a:t>各</a:t>
            </a:r>
            <a:r>
              <a:rPr lang="zh-TW" altLang="en-US" sz="1600" dirty="0" smtClean="0"/>
              <a:t>學科教師及導師</a:t>
            </a:r>
            <a:endParaRPr lang="en-US" altLang="zh-TW" sz="1600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304149" name="Rectangle 21"/>
          <p:cNvSpPr>
            <a:spLocks noChangeArrowheads="1"/>
          </p:cNvSpPr>
          <p:nvPr/>
        </p:nvSpPr>
        <p:spPr bwMode="gray">
          <a:xfrm>
            <a:off x="2725738" y="4948238"/>
            <a:ext cx="17700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TW" altLang="en-US" sz="1600" dirty="0" smtClean="0"/>
              <a:t>教學方式、教材選編、評量模式、補救教學、差異</a:t>
            </a:r>
          </a:p>
          <a:p>
            <a:pPr algn="l"/>
            <a:r>
              <a:rPr lang="zh-TW" altLang="en-US" sz="1600" dirty="0" smtClean="0"/>
              <a:t>化教學、雲端線上播課系統</a:t>
            </a:r>
            <a:endParaRPr lang="en-US" altLang="zh-TW" sz="1600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304150" name="Rectangle 22"/>
          <p:cNvSpPr>
            <a:spLocks noChangeArrowheads="1"/>
          </p:cNvSpPr>
          <p:nvPr/>
        </p:nvSpPr>
        <p:spPr bwMode="gray">
          <a:xfrm>
            <a:off x="4729163" y="4121150"/>
            <a:ext cx="1770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TW" altLang="en-US" sz="1600" dirty="0"/>
              <a:t>課程說明</a:t>
            </a:r>
            <a:r>
              <a:rPr lang="zh-TW" altLang="en-US" sz="1600" dirty="0" smtClean="0"/>
              <a:t>會、成績</a:t>
            </a:r>
            <a:r>
              <a:rPr lang="zh-TW" altLang="en-US" sz="1600" dirty="0"/>
              <a:t>查詢</a:t>
            </a:r>
            <a:r>
              <a:rPr lang="zh-TW" altLang="en-US" sz="1600" dirty="0" smtClean="0"/>
              <a:t>系統、成績單「</a:t>
            </a:r>
            <a:r>
              <a:rPr lang="zh-TW" altLang="en-US" sz="1600" dirty="0"/>
              <a:t>加註警語</a:t>
            </a:r>
            <a:r>
              <a:rPr lang="zh-TW" altLang="en-US" sz="1600" dirty="0" smtClean="0"/>
              <a:t>」、</a:t>
            </a:r>
            <a:r>
              <a:rPr lang="zh-TW" altLang="en-US" sz="1600" dirty="0"/>
              <a:t>學期</a:t>
            </a:r>
            <a:r>
              <a:rPr lang="en-US" altLang="zh-TW" sz="1600" dirty="0"/>
              <a:t>(</a:t>
            </a:r>
            <a:r>
              <a:rPr lang="zh-TW" altLang="en-US" sz="1600" dirty="0"/>
              <a:t>年</a:t>
            </a:r>
            <a:r>
              <a:rPr lang="en-US" altLang="zh-TW" sz="1600" dirty="0"/>
              <a:t>)</a:t>
            </a:r>
            <a:r>
              <a:rPr lang="zh-TW" altLang="en-US" sz="1600" dirty="0"/>
              <a:t>不及格科目及學分數預警單</a:t>
            </a:r>
            <a:endParaRPr lang="en-US" altLang="zh-TW" sz="1600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gray">
          <a:xfrm>
            <a:off x="6834188" y="3294063"/>
            <a:ext cx="17700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TW" altLang="en-US" sz="1600" dirty="0"/>
              <a:t>學習問題</a:t>
            </a:r>
            <a:r>
              <a:rPr lang="zh-TW" altLang="en-US" sz="1600" dirty="0" smtClean="0"/>
              <a:t>診斷、</a:t>
            </a:r>
            <a:r>
              <a:rPr lang="zh-TW" altLang="en-US" sz="1600" dirty="0"/>
              <a:t>學習策略</a:t>
            </a:r>
            <a:r>
              <a:rPr lang="zh-TW" altLang="en-US" sz="1600" dirty="0" smtClean="0"/>
              <a:t>支持、</a:t>
            </a:r>
            <a:r>
              <a:rPr lang="zh-TW" altLang="en-US" sz="1600" dirty="0"/>
              <a:t>個別化問題診斷輔導</a:t>
            </a:r>
            <a:endParaRPr lang="en-US" altLang="zh-TW" sz="1600" dirty="0">
              <a:solidFill>
                <a:srgbClr val="000000"/>
              </a:solidFill>
              <a:ea typeface="新細明體" charset="-120"/>
              <a:cs typeface="Arial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63825" y="4497388"/>
            <a:ext cx="1808163" cy="312737"/>
            <a:chOff x="406" y="980"/>
            <a:chExt cx="2330" cy="294"/>
          </a:xfrm>
        </p:grpSpPr>
        <p:sp>
          <p:nvSpPr>
            <p:cNvPr id="30415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415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415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4156" name="Text Box 18"/>
          <p:cNvSpPr txBox="1">
            <a:spLocks noChangeArrowheads="1"/>
          </p:cNvSpPr>
          <p:nvPr/>
        </p:nvSpPr>
        <p:spPr bwMode="gray">
          <a:xfrm>
            <a:off x="2730500" y="4475163"/>
            <a:ext cx="1612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學習過程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694238" y="3684588"/>
            <a:ext cx="1808162" cy="314325"/>
            <a:chOff x="406" y="980"/>
            <a:chExt cx="2330" cy="294"/>
          </a:xfrm>
        </p:grpSpPr>
        <p:sp>
          <p:nvSpPr>
            <p:cNvPr id="30415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415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416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4161" name="Text Box 18"/>
          <p:cNvSpPr txBox="1">
            <a:spLocks noChangeArrowheads="1"/>
          </p:cNvSpPr>
          <p:nvPr/>
        </p:nvSpPr>
        <p:spPr bwMode="gray">
          <a:xfrm>
            <a:off x="4733925" y="3662363"/>
            <a:ext cx="16668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預警措施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811963" y="2894013"/>
            <a:ext cx="1808162" cy="314325"/>
            <a:chOff x="406" y="980"/>
            <a:chExt cx="2330" cy="294"/>
          </a:xfrm>
        </p:grpSpPr>
        <p:sp>
          <p:nvSpPr>
            <p:cNvPr id="30416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416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416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4166" name="Text Box 18"/>
          <p:cNvSpPr txBox="1">
            <a:spLocks noChangeArrowheads="1"/>
          </p:cNvSpPr>
          <p:nvPr/>
        </p:nvSpPr>
        <p:spPr bwMode="gray">
          <a:xfrm>
            <a:off x="6835775" y="2871788"/>
            <a:ext cx="16986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輔導措施介入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239000" cy="56356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就教各位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7416824" cy="35283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系統的整合：校務系統如何整併（成績系統、選課系統及排課系統）？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成績查詢系統：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成績危險群篩選的基準如何定義？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補救教學各校施辦的時間？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如何落實差異化教學的精神？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課程教材微調、分級教學？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 descr="C:\Users\Administrator\Pictures\6d375243252c4029c476bd5dd2dbed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157192"/>
            <a:ext cx="1804516" cy="12925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</p:spPr>
        <p:txBody>
          <a:bodyPr/>
          <a:lstStyle/>
          <a:p>
            <a:r>
              <a:rPr lang="en-US" altLang="zh-TW" sz="6000">
                <a:ea typeface="新細明體" charset="-120"/>
              </a:rPr>
              <a:t>Thank You!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文華  從每一小點改變做起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 descr="C:\Users\Administrator\Pictures\6d375243252c4029c476bd5dd2dbed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157192"/>
            <a:ext cx="1804516" cy="129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8TGp_CleanCity_light">
  <a:themeElements>
    <a:clrScheme name="300TGp_natural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</Template>
  <TotalTime>170</TotalTime>
  <Words>589</Words>
  <Application>Microsoft Office PowerPoint</Application>
  <PresentationFormat>如螢幕大小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578TGp_CleanCity_light</vt:lpstr>
      <vt:lpstr>學生學習支援系統之整合與建置</vt:lpstr>
      <vt:lpstr>目的、本質 </vt:lpstr>
      <vt:lpstr>文華-學生學習預警進行式</vt:lpstr>
      <vt:lpstr>文華   未來想做的之1</vt:lpstr>
      <vt:lpstr>投影片 5</vt:lpstr>
      <vt:lpstr>投影片 6</vt:lpstr>
      <vt:lpstr>文華-學生學習支援系統</vt:lpstr>
      <vt:lpstr>就教各位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steve03</dc:creator>
  <cp:lastModifiedBy>steve03</cp:lastModifiedBy>
  <cp:revision>21</cp:revision>
  <dcterms:created xsi:type="dcterms:W3CDTF">2015-09-30T13:03:01Z</dcterms:created>
  <dcterms:modified xsi:type="dcterms:W3CDTF">2015-09-30T16:26:46Z</dcterms:modified>
</cp:coreProperties>
</file>