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257" r:id="rId3"/>
    <p:sldId id="260" r:id="rId4"/>
    <p:sldId id="259" r:id="rId5"/>
    <p:sldId id="258" r:id="rId6"/>
    <p:sldId id="261" r:id="rId7"/>
    <p:sldId id="262" r:id="rId8"/>
    <p:sldId id="264" r:id="rId9"/>
    <p:sldId id="265" r:id="rId10"/>
    <p:sldId id="266" r:id="rId11"/>
    <p:sldId id="263" r:id="rId12"/>
    <p:sldId id="269" r:id="rId13"/>
    <p:sldId id="277" r:id="rId14"/>
    <p:sldId id="278" r:id="rId15"/>
    <p:sldId id="270" r:id="rId16"/>
    <p:sldId id="271" r:id="rId17"/>
    <p:sldId id="279" r:id="rId18"/>
    <p:sldId id="272" r:id="rId19"/>
    <p:sldId id="273" r:id="rId20"/>
    <p:sldId id="280" r:id="rId21"/>
    <p:sldId id="274" r:id="rId22"/>
    <p:sldId id="275" r:id="rId23"/>
    <p:sldId id="276" r:id="rId24"/>
    <p:sldId id="291" r:id="rId25"/>
    <p:sldId id="290" r:id="rId26"/>
    <p:sldId id="268" r:id="rId27"/>
    <p:sldId id="267" r:id="rId28"/>
    <p:sldId id="281" r:id="rId29"/>
    <p:sldId id="282" r:id="rId30"/>
    <p:sldId id="285" r:id="rId31"/>
    <p:sldId id="283" r:id="rId32"/>
    <p:sldId id="284" r:id="rId33"/>
    <p:sldId id="287" r:id="rId34"/>
    <p:sldId id="288" r:id="rId35"/>
    <p:sldId id="289" r:id="rId36"/>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6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6786D4-15E3-43C1-97B2-44ABFE3C7623}" type="datetimeFigureOut">
              <a:rPr lang="zh-TW" altLang="en-US" smtClean="0"/>
              <a:t>2017/9/25</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59A5BC-CEAE-474B-88E0-A0647CA14717}" type="slidenum">
              <a:rPr lang="zh-TW" altLang="en-US" smtClean="0"/>
              <a:t>‹#›</a:t>
            </a:fld>
            <a:endParaRPr lang="zh-TW" altLang="en-US"/>
          </a:p>
        </p:txBody>
      </p:sp>
    </p:spTree>
    <p:extLst>
      <p:ext uri="{BB962C8B-B14F-4D97-AF65-F5344CB8AC3E}">
        <p14:creationId xmlns:p14="http://schemas.microsoft.com/office/powerpoint/2010/main" val="3320580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DF59A5BC-CEAE-474B-88E0-A0647CA14717}" type="slidenum">
              <a:rPr lang="zh-TW" altLang="en-US" smtClean="0"/>
              <a:t>29</a:t>
            </a:fld>
            <a:endParaRPr lang="zh-TW" altLang="en-US"/>
          </a:p>
        </p:txBody>
      </p:sp>
    </p:spTree>
    <p:extLst>
      <p:ext uri="{BB962C8B-B14F-4D97-AF65-F5344CB8AC3E}">
        <p14:creationId xmlns:p14="http://schemas.microsoft.com/office/powerpoint/2010/main" val="154211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D0FA67C5-0668-4ABB-9A63-28589B4E9759}" type="datetimeFigureOut">
              <a:rPr lang="zh-TW" altLang="en-US" smtClean="0"/>
              <a:t>2017/9/25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7117C83-426F-453D-A75B-5A2832BC88AE}" type="slidenum">
              <a:rPr lang="zh-TW" altLang="en-US" smtClean="0"/>
              <a:t>‹#›</a:t>
            </a:fld>
            <a:endParaRPr lang="zh-TW" altLang="en-US"/>
          </a:p>
        </p:txBody>
      </p:sp>
    </p:spTree>
    <p:extLst>
      <p:ext uri="{BB962C8B-B14F-4D97-AF65-F5344CB8AC3E}">
        <p14:creationId xmlns:p14="http://schemas.microsoft.com/office/powerpoint/2010/main" val="958677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D0FA67C5-0668-4ABB-9A63-28589B4E9759}" type="datetimeFigureOut">
              <a:rPr lang="zh-TW" altLang="en-US" smtClean="0"/>
              <a:t>2017/9/25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7117C83-426F-453D-A75B-5A2832BC88AE}" type="slidenum">
              <a:rPr lang="zh-TW" altLang="en-US" smtClean="0"/>
              <a:t>‹#›</a:t>
            </a:fld>
            <a:endParaRPr lang="zh-TW" altLang="en-US"/>
          </a:p>
        </p:txBody>
      </p:sp>
    </p:spTree>
    <p:extLst>
      <p:ext uri="{BB962C8B-B14F-4D97-AF65-F5344CB8AC3E}">
        <p14:creationId xmlns:p14="http://schemas.microsoft.com/office/powerpoint/2010/main" val="2733050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D0FA67C5-0668-4ABB-9A63-28589B4E9759}" type="datetimeFigureOut">
              <a:rPr lang="zh-TW" altLang="en-US" smtClean="0"/>
              <a:t>2017/9/25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7117C83-426F-453D-A75B-5A2832BC88AE}" type="slidenum">
              <a:rPr lang="zh-TW" altLang="en-US" smtClean="0"/>
              <a:t>‹#›</a:t>
            </a:fld>
            <a:endParaRPr lang="zh-TW" altLang="en-US"/>
          </a:p>
        </p:txBody>
      </p:sp>
    </p:spTree>
    <p:extLst>
      <p:ext uri="{BB962C8B-B14F-4D97-AF65-F5344CB8AC3E}">
        <p14:creationId xmlns:p14="http://schemas.microsoft.com/office/powerpoint/2010/main" val="3426067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D0FA67C5-0668-4ABB-9A63-28589B4E9759}" type="datetimeFigureOut">
              <a:rPr lang="zh-TW" altLang="en-US" smtClean="0"/>
              <a:t>2017/9/25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7117C83-426F-453D-A75B-5A2832BC88AE}" type="slidenum">
              <a:rPr lang="zh-TW" altLang="en-US" smtClean="0"/>
              <a:t>‹#›</a:t>
            </a:fld>
            <a:endParaRPr lang="zh-TW" altLang="en-US"/>
          </a:p>
        </p:txBody>
      </p:sp>
    </p:spTree>
    <p:extLst>
      <p:ext uri="{BB962C8B-B14F-4D97-AF65-F5344CB8AC3E}">
        <p14:creationId xmlns:p14="http://schemas.microsoft.com/office/powerpoint/2010/main" val="3393025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D0FA67C5-0668-4ABB-9A63-28589B4E9759}" type="datetimeFigureOut">
              <a:rPr lang="zh-TW" altLang="en-US" smtClean="0"/>
              <a:t>2017/9/25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7117C83-426F-453D-A75B-5A2832BC88AE}" type="slidenum">
              <a:rPr lang="zh-TW" altLang="en-US" smtClean="0"/>
              <a:t>‹#›</a:t>
            </a:fld>
            <a:endParaRPr lang="zh-TW" altLang="en-US"/>
          </a:p>
        </p:txBody>
      </p:sp>
    </p:spTree>
    <p:extLst>
      <p:ext uri="{BB962C8B-B14F-4D97-AF65-F5344CB8AC3E}">
        <p14:creationId xmlns:p14="http://schemas.microsoft.com/office/powerpoint/2010/main" val="1766745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D0FA67C5-0668-4ABB-9A63-28589B4E9759}" type="datetimeFigureOut">
              <a:rPr lang="zh-TW" altLang="en-US" smtClean="0"/>
              <a:t>2017/9/25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37117C83-426F-453D-A75B-5A2832BC88AE}" type="slidenum">
              <a:rPr lang="zh-TW" altLang="en-US" smtClean="0"/>
              <a:t>‹#›</a:t>
            </a:fld>
            <a:endParaRPr lang="zh-TW" altLang="en-US"/>
          </a:p>
        </p:txBody>
      </p:sp>
    </p:spTree>
    <p:extLst>
      <p:ext uri="{BB962C8B-B14F-4D97-AF65-F5344CB8AC3E}">
        <p14:creationId xmlns:p14="http://schemas.microsoft.com/office/powerpoint/2010/main" val="2327014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D0FA67C5-0668-4ABB-9A63-28589B4E9759}" type="datetimeFigureOut">
              <a:rPr lang="zh-TW" altLang="en-US" smtClean="0"/>
              <a:t>2017/9/25</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37117C83-426F-453D-A75B-5A2832BC88AE}" type="slidenum">
              <a:rPr lang="zh-TW" altLang="en-US" smtClean="0"/>
              <a:t>‹#›</a:t>
            </a:fld>
            <a:endParaRPr lang="zh-TW" altLang="en-US"/>
          </a:p>
        </p:txBody>
      </p:sp>
    </p:spTree>
    <p:extLst>
      <p:ext uri="{BB962C8B-B14F-4D97-AF65-F5344CB8AC3E}">
        <p14:creationId xmlns:p14="http://schemas.microsoft.com/office/powerpoint/2010/main" val="1737410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D0FA67C5-0668-4ABB-9A63-28589B4E9759}" type="datetimeFigureOut">
              <a:rPr lang="zh-TW" altLang="en-US" smtClean="0"/>
              <a:t>2017/9/25</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37117C83-426F-453D-A75B-5A2832BC88AE}" type="slidenum">
              <a:rPr lang="zh-TW" altLang="en-US" smtClean="0"/>
              <a:t>‹#›</a:t>
            </a:fld>
            <a:endParaRPr lang="zh-TW" altLang="en-US"/>
          </a:p>
        </p:txBody>
      </p:sp>
    </p:spTree>
    <p:extLst>
      <p:ext uri="{BB962C8B-B14F-4D97-AF65-F5344CB8AC3E}">
        <p14:creationId xmlns:p14="http://schemas.microsoft.com/office/powerpoint/2010/main" val="1416781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D0FA67C5-0668-4ABB-9A63-28589B4E9759}" type="datetimeFigureOut">
              <a:rPr lang="zh-TW" altLang="en-US" smtClean="0"/>
              <a:t>2017/9/25</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37117C83-426F-453D-A75B-5A2832BC88AE}" type="slidenum">
              <a:rPr lang="zh-TW" altLang="en-US" smtClean="0"/>
              <a:t>‹#›</a:t>
            </a:fld>
            <a:endParaRPr lang="zh-TW" altLang="en-US"/>
          </a:p>
        </p:txBody>
      </p:sp>
    </p:spTree>
    <p:extLst>
      <p:ext uri="{BB962C8B-B14F-4D97-AF65-F5344CB8AC3E}">
        <p14:creationId xmlns:p14="http://schemas.microsoft.com/office/powerpoint/2010/main" val="546387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D0FA67C5-0668-4ABB-9A63-28589B4E9759}" type="datetimeFigureOut">
              <a:rPr lang="zh-TW" altLang="en-US" smtClean="0"/>
              <a:t>2017/9/25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37117C83-426F-453D-A75B-5A2832BC88AE}" type="slidenum">
              <a:rPr lang="zh-TW" altLang="en-US" smtClean="0"/>
              <a:t>‹#›</a:t>
            </a:fld>
            <a:endParaRPr lang="zh-TW" altLang="en-US"/>
          </a:p>
        </p:txBody>
      </p:sp>
    </p:spTree>
    <p:extLst>
      <p:ext uri="{BB962C8B-B14F-4D97-AF65-F5344CB8AC3E}">
        <p14:creationId xmlns:p14="http://schemas.microsoft.com/office/powerpoint/2010/main" val="2482719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D0FA67C5-0668-4ABB-9A63-28589B4E9759}" type="datetimeFigureOut">
              <a:rPr lang="zh-TW" altLang="en-US" smtClean="0"/>
              <a:t>2017/9/25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37117C83-426F-453D-A75B-5A2832BC88AE}" type="slidenum">
              <a:rPr lang="zh-TW" altLang="en-US" smtClean="0"/>
              <a:t>‹#›</a:t>
            </a:fld>
            <a:endParaRPr lang="zh-TW" altLang="en-US"/>
          </a:p>
        </p:txBody>
      </p:sp>
    </p:spTree>
    <p:extLst>
      <p:ext uri="{BB962C8B-B14F-4D97-AF65-F5344CB8AC3E}">
        <p14:creationId xmlns:p14="http://schemas.microsoft.com/office/powerpoint/2010/main" val="1794725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93000">
              <a:schemeClr val="accent3">
                <a:lumMod val="40000"/>
                <a:lumOff val="60000"/>
              </a:schemeClr>
            </a:gs>
            <a:gs pos="100000">
              <a:srgbClr val="156B13"/>
            </a:gs>
          </a:gsLst>
          <a:lin ang="16200000" scaled="1"/>
          <a:tileRect/>
        </a:gradFill>
        <a:effectLst/>
      </p:bgPr>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FA67C5-0668-4ABB-9A63-28589B4E9759}" type="datetimeFigureOut">
              <a:rPr lang="zh-TW" altLang="en-US" smtClean="0"/>
              <a:t>2017/9/25</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117C83-426F-453D-A75B-5A2832BC88AE}" type="slidenum">
              <a:rPr lang="zh-TW" altLang="en-US" smtClean="0"/>
              <a:t>‹#›</a:t>
            </a:fld>
            <a:endParaRPr lang="zh-TW" altLang="en-US"/>
          </a:p>
        </p:txBody>
      </p:sp>
    </p:spTree>
    <p:extLst>
      <p:ext uri="{BB962C8B-B14F-4D97-AF65-F5344CB8AC3E}">
        <p14:creationId xmlns:p14="http://schemas.microsoft.com/office/powerpoint/2010/main" val="15556488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a:xfrm>
            <a:off x="467544" y="1268760"/>
            <a:ext cx="8229600" cy="1584176"/>
          </a:xfrm>
        </p:spPr>
        <p:txBody>
          <a:bodyPr>
            <a:noAutofit/>
          </a:bodyPr>
          <a:lstStyle/>
          <a:p>
            <a:r>
              <a:rPr lang="zh-TW" altLang="en-US" sz="5400" b="1" dirty="0" smtClean="0">
                <a:latin typeface="標楷體" panose="03000509000000000000" pitchFamily="65" charset="-120"/>
                <a:ea typeface="標楷體" panose="03000509000000000000" pitchFamily="65" charset="-120"/>
              </a:rPr>
              <a:t>普通高級中等學校</a:t>
            </a:r>
            <a:r>
              <a:rPr lang="en-US" altLang="zh-TW" sz="5400" b="1" dirty="0" smtClean="0">
                <a:latin typeface="標楷體" panose="03000509000000000000" pitchFamily="65" charset="-120"/>
                <a:ea typeface="標楷體" panose="03000509000000000000" pitchFamily="65" charset="-120"/>
              </a:rPr>
              <a:t/>
            </a:r>
            <a:br>
              <a:rPr lang="en-US" altLang="zh-TW" sz="5400" b="1" dirty="0" smtClean="0">
                <a:latin typeface="標楷體" panose="03000509000000000000" pitchFamily="65" charset="-120"/>
                <a:ea typeface="標楷體" panose="03000509000000000000" pitchFamily="65" charset="-120"/>
              </a:rPr>
            </a:br>
            <a:r>
              <a:rPr lang="zh-TW" altLang="en-US" sz="5400" b="1" dirty="0" smtClean="0">
                <a:latin typeface="標楷體" panose="03000509000000000000" pitchFamily="65" charset="-120"/>
                <a:ea typeface="標楷體" panose="03000509000000000000" pitchFamily="65" charset="-120"/>
              </a:rPr>
              <a:t>課程規劃與實施</a:t>
            </a:r>
            <a:endParaRPr lang="zh-TW" altLang="en-US" sz="5400" b="1" dirty="0"/>
          </a:p>
        </p:txBody>
      </p:sp>
      <p:sp>
        <p:nvSpPr>
          <p:cNvPr id="5" name="副標題 2"/>
          <p:cNvSpPr txBox="1">
            <a:spLocks/>
          </p:cNvSpPr>
          <p:nvPr/>
        </p:nvSpPr>
        <p:spPr>
          <a:xfrm>
            <a:off x="1475656" y="3933056"/>
            <a:ext cx="6553200" cy="151216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zh-TW" altLang="en-US" sz="3800" dirty="0" smtClean="0">
                <a:latin typeface="標楷體" panose="03000509000000000000" pitchFamily="65" charset="-120"/>
                <a:ea typeface="標楷體" panose="03000509000000000000" pitchFamily="65" charset="-120"/>
              </a:rPr>
              <a:t>報告人：</a:t>
            </a:r>
            <a:endParaRPr lang="en-US" altLang="zh-TW" sz="3800" dirty="0" smtClean="0">
              <a:latin typeface="標楷體" panose="03000509000000000000" pitchFamily="65" charset="-120"/>
              <a:ea typeface="標楷體" panose="03000509000000000000" pitchFamily="65" charset="-120"/>
            </a:endParaRPr>
          </a:p>
          <a:p>
            <a:pPr marL="0" indent="0">
              <a:buNone/>
            </a:pPr>
            <a:r>
              <a:rPr lang="zh-TW" altLang="en-US" sz="3800" smtClean="0">
                <a:latin typeface="標楷體" panose="03000509000000000000" pitchFamily="65" charset="-120"/>
                <a:ea typeface="標楷體" panose="03000509000000000000" pitchFamily="65" charset="-120"/>
              </a:rPr>
              <a:t>台南</a:t>
            </a:r>
            <a:r>
              <a:rPr lang="zh-TW" altLang="en-US" sz="3800" dirty="0" smtClean="0">
                <a:latin typeface="標楷體" panose="03000509000000000000" pitchFamily="65" charset="-120"/>
                <a:ea typeface="標楷體" panose="03000509000000000000" pitchFamily="65" charset="-120"/>
              </a:rPr>
              <a:t>二中秘書     李寶利  </a:t>
            </a:r>
            <a:endParaRPr lang="en-US" altLang="zh-TW" dirty="0" smtClean="0"/>
          </a:p>
          <a:p>
            <a:endParaRPr lang="zh-TW" altLang="en-US" dirty="0"/>
          </a:p>
        </p:txBody>
      </p:sp>
    </p:spTree>
    <p:extLst>
      <p:ext uri="{BB962C8B-B14F-4D97-AF65-F5344CB8AC3E}">
        <p14:creationId xmlns:p14="http://schemas.microsoft.com/office/powerpoint/2010/main" val="23898219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49630" y="980728"/>
            <a:ext cx="8229600" cy="432048"/>
          </a:xfrm>
        </p:spPr>
        <p:txBody>
          <a:bodyPr>
            <a:noAutofit/>
          </a:bodyPr>
          <a:lstStyle/>
          <a:p>
            <a:r>
              <a:rPr kumimoji="1" lang="zh-TW" altLang="en-US" sz="3200" b="1" dirty="0" smtClean="0">
                <a:latin typeface="微軟正黑體"/>
                <a:ea typeface="微軟正黑體"/>
                <a:cs typeface="微軟正黑體"/>
              </a:rPr>
              <a:t>校訂必修課程架構</a:t>
            </a:r>
            <a:r>
              <a:rPr lang="zh-TW" altLang="en-US" sz="3200" dirty="0" smtClean="0">
                <a:solidFill>
                  <a:srgbClr val="A50021"/>
                </a:solidFill>
              </a:rPr>
              <a:t>→</a:t>
            </a:r>
            <a:r>
              <a:rPr lang="zh-TW" altLang="en-US" sz="3200" b="1" dirty="0" smtClean="0">
                <a:solidFill>
                  <a:srgbClr val="A50021"/>
                </a:solidFill>
              </a:rPr>
              <a:t>特色與創新</a:t>
            </a:r>
            <a:endParaRPr lang="zh-TW" altLang="en-US" sz="3200" dirty="0"/>
          </a:p>
        </p:txBody>
      </p:sp>
      <p:pic>
        <p:nvPicPr>
          <p:cNvPr id="4" name="內容版面配置區 5" descr="螢幕快照 2014-12-01 下午2.16.52.png"/>
          <p:cNvPicPr>
            <a:picLocks noGrp="1" noChangeAspect="1"/>
          </p:cNvPicPr>
          <p:nvPr>
            <p:ph idx="1"/>
          </p:nvPr>
        </p:nvPicPr>
        <p:blipFill>
          <a:blip r:embed="rId2" cstate="print">
            <a:extLst>
              <a:ext uri="{28A0092B-C50C-407E-A947-70E740481C1C}">
                <a14:useLocalDpi xmlns:a14="http://schemas.microsoft.com/office/drawing/2010/main" val="0"/>
              </a:ext>
            </a:extLst>
          </a:blip>
          <a:srcRect t="-27936" b="-27936"/>
          <a:stretch>
            <a:fillRect/>
          </a:stretch>
        </p:blipFill>
        <p:spPr>
          <a:xfrm>
            <a:off x="407651" y="1038746"/>
            <a:ext cx="8400706" cy="5112568"/>
          </a:xfrm>
        </p:spPr>
      </p:pic>
      <p:sp>
        <p:nvSpPr>
          <p:cNvPr id="5" name="圓角矩形圖說文字 4"/>
          <p:cNvSpPr/>
          <p:nvPr/>
        </p:nvSpPr>
        <p:spPr>
          <a:xfrm>
            <a:off x="323528" y="5913276"/>
            <a:ext cx="3528392" cy="648072"/>
          </a:xfrm>
          <a:prstGeom prst="wedgeRoundRectCallout">
            <a:avLst>
              <a:gd name="adj1" fmla="val 33969"/>
              <a:gd name="adj2" fmla="val -174347"/>
              <a:gd name="adj3" fmla="val 16667"/>
            </a:avLst>
          </a:prstGeom>
          <a:solidFill>
            <a:schemeClr val="accent3">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zh-TW" altLang="en-US" sz="3200" dirty="0" smtClean="0">
                <a:solidFill>
                  <a:schemeClr val="bg1"/>
                </a:solidFill>
                <a:latin typeface="標楷體" panose="03000509000000000000" pitchFamily="65" charset="-120"/>
                <a:ea typeface="標楷體" panose="03000509000000000000" pitchFamily="65" charset="-120"/>
              </a:rPr>
              <a:t>校訂必修</a:t>
            </a:r>
            <a:r>
              <a:rPr kumimoji="1" lang="en-US" altLang="zh-TW" sz="3200" dirty="0" smtClean="0">
                <a:solidFill>
                  <a:schemeClr val="bg1"/>
                </a:solidFill>
                <a:latin typeface="標楷體" panose="03000509000000000000" pitchFamily="65" charset="-120"/>
                <a:ea typeface="標楷體" panose="03000509000000000000" pitchFamily="65" charset="-120"/>
              </a:rPr>
              <a:t>4-8</a:t>
            </a:r>
            <a:r>
              <a:rPr kumimoji="1" lang="zh-TW" altLang="en-US" sz="3200" dirty="0" smtClean="0">
                <a:solidFill>
                  <a:schemeClr val="bg1"/>
                </a:solidFill>
                <a:latin typeface="標楷體" panose="03000509000000000000" pitchFamily="65" charset="-120"/>
                <a:ea typeface="標楷體" panose="03000509000000000000" pitchFamily="65" charset="-120"/>
              </a:rPr>
              <a:t>學分</a:t>
            </a:r>
            <a:endParaRPr kumimoji="1" lang="zh-TW" altLang="en-US" sz="3200" dirty="0">
              <a:solidFill>
                <a:schemeClr val="bg1"/>
              </a:solidFill>
              <a:latin typeface="標楷體" panose="03000509000000000000" pitchFamily="65" charset="-120"/>
              <a:ea typeface="標楷體" panose="03000509000000000000" pitchFamily="65" charset="-120"/>
            </a:endParaRPr>
          </a:p>
        </p:txBody>
      </p:sp>
      <p:sp>
        <p:nvSpPr>
          <p:cNvPr id="7" name="標題 1"/>
          <p:cNvSpPr txBox="1">
            <a:spLocks/>
          </p:cNvSpPr>
          <p:nvPr/>
        </p:nvSpPr>
        <p:spPr>
          <a:xfrm>
            <a:off x="493204" y="188640"/>
            <a:ext cx="8229600" cy="85010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kumimoji="1" lang="zh-TW" altLang="en-US" sz="4000" b="1" smtClean="0">
                <a:solidFill>
                  <a:schemeClr val="accent1">
                    <a:lumMod val="75000"/>
                  </a:schemeClr>
                </a:solidFill>
                <a:latin typeface="微軟正黑體"/>
                <a:ea typeface="微軟正黑體"/>
                <a:cs typeface="微軟正黑體"/>
              </a:rPr>
              <a:t>校訂必修課程規劃</a:t>
            </a:r>
            <a:endParaRPr lang="zh-TW" altLang="en-US" sz="4000" b="1" dirty="0">
              <a:solidFill>
                <a:schemeClr val="accent1">
                  <a:lumMod val="75000"/>
                </a:schemeClr>
              </a:solidFill>
            </a:endParaRPr>
          </a:p>
        </p:txBody>
      </p:sp>
    </p:spTree>
    <p:extLst>
      <p:ext uri="{BB962C8B-B14F-4D97-AF65-F5344CB8AC3E}">
        <p14:creationId xmlns:p14="http://schemas.microsoft.com/office/powerpoint/2010/main" val="2385941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93204" y="188640"/>
            <a:ext cx="8229600" cy="850106"/>
          </a:xfrm>
        </p:spPr>
        <p:txBody>
          <a:bodyPr>
            <a:normAutofit/>
          </a:bodyPr>
          <a:lstStyle/>
          <a:p>
            <a:r>
              <a:rPr kumimoji="1" lang="zh-TW" altLang="en-US" sz="4000" b="1" dirty="0" smtClean="0">
                <a:solidFill>
                  <a:schemeClr val="accent1">
                    <a:lumMod val="75000"/>
                  </a:schemeClr>
                </a:solidFill>
                <a:latin typeface="微軟正黑體"/>
                <a:ea typeface="微軟正黑體"/>
                <a:cs typeface="微軟正黑體"/>
              </a:rPr>
              <a:t>校訂必修課程規劃</a:t>
            </a:r>
            <a:endParaRPr lang="zh-TW" altLang="en-US" sz="4000" b="1" dirty="0">
              <a:solidFill>
                <a:schemeClr val="accent1">
                  <a:lumMod val="75000"/>
                </a:schemeClr>
              </a:solidFill>
            </a:endParaRPr>
          </a:p>
        </p:txBody>
      </p:sp>
      <p:sp>
        <p:nvSpPr>
          <p:cNvPr id="5" name="圓角矩形 4"/>
          <p:cNvSpPr/>
          <p:nvPr/>
        </p:nvSpPr>
        <p:spPr>
          <a:xfrm>
            <a:off x="467544" y="980728"/>
            <a:ext cx="6480720" cy="5544616"/>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r>
              <a:rPr lang="en-US" altLang="zh-TW" sz="3200" dirty="0" smtClean="0">
                <a:latin typeface="標楷體" panose="03000509000000000000" pitchFamily="65" charset="-120"/>
                <a:ea typeface="標楷體" panose="03000509000000000000" pitchFamily="65" charset="-120"/>
              </a:rPr>
              <a:t>A.</a:t>
            </a:r>
            <a:r>
              <a:rPr lang="zh-TW" altLang="en-US" sz="3200" dirty="0" smtClean="0">
                <a:latin typeface="標楷體" panose="03000509000000000000" pitchFamily="65" charset="-120"/>
                <a:ea typeface="標楷體" panose="03000509000000000000" pitchFamily="65" charset="-120"/>
              </a:rPr>
              <a:t>校訂必修課程係依學校願景與特色發展之校本特色課程</a:t>
            </a:r>
            <a:endParaRPr lang="en-US" altLang="zh-TW" sz="3200" dirty="0" smtClean="0">
              <a:latin typeface="標楷體" panose="03000509000000000000" pitchFamily="65" charset="-120"/>
              <a:ea typeface="標楷體" panose="03000509000000000000" pitchFamily="65" charset="-120"/>
            </a:endParaRPr>
          </a:p>
          <a:p>
            <a:r>
              <a:rPr lang="en-US" altLang="zh-TW" sz="3200" dirty="0" smtClean="0">
                <a:latin typeface="標楷體" panose="03000509000000000000" pitchFamily="65" charset="-120"/>
                <a:ea typeface="標楷體" panose="03000509000000000000" pitchFamily="65" charset="-120"/>
              </a:rPr>
              <a:t>B.</a:t>
            </a:r>
            <a:r>
              <a:rPr lang="zh-TW" altLang="en-US" sz="3200" dirty="0" smtClean="0">
                <a:latin typeface="標楷體" panose="03000509000000000000" pitchFamily="65" charset="-120"/>
                <a:ea typeface="標楷體" panose="03000509000000000000" pitchFamily="65" charset="-120"/>
              </a:rPr>
              <a:t>以專題、跨領域或跨科目統整、實作（實驗）、探索體驗或其他課程類型為主，不得為部定</a:t>
            </a:r>
            <a:r>
              <a:rPr lang="zh-TW" altLang="en-US" sz="3200" dirty="0" smtClean="0">
                <a:solidFill>
                  <a:srgbClr val="FF0000"/>
                </a:solidFill>
                <a:latin typeface="標楷體" panose="03000509000000000000" pitchFamily="65" charset="-120"/>
                <a:ea typeface="標楷體" panose="03000509000000000000" pitchFamily="65" charset="-120"/>
              </a:rPr>
              <a:t>必修課程之重複或加強</a:t>
            </a:r>
            <a:r>
              <a:rPr lang="zh-TW" altLang="en-US" sz="3200" dirty="0" smtClean="0">
                <a:latin typeface="標楷體" panose="03000509000000000000" pitchFamily="65" charset="-120"/>
                <a:ea typeface="標楷體" panose="03000509000000000000" pitchFamily="65" charset="-120"/>
              </a:rPr>
              <a:t>；並得依課程類型，由學生跨班選讀。</a:t>
            </a:r>
            <a:endParaRPr lang="en-US" altLang="zh-TW" sz="3200" dirty="0" smtClean="0">
              <a:latin typeface="標楷體" panose="03000509000000000000" pitchFamily="65" charset="-120"/>
              <a:ea typeface="標楷體" panose="03000509000000000000" pitchFamily="65" charset="-120"/>
            </a:endParaRPr>
          </a:p>
          <a:p>
            <a:r>
              <a:rPr lang="en-US" altLang="zh-TW" sz="3200" dirty="0" smtClean="0">
                <a:latin typeface="標楷體" panose="03000509000000000000" pitchFamily="65" charset="-120"/>
                <a:ea typeface="標楷體" panose="03000509000000000000" pitchFamily="65" charset="-120"/>
              </a:rPr>
              <a:t>C.</a:t>
            </a:r>
            <a:r>
              <a:rPr lang="zh-TW" altLang="en-US" sz="3200" dirty="0" smtClean="0">
                <a:latin typeface="標楷體" panose="03000509000000000000" pitchFamily="65" charset="-120"/>
                <a:ea typeface="標楷體" panose="03000509000000000000" pitchFamily="65" charset="-120"/>
              </a:rPr>
              <a:t>得就</a:t>
            </a:r>
            <a:r>
              <a:rPr lang="zh-TW" altLang="en-US" sz="3200" dirty="0" smtClean="0">
                <a:solidFill>
                  <a:srgbClr val="FFFF00"/>
                </a:solidFill>
                <a:latin typeface="標楷體" panose="03000509000000000000" pitchFamily="65" charset="-120"/>
                <a:ea typeface="標楷體" panose="03000509000000000000" pitchFamily="65" charset="-120"/>
              </a:rPr>
              <a:t>特殊教育及特殊類型班級</a:t>
            </a:r>
            <a:r>
              <a:rPr lang="zh-TW" altLang="en-US" sz="3200" dirty="0" smtClean="0">
                <a:latin typeface="標楷體" panose="03000509000000000000" pitchFamily="65" charset="-120"/>
                <a:ea typeface="標楷體" panose="03000509000000000000" pitchFamily="65" charset="-120"/>
              </a:rPr>
              <a:t>（包括體育班、藝術才能班及科學班）學生，規劃</a:t>
            </a:r>
            <a:r>
              <a:rPr lang="zh-TW" altLang="en-US" sz="3200" dirty="0" smtClean="0">
                <a:solidFill>
                  <a:srgbClr val="FFFF00"/>
                </a:solidFill>
                <a:latin typeface="標楷體" panose="03000509000000000000" pitchFamily="65" charset="-120"/>
                <a:ea typeface="標楷體" panose="03000509000000000000" pitchFamily="65" charset="-120"/>
              </a:rPr>
              <a:t>特殊需求領域課程</a:t>
            </a:r>
            <a:r>
              <a:rPr lang="zh-TW" altLang="en-US" sz="3200" dirty="0" smtClean="0">
                <a:latin typeface="標楷體" panose="03000509000000000000" pitchFamily="65" charset="-120"/>
                <a:ea typeface="標楷體" panose="03000509000000000000" pitchFamily="65" charset="-120"/>
              </a:rPr>
              <a:t>。</a:t>
            </a:r>
          </a:p>
        </p:txBody>
      </p:sp>
      <p:sp>
        <p:nvSpPr>
          <p:cNvPr id="7" name="矩形圖說文字 6"/>
          <p:cNvSpPr/>
          <p:nvPr/>
        </p:nvSpPr>
        <p:spPr>
          <a:xfrm>
            <a:off x="7164288" y="2204864"/>
            <a:ext cx="1656184" cy="3384376"/>
          </a:xfrm>
          <a:prstGeom prst="wedgeRectCallout">
            <a:avLst>
              <a:gd name="adj1" fmla="val -92317"/>
              <a:gd name="adj2" fmla="val 4405"/>
            </a:avLst>
          </a:prstGeom>
        </p:spPr>
        <p:style>
          <a:lnRef idx="0">
            <a:schemeClr val="accent2"/>
          </a:lnRef>
          <a:fillRef idx="3">
            <a:schemeClr val="accent2"/>
          </a:fillRef>
          <a:effectRef idx="3">
            <a:schemeClr val="accent2"/>
          </a:effectRef>
          <a:fontRef idx="minor">
            <a:schemeClr val="lt1"/>
          </a:fontRef>
        </p:style>
        <p:txBody>
          <a:bodyPr rtlCol="0" anchor="ctr"/>
          <a:lstStyle/>
          <a:p>
            <a:r>
              <a:rPr lang="zh-TW" altLang="en-US" sz="2800" dirty="0" smtClean="0">
                <a:latin typeface="標楷體" panose="03000509000000000000" pitchFamily="65" charset="-120"/>
                <a:ea typeface="標楷體" panose="03000509000000000000" pitchFamily="65" charset="-120"/>
              </a:rPr>
              <a:t>例如第二外語，有不同語種，可採必修任選的方式</a:t>
            </a:r>
            <a:r>
              <a:rPr lang="zh-TW" altLang="en-US" sz="2800" dirty="0" smtClean="0"/>
              <a:t>。</a:t>
            </a:r>
            <a:endParaRPr lang="zh-TW" altLang="en-US" sz="2800" dirty="0"/>
          </a:p>
        </p:txBody>
      </p:sp>
    </p:spTree>
    <p:extLst>
      <p:ext uri="{BB962C8B-B14F-4D97-AF65-F5344CB8AC3E}">
        <p14:creationId xmlns:p14="http://schemas.microsoft.com/office/powerpoint/2010/main" val="4494711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634082"/>
          </a:xfrm>
        </p:spPr>
        <p:txBody>
          <a:bodyPr>
            <a:normAutofit fontScale="90000"/>
          </a:bodyPr>
          <a:lstStyle/>
          <a:p>
            <a:r>
              <a:rPr kumimoji="1" lang="zh-TW" altLang="en-US" b="1" dirty="0" smtClean="0">
                <a:solidFill>
                  <a:schemeClr val="accent2">
                    <a:lumMod val="75000"/>
                  </a:schemeClr>
                </a:solidFill>
                <a:latin typeface="微軟正黑體"/>
                <a:ea typeface="微軟正黑體"/>
                <a:cs typeface="微軟正黑體"/>
              </a:rPr>
              <a:t>選修課程規劃</a:t>
            </a:r>
            <a:endParaRPr lang="zh-TW" altLang="en-US" dirty="0">
              <a:solidFill>
                <a:schemeClr val="accent2">
                  <a:lumMod val="75000"/>
                </a:schemeClr>
              </a:solidFill>
            </a:endParaRPr>
          </a:p>
        </p:txBody>
      </p:sp>
      <p:sp>
        <p:nvSpPr>
          <p:cNvPr id="4" name="標題 1"/>
          <p:cNvSpPr txBox="1">
            <a:spLocks/>
          </p:cNvSpPr>
          <p:nvPr/>
        </p:nvSpPr>
        <p:spPr>
          <a:xfrm>
            <a:off x="354132" y="836712"/>
            <a:ext cx="8229600" cy="70609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kumimoji="1" lang="zh-TW" altLang="en-US" sz="3200" dirty="0" smtClean="0">
                <a:solidFill>
                  <a:schemeClr val="tx2">
                    <a:lumMod val="60000"/>
                    <a:lumOff val="40000"/>
                  </a:schemeClr>
                </a:solidFill>
                <a:latin typeface="微軟正黑體"/>
                <a:ea typeface="微軟正黑體"/>
                <a:cs typeface="微軟正黑體"/>
              </a:rPr>
              <a:t>選修課程架構</a:t>
            </a:r>
            <a:endParaRPr kumimoji="1" lang="zh-TW" altLang="en-US" sz="3200" dirty="0">
              <a:solidFill>
                <a:schemeClr val="tx2">
                  <a:lumMod val="60000"/>
                  <a:lumOff val="40000"/>
                </a:schemeClr>
              </a:solidFill>
              <a:latin typeface="微軟正黑體"/>
              <a:ea typeface="微軟正黑體"/>
              <a:cs typeface="微軟正黑體"/>
            </a:endParaRPr>
          </a:p>
        </p:txBody>
      </p:sp>
      <p:pic>
        <p:nvPicPr>
          <p:cNvPr id="5" name="內容版面配置區 7" descr="螢幕快照 2014-12-01 下午2.06.28.png"/>
          <p:cNvPicPr>
            <a:picLocks noGrp="1" noChangeAspect="1"/>
          </p:cNvPicPr>
          <p:nvPr>
            <p:ph idx="1"/>
          </p:nvPr>
        </p:nvPicPr>
        <p:blipFill>
          <a:blip r:embed="rId2" cstate="print">
            <a:extLst>
              <a:ext uri="{28A0092B-C50C-407E-A947-70E740481C1C}">
                <a14:useLocalDpi xmlns:a14="http://schemas.microsoft.com/office/drawing/2010/main" val="0"/>
              </a:ext>
            </a:extLst>
          </a:blip>
          <a:srcRect l="-25074" r="-25074"/>
          <a:stretch>
            <a:fillRect/>
          </a:stretch>
        </p:blipFill>
        <p:spPr>
          <a:xfrm>
            <a:off x="467544" y="1542802"/>
            <a:ext cx="8229600" cy="5015409"/>
          </a:xfrm>
        </p:spPr>
      </p:pic>
      <p:sp>
        <p:nvSpPr>
          <p:cNvPr id="6" name="圓角矩形圖說文字 5"/>
          <p:cNvSpPr/>
          <p:nvPr/>
        </p:nvSpPr>
        <p:spPr>
          <a:xfrm>
            <a:off x="123262" y="4221088"/>
            <a:ext cx="1928458" cy="1991898"/>
          </a:xfrm>
          <a:prstGeom prst="wedgeRoundRectCallout">
            <a:avLst>
              <a:gd name="adj1" fmla="val 140278"/>
              <a:gd name="adj2" fmla="val 35566"/>
              <a:gd name="adj3" fmla="val 16667"/>
            </a:avLst>
          </a:prstGeom>
          <a:solidFill>
            <a:schemeClr val="accent3">
              <a:lumMod val="75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zh-TW" altLang="en-US" sz="3200" dirty="0" smtClean="0">
                <a:solidFill>
                  <a:schemeClr val="bg1"/>
                </a:solidFill>
                <a:latin typeface="標楷體" panose="03000509000000000000" pitchFamily="65" charset="-120"/>
                <a:ea typeface="標楷體" panose="03000509000000000000" pitchFamily="65" charset="-120"/>
              </a:rPr>
              <a:t>選修學分共計</a:t>
            </a:r>
            <a:r>
              <a:rPr kumimoji="1" lang="en-US" altLang="zh-TW" sz="3200" dirty="0" smtClean="0">
                <a:solidFill>
                  <a:schemeClr val="bg1"/>
                </a:solidFill>
                <a:latin typeface="標楷體" panose="03000509000000000000" pitchFamily="65" charset="-120"/>
                <a:ea typeface="標楷體" panose="03000509000000000000" pitchFamily="65" charset="-120"/>
              </a:rPr>
              <a:t>54-58</a:t>
            </a:r>
            <a:r>
              <a:rPr kumimoji="1" lang="zh-TW" altLang="en-US" sz="3200" dirty="0" smtClean="0">
                <a:solidFill>
                  <a:schemeClr val="bg1"/>
                </a:solidFill>
                <a:latin typeface="標楷體" panose="03000509000000000000" pitchFamily="65" charset="-120"/>
                <a:ea typeface="標楷體" panose="03000509000000000000" pitchFamily="65" charset="-120"/>
              </a:rPr>
              <a:t>學分</a:t>
            </a:r>
            <a:endParaRPr kumimoji="1" lang="zh-TW" altLang="en-US" sz="3200" dirty="0">
              <a:solidFill>
                <a:schemeClr val="bg1"/>
              </a:solidFill>
              <a:latin typeface="標楷體" panose="03000509000000000000" pitchFamily="65" charset="-120"/>
              <a:ea typeface="標楷體" panose="03000509000000000000" pitchFamily="65" charset="-120"/>
            </a:endParaRPr>
          </a:p>
        </p:txBody>
      </p:sp>
      <p:sp>
        <p:nvSpPr>
          <p:cNvPr id="7" name="圓角矩形圖說文字 6"/>
          <p:cNvSpPr/>
          <p:nvPr/>
        </p:nvSpPr>
        <p:spPr>
          <a:xfrm>
            <a:off x="7452320" y="3717032"/>
            <a:ext cx="1584176" cy="2808312"/>
          </a:xfrm>
          <a:prstGeom prst="wedgeRoundRectCallout">
            <a:avLst>
              <a:gd name="adj1" fmla="val -301861"/>
              <a:gd name="adj2" fmla="val -2637"/>
              <a:gd name="adj3" fmla="val 16667"/>
            </a:avLst>
          </a:prstGeom>
          <a:solidFill>
            <a:schemeClr val="accent3">
              <a:lumMod val="75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zh-TW" altLang="en-US" sz="3200" dirty="0" smtClean="0">
                <a:solidFill>
                  <a:schemeClr val="bg1"/>
                </a:solidFill>
                <a:latin typeface="標楷體" panose="03000509000000000000" pitchFamily="65" charset="-120"/>
                <a:ea typeface="標楷體" panose="03000509000000000000" pitchFamily="65" charset="-120"/>
              </a:rPr>
              <a:t>高一選修學分需開設共計</a:t>
            </a:r>
            <a:r>
              <a:rPr kumimoji="1" lang="en-US" altLang="zh-TW" sz="3200" dirty="0" smtClean="0">
                <a:solidFill>
                  <a:schemeClr val="bg1"/>
                </a:solidFill>
                <a:latin typeface="標楷體" panose="03000509000000000000" pitchFamily="65" charset="-120"/>
                <a:ea typeface="標楷體" panose="03000509000000000000" pitchFamily="65" charset="-120"/>
              </a:rPr>
              <a:t>2-10</a:t>
            </a:r>
            <a:r>
              <a:rPr kumimoji="1" lang="zh-TW" altLang="en-US" sz="3200" dirty="0" smtClean="0">
                <a:solidFill>
                  <a:schemeClr val="bg1"/>
                </a:solidFill>
                <a:latin typeface="標楷體" panose="03000509000000000000" pitchFamily="65" charset="-120"/>
                <a:ea typeface="標楷體" panose="03000509000000000000" pitchFamily="65" charset="-120"/>
              </a:rPr>
              <a:t>學分</a:t>
            </a:r>
            <a:endParaRPr kumimoji="1" lang="zh-TW" altLang="en-US" sz="3200" dirty="0">
              <a:solidFill>
                <a:schemeClr val="bg1"/>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418735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17316" y="116632"/>
            <a:ext cx="8229600" cy="792088"/>
          </a:xfrm>
        </p:spPr>
        <p:txBody>
          <a:bodyPr/>
          <a:lstStyle/>
          <a:p>
            <a:r>
              <a:rPr kumimoji="1" lang="zh-TW" altLang="en-US" b="1" dirty="0">
                <a:solidFill>
                  <a:schemeClr val="accent2">
                    <a:lumMod val="75000"/>
                  </a:schemeClr>
                </a:solidFill>
                <a:latin typeface="微軟正黑體"/>
                <a:ea typeface="微軟正黑體"/>
                <a:cs typeface="微軟正黑體"/>
              </a:rPr>
              <a:t>選修課程規劃</a:t>
            </a:r>
            <a:endParaRPr lang="zh-TW" altLang="en-US" dirty="0"/>
          </a:p>
        </p:txBody>
      </p:sp>
      <p:sp>
        <p:nvSpPr>
          <p:cNvPr id="4" name="圓角矩形 3"/>
          <p:cNvSpPr/>
          <p:nvPr/>
        </p:nvSpPr>
        <p:spPr>
          <a:xfrm>
            <a:off x="395537" y="1988840"/>
            <a:ext cx="8354477" cy="1296144"/>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r>
              <a:rPr lang="zh-TW" altLang="en-US" sz="2800" b="1" u="sng" dirty="0" smtClean="0">
                <a:solidFill>
                  <a:schemeClr val="accent2">
                    <a:lumMod val="50000"/>
                  </a:schemeClr>
                </a:solidFill>
                <a:latin typeface="標楷體" panose="03000509000000000000" pitchFamily="65" charset="-120"/>
                <a:ea typeface="標楷體" panose="03000509000000000000" pitchFamily="65" charset="-120"/>
              </a:rPr>
              <a:t>加深</a:t>
            </a:r>
            <a:r>
              <a:rPr lang="zh-TW" altLang="en-US" sz="2800" b="1" u="sng" dirty="0">
                <a:solidFill>
                  <a:schemeClr val="accent2">
                    <a:lumMod val="50000"/>
                  </a:schemeClr>
                </a:solidFill>
                <a:latin typeface="標楷體" panose="03000509000000000000" pitchFamily="65" charset="-120"/>
                <a:ea typeface="標楷體" panose="03000509000000000000" pitchFamily="65" charset="-120"/>
              </a:rPr>
              <a:t>加廣選修</a:t>
            </a:r>
            <a:r>
              <a:rPr lang="en-US" altLang="zh-TW" sz="2800" dirty="0">
                <a:latin typeface="標楷體" panose="03000509000000000000" pitchFamily="65" charset="-120"/>
                <a:ea typeface="標楷體" panose="03000509000000000000" pitchFamily="65" charset="-120"/>
              </a:rPr>
              <a:t>:</a:t>
            </a:r>
            <a:r>
              <a:rPr lang="zh-TW" altLang="en-US" sz="2800" dirty="0">
                <a:latin typeface="標楷體" panose="03000509000000000000" pitchFamily="65" charset="-120"/>
                <a:ea typeface="標楷體" panose="03000509000000000000" pitchFamily="65" charset="-120"/>
              </a:rPr>
              <a:t>供學生加深加廣學習課程</a:t>
            </a:r>
            <a:r>
              <a:rPr lang="en-US" altLang="zh-TW" sz="2800" dirty="0">
                <a:latin typeface="標楷體" panose="03000509000000000000" pitchFamily="65" charset="-120"/>
                <a:ea typeface="標楷體" panose="03000509000000000000" pitchFamily="65" charset="-120"/>
              </a:rPr>
              <a:t>,</a:t>
            </a:r>
            <a:r>
              <a:rPr lang="zh-TW" altLang="en-US" sz="2800" dirty="0">
                <a:latin typeface="標楷體" panose="03000509000000000000" pitchFamily="65" charset="-120"/>
                <a:ea typeface="標楷體" panose="03000509000000000000" pitchFamily="65" charset="-120"/>
              </a:rPr>
              <a:t>以滿足銜接不同進路大學院校教育之</a:t>
            </a:r>
            <a:r>
              <a:rPr lang="zh-TW" altLang="en-US" sz="2800" dirty="0" smtClean="0">
                <a:latin typeface="標楷體" panose="03000509000000000000" pitchFamily="65" charset="-120"/>
                <a:ea typeface="標楷體" panose="03000509000000000000" pitchFamily="65" charset="-120"/>
              </a:rPr>
              <a:t>需要</a:t>
            </a:r>
            <a:r>
              <a:rPr lang="zh-TW" altLang="en-US" sz="2800" dirty="0">
                <a:latin typeface="標楷體" panose="03000509000000000000" pitchFamily="65" charset="-120"/>
                <a:ea typeface="標楷體" panose="03000509000000000000" pitchFamily="65" charset="-120"/>
              </a:rPr>
              <a:t>。</a:t>
            </a:r>
            <a:r>
              <a:rPr lang="zh-TW" altLang="en-US" sz="2800" dirty="0">
                <a:solidFill>
                  <a:schemeClr val="bg1"/>
                </a:solidFill>
                <a:latin typeface="標楷體" panose="03000509000000000000" pitchFamily="65" charset="-120"/>
                <a:ea typeface="標楷體" panose="03000509000000000000" pitchFamily="65" charset="-120"/>
              </a:rPr>
              <a:t>本類選修之課程名稱、學分數與課程綱要由教育部研</a:t>
            </a:r>
            <a:r>
              <a:rPr lang="zh-TW" altLang="en-US" sz="2800" dirty="0" smtClean="0">
                <a:solidFill>
                  <a:schemeClr val="bg1"/>
                </a:solidFill>
                <a:latin typeface="標楷體" panose="03000509000000000000" pitchFamily="65" charset="-120"/>
                <a:ea typeface="標楷體" panose="03000509000000000000" pitchFamily="65" charset="-120"/>
              </a:rPr>
              <a:t>訂。</a:t>
            </a:r>
            <a:endParaRPr lang="zh-TW" altLang="en-US" sz="2800" dirty="0">
              <a:solidFill>
                <a:schemeClr val="bg1"/>
              </a:solidFill>
              <a:latin typeface="標楷體" panose="03000509000000000000" pitchFamily="65" charset="-120"/>
              <a:ea typeface="標楷體" panose="03000509000000000000" pitchFamily="65" charset="-120"/>
            </a:endParaRPr>
          </a:p>
        </p:txBody>
      </p:sp>
      <p:sp>
        <p:nvSpPr>
          <p:cNvPr id="5" name="圓角矩形 4"/>
          <p:cNvSpPr/>
          <p:nvPr/>
        </p:nvSpPr>
        <p:spPr>
          <a:xfrm>
            <a:off x="395537" y="980728"/>
            <a:ext cx="8352928" cy="936104"/>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r>
              <a:rPr lang="zh-TW" altLang="en-US" sz="2800" dirty="0">
                <a:latin typeface="標楷體" panose="03000509000000000000" pitchFamily="65" charset="-120"/>
                <a:ea typeface="標楷體" panose="03000509000000000000" pitchFamily="65" charset="-120"/>
              </a:rPr>
              <a:t>選修課程包括</a:t>
            </a:r>
            <a:r>
              <a:rPr lang="zh-TW" altLang="en-US" sz="2800" dirty="0">
                <a:solidFill>
                  <a:srgbClr val="FF0000"/>
                </a:solidFill>
                <a:latin typeface="標楷體" panose="03000509000000000000" pitchFamily="65" charset="-120"/>
                <a:ea typeface="標楷體" panose="03000509000000000000" pitchFamily="65" charset="-120"/>
              </a:rPr>
              <a:t>加深加廣、補強性</a:t>
            </a:r>
            <a:r>
              <a:rPr lang="zh-TW" altLang="en-US" sz="2800" dirty="0">
                <a:latin typeface="標楷體" panose="03000509000000000000" pitchFamily="65" charset="-120"/>
                <a:ea typeface="標楷體" panose="03000509000000000000" pitchFamily="65" charset="-120"/>
              </a:rPr>
              <a:t>及</a:t>
            </a:r>
            <a:r>
              <a:rPr lang="zh-TW" altLang="en-US" sz="2800" dirty="0">
                <a:solidFill>
                  <a:srgbClr val="FF0000"/>
                </a:solidFill>
                <a:latin typeface="標楷體" panose="03000509000000000000" pitchFamily="65" charset="-120"/>
                <a:ea typeface="標楷體" panose="03000509000000000000" pitchFamily="65" charset="-120"/>
              </a:rPr>
              <a:t>多元選修</a:t>
            </a:r>
            <a:r>
              <a:rPr lang="zh-TW" altLang="en-US" sz="2800" dirty="0">
                <a:latin typeface="標楷體" panose="03000509000000000000" pitchFamily="65" charset="-120"/>
                <a:ea typeface="標楷體" panose="03000509000000000000" pitchFamily="65" charset="-120"/>
              </a:rPr>
              <a:t>課程</a:t>
            </a:r>
            <a:r>
              <a:rPr lang="en-US" altLang="zh-TW" sz="2800" dirty="0">
                <a:latin typeface="標楷體" panose="03000509000000000000" pitchFamily="65" charset="-120"/>
                <a:ea typeface="標楷體" panose="03000509000000000000" pitchFamily="65" charset="-120"/>
              </a:rPr>
              <a:t>,</a:t>
            </a:r>
            <a:r>
              <a:rPr lang="zh-TW" altLang="en-US" sz="2800" dirty="0">
                <a:latin typeface="標楷體" panose="03000509000000000000" pitchFamily="65" charset="-120"/>
                <a:ea typeface="標楷體" panose="03000509000000000000" pitchFamily="65" charset="-120"/>
              </a:rPr>
              <a:t>由學生自主選修。 </a:t>
            </a:r>
          </a:p>
        </p:txBody>
      </p:sp>
      <p:sp>
        <p:nvSpPr>
          <p:cNvPr id="6" name="圓角矩形 5"/>
          <p:cNvSpPr/>
          <p:nvPr/>
        </p:nvSpPr>
        <p:spPr>
          <a:xfrm>
            <a:off x="397788" y="3429000"/>
            <a:ext cx="8350677" cy="1224136"/>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r>
              <a:rPr lang="zh-TW" altLang="en-US" sz="2800" b="1" u="sng" dirty="0" smtClean="0">
                <a:solidFill>
                  <a:schemeClr val="accent2">
                    <a:lumMod val="50000"/>
                  </a:schemeClr>
                </a:solidFill>
                <a:latin typeface="標楷體" panose="03000509000000000000" pitchFamily="65" charset="-120"/>
                <a:ea typeface="標楷體" panose="03000509000000000000" pitchFamily="65" charset="-120"/>
              </a:rPr>
              <a:t>補</a:t>
            </a:r>
            <a:r>
              <a:rPr lang="zh-TW" altLang="en-US" sz="2800" b="1" u="sng" dirty="0">
                <a:solidFill>
                  <a:schemeClr val="accent2">
                    <a:lumMod val="50000"/>
                  </a:schemeClr>
                </a:solidFill>
                <a:latin typeface="標楷體" panose="03000509000000000000" pitchFamily="65" charset="-120"/>
                <a:ea typeface="標楷體" panose="03000509000000000000" pitchFamily="65" charset="-120"/>
              </a:rPr>
              <a:t>強性選修</a:t>
            </a:r>
            <a:r>
              <a:rPr lang="en-US" altLang="zh-TW" sz="2800" dirty="0">
                <a:latin typeface="標楷體" panose="03000509000000000000" pitchFamily="65" charset="-120"/>
                <a:ea typeface="標楷體" panose="03000509000000000000" pitchFamily="65" charset="-120"/>
              </a:rPr>
              <a:t>:</a:t>
            </a:r>
            <a:r>
              <a:rPr lang="zh-TW" altLang="en-US" sz="2800" dirty="0">
                <a:latin typeface="標楷體" panose="03000509000000000000" pitchFamily="65" charset="-120"/>
                <a:ea typeface="標楷體" panose="03000509000000000000" pitchFamily="65" charset="-120"/>
              </a:rPr>
              <a:t>因應學生學習差異與個別學習需要</a:t>
            </a:r>
            <a:r>
              <a:rPr lang="en-US" altLang="zh-TW" sz="2800" dirty="0">
                <a:latin typeface="標楷體" panose="03000509000000000000" pitchFamily="65" charset="-120"/>
                <a:ea typeface="標楷體" panose="03000509000000000000" pitchFamily="65" charset="-120"/>
              </a:rPr>
              <a:t>(</a:t>
            </a:r>
            <a:r>
              <a:rPr lang="zh-TW" altLang="en-US" sz="2800" dirty="0">
                <a:latin typeface="標楷體" panose="03000509000000000000" pitchFamily="65" charset="-120"/>
                <a:ea typeface="標楷體" panose="03000509000000000000" pitchFamily="65" charset="-120"/>
              </a:rPr>
              <a:t>如轉銜</a:t>
            </a:r>
            <a:r>
              <a:rPr lang="en-US" altLang="zh-TW" sz="2800" dirty="0">
                <a:latin typeface="標楷體" panose="03000509000000000000" pitchFamily="65" charset="-120"/>
                <a:ea typeface="標楷體" panose="03000509000000000000" pitchFamily="65" charset="-120"/>
              </a:rPr>
              <a:t>),</a:t>
            </a:r>
            <a:r>
              <a:rPr lang="zh-TW" altLang="en-US" sz="2800" dirty="0">
                <a:latin typeface="標楷體" panose="03000509000000000000" pitchFamily="65" charset="-120"/>
                <a:ea typeface="標楷體" panose="03000509000000000000" pitchFamily="65" charset="-120"/>
              </a:rPr>
              <a:t>補強學生在部定必修課 程學習之不足</a:t>
            </a:r>
            <a:r>
              <a:rPr lang="en-US" altLang="zh-TW" sz="2800" dirty="0">
                <a:latin typeface="標楷體" panose="03000509000000000000" pitchFamily="65" charset="-120"/>
                <a:ea typeface="標楷體" panose="03000509000000000000" pitchFamily="65" charset="-120"/>
              </a:rPr>
              <a:t>,</a:t>
            </a:r>
            <a:r>
              <a:rPr lang="zh-TW" altLang="en-US" sz="2800" dirty="0">
                <a:latin typeface="標楷體" panose="03000509000000000000" pitchFamily="65" charset="-120"/>
                <a:ea typeface="標楷體" panose="03000509000000000000" pitchFamily="65" charset="-120"/>
              </a:rPr>
              <a:t>確保學生的基本學力。 </a:t>
            </a:r>
          </a:p>
        </p:txBody>
      </p:sp>
      <p:sp>
        <p:nvSpPr>
          <p:cNvPr id="7" name="圓角矩形 6"/>
          <p:cNvSpPr/>
          <p:nvPr/>
        </p:nvSpPr>
        <p:spPr>
          <a:xfrm>
            <a:off x="395538" y="4725144"/>
            <a:ext cx="8352928" cy="2016224"/>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r>
              <a:rPr lang="zh-TW" altLang="en-US" sz="2400" b="1" u="sng" dirty="0" smtClean="0">
                <a:solidFill>
                  <a:srgbClr val="632523"/>
                </a:solidFill>
                <a:latin typeface="標楷體" panose="03000509000000000000" pitchFamily="65" charset="-120"/>
                <a:ea typeface="標楷體" panose="03000509000000000000" pitchFamily="65" charset="-120"/>
              </a:rPr>
              <a:t>多元</a:t>
            </a:r>
            <a:r>
              <a:rPr lang="zh-TW" altLang="en-US" sz="2400" b="1" u="sng" dirty="0">
                <a:solidFill>
                  <a:srgbClr val="632523"/>
                </a:solidFill>
                <a:latin typeface="標楷體" panose="03000509000000000000" pitchFamily="65" charset="-120"/>
                <a:ea typeface="標楷體" panose="03000509000000000000" pitchFamily="65" charset="-120"/>
              </a:rPr>
              <a:t>選修</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本類課程由各校依照學生興趣、性向、能力與需求開設</a:t>
            </a:r>
            <a:r>
              <a:rPr lang="en-US" altLang="zh-TW" sz="2400" dirty="0">
                <a:latin typeface="標楷體" panose="03000509000000000000" pitchFamily="65" charset="-120"/>
                <a:ea typeface="標楷體" panose="03000509000000000000" pitchFamily="65" charset="-120"/>
              </a:rPr>
              <a:t>,</a:t>
            </a:r>
            <a:r>
              <a:rPr lang="zh-TW" altLang="en-US" sz="2400" b="1" u="sng" dirty="0">
                <a:solidFill>
                  <a:srgbClr val="632523"/>
                </a:solidFill>
                <a:latin typeface="標楷體" panose="03000509000000000000" pitchFamily="65" charset="-120"/>
                <a:ea typeface="標楷體" panose="03000509000000000000" pitchFamily="65" charset="-120"/>
              </a:rPr>
              <a:t>各校至少供 </a:t>
            </a:r>
            <a:r>
              <a:rPr lang="en-US" altLang="zh-TW" sz="2400" b="1" u="sng" dirty="0">
                <a:solidFill>
                  <a:srgbClr val="632523"/>
                </a:solidFill>
                <a:latin typeface="標楷體" panose="03000509000000000000" pitchFamily="65" charset="-120"/>
                <a:ea typeface="標楷體" panose="03000509000000000000" pitchFamily="65" charset="-120"/>
              </a:rPr>
              <a:t>6 </a:t>
            </a:r>
            <a:r>
              <a:rPr lang="zh-TW" altLang="en-US" sz="2400" b="1" u="sng" dirty="0">
                <a:solidFill>
                  <a:srgbClr val="632523"/>
                </a:solidFill>
                <a:latin typeface="標楷體" panose="03000509000000000000" pitchFamily="65" charset="-120"/>
                <a:ea typeface="標楷體" panose="03000509000000000000" pitchFamily="65" charset="-120"/>
              </a:rPr>
              <a:t>學分課程供學生選修</a:t>
            </a:r>
            <a:r>
              <a:rPr lang="zh-TW" altLang="en-US" sz="2400" dirty="0">
                <a:latin typeface="標楷體" panose="03000509000000000000" pitchFamily="65" charset="-120"/>
                <a:ea typeface="標楷體" panose="03000509000000000000" pitchFamily="65" charset="-120"/>
              </a:rPr>
              <a:t>。本類課程可包括本土語文、第二外國語文</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含新住民語文</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 全民國防教育、通識性課程、跨領域</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科目專題、實作</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實驗</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及探索體驗、大學預修課程或職涯試探等各類課程。 </a:t>
            </a:r>
          </a:p>
        </p:txBody>
      </p:sp>
    </p:spTree>
    <p:extLst>
      <p:ext uri="{BB962C8B-B14F-4D97-AF65-F5344CB8AC3E}">
        <p14:creationId xmlns:p14="http://schemas.microsoft.com/office/powerpoint/2010/main" val="27640959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內容版面配置區 4" descr="螢幕快照 2014-11-17 上午11.04.49.png"/>
          <p:cNvPicPr>
            <a:picLocks noGrp="1" noChangeAspect="1"/>
          </p:cNvPicPr>
          <p:nvPr>
            <p:ph idx="1"/>
          </p:nvPr>
        </p:nvPicPr>
        <p:blipFill>
          <a:blip r:embed="rId2" cstate="print">
            <a:extLst>
              <a:ext uri="{28A0092B-C50C-407E-A947-70E740481C1C}">
                <a14:useLocalDpi xmlns:a14="http://schemas.microsoft.com/office/drawing/2010/main" val="0"/>
              </a:ext>
            </a:extLst>
          </a:blip>
          <a:srcRect t="-15598" b="-15598"/>
          <a:stretch>
            <a:fillRect/>
          </a:stretch>
        </p:blipFill>
        <p:spPr>
          <a:xfrm>
            <a:off x="105269" y="563596"/>
            <a:ext cx="8933462" cy="5889740"/>
          </a:xfrm>
        </p:spPr>
      </p:pic>
      <p:sp>
        <p:nvSpPr>
          <p:cNvPr id="5" name="標題 1"/>
          <p:cNvSpPr>
            <a:spLocks noGrp="1"/>
          </p:cNvSpPr>
          <p:nvPr>
            <p:ph type="title"/>
          </p:nvPr>
        </p:nvSpPr>
        <p:spPr>
          <a:xfrm>
            <a:off x="457200" y="274638"/>
            <a:ext cx="8229600" cy="706090"/>
          </a:xfrm>
        </p:spPr>
        <p:txBody>
          <a:bodyPr>
            <a:normAutofit fontScale="90000"/>
          </a:bodyPr>
          <a:lstStyle/>
          <a:p>
            <a:r>
              <a:rPr kumimoji="1" lang="zh-TW" altLang="en-US" b="1" dirty="0">
                <a:solidFill>
                  <a:schemeClr val="accent2">
                    <a:lumMod val="75000"/>
                  </a:schemeClr>
                </a:solidFill>
                <a:latin typeface="微軟正黑體"/>
                <a:ea typeface="微軟正黑體"/>
                <a:cs typeface="微軟正黑體"/>
              </a:rPr>
              <a:t>選修課程規劃</a:t>
            </a:r>
            <a:endParaRPr lang="zh-TW" altLang="en-US" dirty="0"/>
          </a:p>
        </p:txBody>
      </p:sp>
      <p:sp>
        <p:nvSpPr>
          <p:cNvPr id="6" name="圓角矩形 5"/>
          <p:cNvSpPr/>
          <p:nvPr/>
        </p:nvSpPr>
        <p:spPr>
          <a:xfrm>
            <a:off x="359024" y="2276872"/>
            <a:ext cx="8496944" cy="864096"/>
          </a:xfrm>
          <a:prstGeom prst="roundRect">
            <a:avLst/>
          </a:prstGeom>
          <a:solidFill>
            <a:schemeClr val="accent3">
              <a:lumMod val="50000"/>
              <a:alpha val="14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zh-TW" altLang="en-US"/>
          </a:p>
        </p:txBody>
      </p:sp>
      <p:sp>
        <p:nvSpPr>
          <p:cNvPr id="7" name="圓角矩形圖說文字 6"/>
          <p:cNvSpPr/>
          <p:nvPr/>
        </p:nvSpPr>
        <p:spPr>
          <a:xfrm>
            <a:off x="5652120" y="5456304"/>
            <a:ext cx="3203848" cy="864096"/>
          </a:xfrm>
          <a:prstGeom prst="wedgeRoundRectCallout">
            <a:avLst>
              <a:gd name="adj1" fmla="val 18348"/>
              <a:gd name="adj2" fmla="val -118588"/>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zh-TW" altLang="en-US" sz="2800" b="1" dirty="0" smtClean="0">
                <a:solidFill>
                  <a:schemeClr val="tx1"/>
                </a:solidFill>
                <a:latin typeface="標楷體" panose="03000509000000000000" pitchFamily="65" charset="-120"/>
                <a:ea typeface="標楷體" panose="03000509000000000000" pitchFamily="65" charset="-120"/>
              </a:rPr>
              <a:t>學生自主選修</a:t>
            </a:r>
            <a:endParaRPr kumimoji="1" lang="zh-TW" altLang="en-US" sz="2800" b="1" dirty="0">
              <a:solidFill>
                <a:schemeClr val="tx1"/>
              </a:solidFill>
              <a:latin typeface="標楷體" panose="03000509000000000000" pitchFamily="65" charset="-120"/>
              <a:ea typeface="標楷體" panose="03000509000000000000" pitchFamily="65" charset="-120"/>
            </a:endParaRPr>
          </a:p>
        </p:txBody>
      </p:sp>
      <p:sp>
        <p:nvSpPr>
          <p:cNvPr id="8" name="圓角矩形 7"/>
          <p:cNvSpPr/>
          <p:nvPr/>
        </p:nvSpPr>
        <p:spPr>
          <a:xfrm>
            <a:off x="323528" y="3645024"/>
            <a:ext cx="5346145" cy="648072"/>
          </a:xfrm>
          <a:prstGeom prst="roundRect">
            <a:avLst/>
          </a:prstGeom>
          <a:solidFill>
            <a:schemeClr val="accent3">
              <a:lumMod val="50000"/>
              <a:alpha val="14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zh-TW" altLang="en-US"/>
          </a:p>
        </p:txBody>
      </p:sp>
      <p:sp>
        <p:nvSpPr>
          <p:cNvPr id="9" name="圓角矩形圖說文字 8"/>
          <p:cNvSpPr/>
          <p:nvPr/>
        </p:nvSpPr>
        <p:spPr>
          <a:xfrm>
            <a:off x="309527" y="5888352"/>
            <a:ext cx="4716016" cy="864096"/>
          </a:xfrm>
          <a:prstGeom prst="wedgeRoundRectCallout">
            <a:avLst>
              <a:gd name="adj1" fmla="val 4150"/>
              <a:gd name="adj2" fmla="val -252363"/>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zh-TW" altLang="en-US" sz="2800" b="1" dirty="0" smtClean="0">
                <a:solidFill>
                  <a:schemeClr val="tx1"/>
                </a:solidFill>
                <a:latin typeface="標楷體" panose="03000509000000000000" pitchFamily="65" charset="-120"/>
                <a:ea typeface="標楷體" panose="03000509000000000000" pitchFamily="65" charset="-120"/>
              </a:rPr>
              <a:t>社會領域選修共計</a:t>
            </a:r>
            <a:r>
              <a:rPr kumimoji="1" lang="en-US" altLang="zh-TW" sz="2800" b="1" dirty="0" smtClean="0">
                <a:solidFill>
                  <a:schemeClr val="tx1"/>
                </a:solidFill>
                <a:latin typeface="標楷體" panose="03000509000000000000" pitchFamily="65" charset="-120"/>
                <a:ea typeface="標楷體" panose="03000509000000000000" pitchFamily="65" charset="-120"/>
              </a:rPr>
              <a:t>24</a:t>
            </a:r>
            <a:r>
              <a:rPr kumimoji="1" lang="zh-TW" altLang="en-US" sz="2800" b="1" dirty="0" smtClean="0">
                <a:solidFill>
                  <a:schemeClr val="tx1"/>
                </a:solidFill>
                <a:latin typeface="標楷體" panose="03000509000000000000" pitchFamily="65" charset="-120"/>
                <a:ea typeface="標楷體" panose="03000509000000000000" pitchFamily="65" charset="-120"/>
              </a:rPr>
              <a:t>學分</a:t>
            </a:r>
            <a:endParaRPr kumimoji="1" lang="en-US" altLang="zh-TW" sz="2800" b="1" dirty="0" smtClean="0">
              <a:solidFill>
                <a:schemeClr val="tx1"/>
              </a:solidFill>
              <a:latin typeface="標楷體" panose="03000509000000000000" pitchFamily="65" charset="-120"/>
              <a:ea typeface="標楷體" panose="03000509000000000000" pitchFamily="65" charset="-120"/>
            </a:endParaRPr>
          </a:p>
          <a:p>
            <a:pPr algn="ctr"/>
            <a:r>
              <a:rPr lang="zh-TW" altLang="en-US" sz="2800" b="1" dirty="0" smtClean="0">
                <a:solidFill>
                  <a:schemeClr val="tx1"/>
                </a:solidFill>
                <a:latin typeface="標楷體" panose="03000509000000000000" pitchFamily="65" charset="-120"/>
                <a:ea typeface="標楷體" panose="03000509000000000000" pitchFamily="65" charset="-120"/>
              </a:rPr>
              <a:t>自然領域選修共計</a:t>
            </a:r>
            <a:r>
              <a:rPr lang="en-US" altLang="zh-TW" sz="2800" b="1" dirty="0" smtClean="0">
                <a:solidFill>
                  <a:schemeClr val="tx1"/>
                </a:solidFill>
                <a:latin typeface="標楷體" panose="03000509000000000000" pitchFamily="65" charset="-120"/>
                <a:ea typeface="標楷體" panose="03000509000000000000" pitchFamily="65" charset="-120"/>
              </a:rPr>
              <a:t>32</a:t>
            </a:r>
            <a:r>
              <a:rPr lang="zh-TW" altLang="en-US" sz="2800" b="1" dirty="0" smtClean="0">
                <a:solidFill>
                  <a:schemeClr val="tx1"/>
                </a:solidFill>
                <a:latin typeface="標楷體" panose="03000509000000000000" pitchFamily="65" charset="-120"/>
                <a:ea typeface="標楷體" panose="03000509000000000000" pitchFamily="65" charset="-120"/>
              </a:rPr>
              <a:t>學分</a:t>
            </a:r>
            <a:endParaRPr kumimoji="1" lang="zh-TW" altLang="en-US" sz="2800" b="1" dirty="0">
              <a:solidFill>
                <a:schemeClr val="tx1"/>
              </a:solidFill>
              <a:latin typeface="標楷體" panose="03000509000000000000" pitchFamily="65" charset="-120"/>
              <a:ea typeface="標楷體" panose="03000509000000000000" pitchFamily="65" charset="-120"/>
            </a:endParaRPr>
          </a:p>
        </p:txBody>
      </p:sp>
      <p:sp>
        <p:nvSpPr>
          <p:cNvPr id="10" name="圓角矩形圖說文字 9"/>
          <p:cNvSpPr/>
          <p:nvPr/>
        </p:nvSpPr>
        <p:spPr>
          <a:xfrm>
            <a:off x="5742332" y="3212976"/>
            <a:ext cx="2790108" cy="864096"/>
          </a:xfrm>
          <a:prstGeom prst="wedgeRoundRectCallout">
            <a:avLst>
              <a:gd name="adj1" fmla="val 10745"/>
              <a:gd name="adj2" fmla="val -74273"/>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zh-TW" altLang="en-US" sz="2800" b="1" dirty="0" smtClean="0">
                <a:solidFill>
                  <a:schemeClr val="tx1"/>
                </a:solidFill>
                <a:latin typeface="標楷體" panose="03000509000000000000" pitchFamily="65" charset="-120"/>
                <a:ea typeface="標楷體" panose="03000509000000000000" pitchFamily="65" charset="-120"/>
              </a:rPr>
              <a:t>國語文與英語文有必選學分</a:t>
            </a:r>
            <a:endParaRPr kumimoji="1" lang="zh-TW" altLang="en-US" sz="2800" b="1" dirty="0">
              <a:solidFill>
                <a:schemeClr val="tx1"/>
              </a:solidFill>
              <a:latin typeface="標楷體" panose="03000509000000000000" pitchFamily="65" charset="-120"/>
              <a:ea typeface="標楷體" panose="03000509000000000000" pitchFamily="65" charset="-120"/>
            </a:endParaRPr>
          </a:p>
        </p:txBody>
      </p:sp>
      <p:sp>
        <p:nvSpPr>
          <p:cNvPr id="11" name="圓角矩形 10"/>
          <p:cNvSpPr/>
          <p:nvPr/>
        </p:nvSpPr>
        <p:spPr>
          <a:xfrm>
            <a:off x="107504" y="1009537"/>
            <a:ext cx="8914398" cy="576064"/>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zh-TW" altLang="en-US" sz="2800" dirty="0" smtClean="0">
                <a:latin typeface="標楷體" panose="03000509000000000000" pitchFamily="65" charset="-120"/>
                <a:ea typeface="標楷體" panose="03000509000000000000" pitchFamily="65" charset="-120"/>
              </a:rPr>
              <a:t>各領域</a:t>
            </a:r>
            <a:r>
              <a:rPr lang="en-US" altLang="zh-TW" sz="2800" dirty="0" smtClean="0">
                <a:latin typeface="標楷體" panose="03000509000000000000" pitchFamily="65" charset="-120"/>
                <a:ea typeface="標楷體" panose="03000509000000000000" pitchFamily="65" charset="-120"/>
              </a:rPr>
              <a:t>/</a:t>
            </a:r>
            <a:r>
              <a:rPr lang="zh-TW" altLang="en-US" sz="2800" dirty="0" smtClean="0">
                <a:latin typeface="標楷體" panose="03000509000000000000" pitchFamily="65" charset="-120"/>
                <a:ea typeface="標楷體" panose="03000509000000000000" pitchFamily="65" charset="-120"/>
              </a:rPr>
              <a:t>科目選修課綱可規劃之加深加廣學分數</a:t>
            </a:r>
            <a:endParaRPr lang="zh-TW" altLang="en-US" sz="28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373672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26481" y="1340768"/>
            <a:ext cx="8445087" cy="1815882"/>
          </a:xfrm>
          <a:prstGeom prst="rect">
            <a:avLst/>
          </a:prstGeom>
          <a:solidFill>
            <a:srgbClr val="FFFF00"/>
          </a:solidFill>
        </p:spPr>
        <p:style>
          <a:lnRef idx="0">
            <a:schemeClr val="accent4"/>
          </a:lnRef>
          <a:fillRef idx="3">
            <a:schemeClr val="accent4"/>
          </a:fillRef>
          <a:effectRef idx="3">
            <a:schemeClr val="accent4"/>
          </a:effectRef>
          <a:fontRef idx="minor">
            <a:schemeClr val="lt1"/>
          </a:fontRef>
        </p:style>
        <p:txBody>
          <a:bodyPr wrap="square">
            <a:spAutoFit/>
          </a:bodyPr>
          <a:lstStyle/>
          <a:p>
            <a:r>
              <a:rPr lang="zh-TW" altLang="en-US" sz="2800" dirty="0" smtClean="0">
                <a:solidFill>
                  <a:schemeClr val="tx1"/>
                </a:solidFill>
                <a:latin typeface="標楷體" panose="03000509000000000000" pitchFamily="65" charset="-120"/>
                <a:ea typeface="標楷體" panose="03000509000000000000" pitchFamily="65" charset="-120"/>
              </a:rPr>
              <a:t>為</a:t>
            </a:r>
            <a:r>
              <a:rPr lang="zh-TW" altLang="en-US" sz="2800" dirty="0">
                <a:solidFill>
                  <a:schemeClr val="tx1"/>
                </a:solidFill>
                <a:latin typeface="標楷體" panose="03000509000000000000" pitchFamily="65" charset="-120"/>
                <a:ea typeface="標楷體" panose="03000509000000000000" pitchFamily="65" charset="-120"/>
              </a:rPr>
              <a:t>提供學生充分自主選修之機會，應採班群開課及跨班選修。</a:t>
            </a:r>
            <a:r>
              <a:rPr lang="zh-TW" altLang="en-US" sz="2800" dirty="0">
                <a:solidFill>
                  <a:srgbClr val="FF0000"/>
                </a:solidFill>
                <a:latin typeface="標楷體" panose="03000509000000000000" pitchFamily="65" charset="-120"/>
                <a:ea typeface="標楷體" panose="03000509000000000000" pitchFamily="65" charset="-120"/>
              </a:rPr>
              <a:t>但已滿足</a:t>
            </a:r>
            <a:r>
              <a:rPr lang="zh-TW" altLang="en-US" sz="2800" dirty="0" smtClean="0">
                <a:solidFill>
                  <a:srgbClr val="FF0000"/>
                </a:solidFill>
                <a:latin typeface="標楷體" panose="03000509000000000000" pitchFamily="65" charset="-120"/>
                <a:ea typeface="標楷體" panose="03000509000000000000" pitchFamily="65" charset="-120"/>
              </a:rPr>
              <a:t>學生銜接</a:t>
            </a:r>
            <a:r>
              <a:rPr lang="zh-TW" altLang="en-US" sz="2800" dirty="0">
                <a:solidFill>
                  <a:srgbClr val="FF0000"/>
                </a:solidFill>
                <a:latin typeface="標楷體" panose="03000509000000000000" pitchFamily="65" charset="-120"/>
                <a:ea typeface="標楷體" panose="03000509000000000000" pitchFamily="65" charset="-120"/>
              </a:rPr>
              <a:t>不同進路大學教育之需要而編班者，得就加深加廣選修課程，不採班群</a:t>
            </a:r>
            <a:r>
              <a:rPr lang="zh-TW" altLang="en-US" sz="2800" dirty="0" smtClean="0">
                <a:solidFill>
                  <a:srgbClr val="FF0000"/>
                </a:solidFill>
                <a:latin typeface="標楷體" panose="03000509000000000000" pitchFamily="65" charset="-120"/>
                <a:ea typeface="標楷體" panose="03000509000000000000" pitchFamily="65" charset="-120"/>
              </a:rPr>
              <a:t>開課</a:t>
            </a:r>
            <a:r>
              <a:rPr lang="zh-TW" altLang="en-US" sz="2800" dirty="0">
                <a:solidFill>
                  <a:srgbClr val="FF0000"/>
                </a:solidFill>
                <a:latin typeface="標楷體" panose="03000509000000000000" pitchFamily="65" charset="-120"/>
                <a:ea typeface="標楷體" panose="03000509000000000000" pitchFamily="65" charset="-120"/>
              </a:rPr>
              <a:t>及跨班選修</a:t>
            </a:r>
            <a:r>
              <a:rPr lang="zh-TW" altLang="en-US" sz="2800" dirty="0" smtClean="0">
                <a:solidFill>
                  <a:srgbClr val="FF0000"/>
                </a:solidFill>
                <a:latin typeface="標楷體" panose="03000509000000000000" pitchFamily="65" charset="-120"/>
                <a:ea typeface="標楷體" panose="03000509000000000000" pitchFamily="65" charset="-120"/>
              </a:rPr>
              <a:t>。</a:t>
            </a:r>
            <a:endParaRPr lang="zh-TW" altLang="en-US" sz="2800" dirty="0">
              <a:solidFill>
                <a:srgbClr val="FF0000"/>
              </a:solidFill>
              <a:latin typeface="標楷體" panose="03000509000000000000" pitchFamily="65" charset="-120"/>
              <a:ea typeface="標楷體" panose="03000509000000000000" pitchFamily="65" charset="-120"/>
            </a:endParaRPr>
          </a:p>
        </p:txBody>
      </p:sp>
      <p:sp>
        <p:nvSpPr>
          <p:cNvPr id="6" name="標題 1"/>
          <p:cNvSpPr>
            <a:spLocks noGrp="1"/>
          </p:cNvSpPr>
          <p:nvPr>
            <p:ph type="title"/>
          </p:nvPr>
        </p:nvSpPr>
        <p:spPr>
          <a:xfrm>
            <a:off x="457200" y="274638"/>
            <a:ext cx="8229600" cy="706090"/>
          </a:xfrm>
        </p:spPr>
        <p:txBody>
          <a:bodyPr>
            <a:normAutofit fontScale="90000"/>
          </a:bodyPr>
          <a:lstStyle/>
          <a:p>
            <a:r>
              <a:rPr kumimoji="1" lang="zh-TW" altLang="en-US" b="1" dirty="0" smtClean="0">
                <a:solidFill>
                  <a:schemeClr val="accent2">
                    <a:lumMod val="75000"/>
                  </a:schemeClr>
                </a:solidFill>
                <a:latin typeface="微軟正黑體"/>
                <a:ea typeface="微軟正黑體"/>
                <a:cs typeface="微軟正黑體"/>
              </a:rPr>
              <a:t>選修課程規劃</a:t>
            </a:r>
            <a:endParaRPr lang="zh-TW" altLang="en-US" dirty="0">
              <a:solidFill>
                <a:schemeClr val="accent2">
                  <a:lumMod val="75000"/>
                </a:schemeClr>
              </a:solidFill>
            </a:endParaRPr>
          </a:p>
        </p:txBody>
      </p:sp>
      <p:sp>
        <p:nvSpPr>
          <p:cNvPr id="7" name="矩形 6"/>
          <p:cNvSpPr/>
          <p:nvPr/>
        </p:nvSpPr>
        <p:spPr>
          <a:xfrm>
            <a:off x="297380" y="3329114"/>
            <a:ext cx="8451885" cy="1152128"/>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r>
              <a:rPr lang="zh-TW" altLang="en-US" sz="2800" dirty="0">
                <a:solidFill>
                  <a:schemeClr val="bg1"/>
                </a:solidFill>
                <a:latin typeface="標楷體" panose="03000509000000000000" pitchFamily="65" charset="-120"/>
                <a:ea typeface="標楷體" panose="03000509000000000000" pitchFamily="65" charset="-120"/>
              </a:rPr>
              <a:t>採班群開課而有增加班級數必要者，其增加後之總班級數，不得超過該班</a:t>
            </a:r>
            <a:r>
              <a:rPr lang="zh-TW" altLang="en-US" sz="2800" dirty="0" smtClean="0">
                <a:solidFill>
                  <a:schemeClr val="bg1"/>
                </a:solidFill>
                <a:latin typeface="標楷體" panose="03000509000000000000" pitchFamily="65" charset="-120"/>
                <a:ea typeface="標楷體" panose="03000509000000000000" pitchFamily="65" charset="-120"/>
              </a:rPr>
              <a:t>群原</a:t>
            </a:r>
            <a:r>
              <a:rPr lang="zh-TW" altLang="en-US" sz="2800" dirty="0">
                <a:solidFill>
                  <a:schemeClr val="bg1"/>
                </a:solidFill>
                <a:latin typeface="標楷體" panose="03000509000000000000" pitchFamily="65" charset="-120"/>
                <a:ea typeface="標楷體" panose="03000509000000000000" pitchFamily="65" charset="-120"/>
              </a:rPr>
              <a:t>班級數之一點五倍。</a:t>
            </a:r>
          </a:p>
        </p:txBody>
      </p:sp>
      <p:sp>
        <p:nvSpPr>
          <p:cNvPr id="8" name="矩形 7"/>
          <p:cNvSpPr/>
          <p:nvPr/>
        </p:nvSpPr>
        <p:spPr>
          <a:xfrm>
            <a:off x="394985" y="4653136"/>
            <a:ext cx="8373980" cy="1224136"/>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r>
              <a:rPr lang="zh-TW" altLang="en-US" sz="2800" dirty="0">
                <a:latin typeface="標楷體" panose="03000509000000000000" pitchFamily="65" charset="-120"/>
                <a:ea typeface="標楷體" panose="03000509000000000000" pitchFamily="65" charset="-120"/>
              </a:rPr>
              <a:t>班級人數：每班不超過原核定之班級人數，並不得低於十二人。但情形特殊或學校</a:t>
            </a:r>
            <a:r>
              <a:rPr lang="zh-TW" altLang="en-US" sz="2800" dirty="0" smtClean="0">
                <a:latin typeface="標楷體" panose="03000509000000000000" pitchFamily="65" charset="-120"/>
                <a:ea typeface="標楷體" panose="03000509000000000000" pitchFamily="65" charset="-120"/>
              </a:rPr>
              <a:t>經費</a:t>
            </a:r>
            <a:r>
              <a:rPr lang="zh-TW" altLang="en-US" sz="2800" dirty="0">
                <a:latin typeface="標楷體" panose="03000509000000000000" pitchFamily="65" charset="-120"/>
                <a:ea typeface="標楷體" panose="03000509000000000000" pitchFamily="65" charset="-120"/>
              </a:rPr>
              <a:t>足以支應者，得降低至十人。</a:t>
            </a:r>
          </a:p>
        </p:txBody>
      </p:sp>
    </p:spTree>
    <p:extLst>
      <p:ext uri="{BB962C8B-B14F-4D97-AF65-F5344CB8AC3E}">
        <p14:creationId xmlns:p14="http://schemas.microsoft.com/office/powerpoint/2010/main" val="81381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p:cNvSpPr>
            <a:spLocks noGrp="1"/>
          </p:cNvSpPr>
          <p:nvPr>
            <p:ph type="title"/>
          </p:nvPr>
        </p:nvSpPr>
        <p:spPr>
          <a:xfrm>
            <a:off x="457200" y="274638"/>
            <a:ext cx="8229600" cy="634082"/>
          </a:xfrm>
        </p:spPr>
        <p:txBody>
          <a:bodyPr>
            <a:normAutofit fontScale="90000"/>
          </a:bodyPr>
          <a:lstStyle/>
          <a:p>
            <a:r>
              <a:rPr kumimoji="1" lang="zh-TW" altLang="en-US" b="1" dirty="0" smtClean="0">
                <a:solidFill>
                  <a:schemeClr val="accent2">
                    <a:lumMod val="75000"/>
                  </a:schemeClr>
                </a:solidFill>
                <a:latin typeface="微軟正黑體"/>
                <a:ea typeface="微軟正黑體"/>
                <a:cs typeface="微軟正黑體"/>
              </a:rPr>
              <a:t>選修課程規劃</a:t>
            </a:r>
            <a:endParaRPr lang="zh-TW" altLang="en-US" dirty="0">
              <a:solidFill>
                <a:schemeClr val="accent2">
                  <a:lumMod val="75000"/>
                </a:schemeClr>
              </a:solidFill>
            </a:endParaRPr>
          </a:p>
        </p:txBody>
      </p:sp>
      <p:sp>
        <p:nvSpPr>
          <p:cNvPr id="5" name="圓角矩形 4"/>
          <p:cNvSpPr/>
          <p:nvPr/>
        </p:nvSpPr>
        <p:spPr>
          <a:xfrm>
            <a:off x="1601338" y="1429029"/>
            <a:ext cx="7363326" cy="1520793"/>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r>
              <a:rPr lang="zh-TW" altLang="en-US" sz="3200" dirty="0" smtClean="0">
                <a:latin typeface="標楷體" panose="03000509000000000000" pitchFamily="65" charset="-120"/>
                <a:ea typeface="標楷體" panose="03000509000000000000" pitchFamily="65" charset="-120"/>
              </a:rPr>
              <a:t>學校</a:t>
            </a:r>
            <a:r>
              <a:rPr lang="zh-TW" altLang="en-US" sz="3200" dirty="0">
                <a:latin typeface="標楷體" panose="03000509000000000000" pitchFamily="65" charset="-120"/>
                <a:ea typeface="標楷體" panose="03000509000000000000" pitchFamily="65" charset="-120"/>
              </a:rPr>
              <a:t>得協調大專校院到校開設預修課程或選修課程供學生選修，或核准學生至</a:t>
            </a:r>
            <a:r>
              <a:rPr lang="zh-TW" altLang="en-US" sz="3200" dirty="0" smtClean="0">
                <a:latin typeface="標楷體" panose="03000509000000000000" pitchFamily="65" charset="-120"/>
                <a:ea typeface="標楷體" panose="03000509000000000000" pitchFamily="65" charset="-120"/>
              </a:rPr>
              <a:t>大專</a:t>
            </a:r>
            <a:r>
              <a:rPr lang="zh-TW" altLang="en-US" sz="3200" dirty="0">
                <a:latin typeface="標楷體" panose="03000509000000000000" pitchFamily="65" charset="-120"/>
                <a:ea typeface="標楷體" panose="03000509000000000000" pitchFamily="65" charset="-120"/>
              </a:rPr>
              <a:t>校院選修預修課程或選修課程</a:t>
            </a:r>
            <a:r>
              <a:rPr lang="zh-TW" altLang="en-US" sz="3200" dirty="0" smtClean="0">
                <a:latin typeface="標楷體" panose="03000509000000000000" pitchFamily="65" charset="-120"/>
                <a:ea typeface="標楷體" panose="03000509000000000000" pitchFamily="65" charset="-120"/>
              </a:rPr>
              <a:t>。</a:t>
            </a:r>
            <a:endParaRPr lang="zh-TW" altLang="en-US" sz="3200" dirty="0">
              <a:latin typeface="標楷體" panose="03000509000000000000" pitchFamily="65" charset="-120"/>
              <a:ea typeface="標楷體" panose="03000509000000000000" pitchFamily="65" charset="-120"/>
            </a:endParaRPr>
          </a:p>
        </p:txBody>
      </p:sp>
      <p:sp>
        <p:nvSpPr>
          <p:cNvPr id="6" name="圓角矩形 5"/>
          <p:cNvSpPr/>
          <p:nvPr/>
        </p:nvSpPr>
        <p:spPr>
          <a:xfrm>
            <a:off x="23499" y="1746664"/>
            <a:ext cx="1280160" cy="2637322"/>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r>
              <a:rPr lang="zh-TW" altLang="en-US" sz="3200" dirty="0">
                <a:latin typeface="標楷體" panose="03000509000000000000" pitchFamily="65" charset="-120"/>
                <a:ea typeface="標楷體" panose="03000509000000000000" pitchFamily="65" charset="-120"/>
              </a:rPr>
              <a:t>與大專校院合作</a:t>
            </a:r>
            <a:r>
              <a:rPr lang="zh-TW" altLang="en-US" sz="3200" dirty="0" smtClean="0">
                <a:latin typeface="標楷體" panose="03000509000000000000" pitchFamily="65" charset="-120"/>
                <a:ea typeface="標楷體" panose="03000509000000000000" pitchFamily="65" charset="-120"/>
              </a:rPr>
              <a:t>開課</a:t>
            </a:r>
            <a:endParaRPr lang="zh-TW" altLang="en-US" sz="3200" dirty="0">
              <a:latin typeface="標楷體" panose="03000509000000000000" pitchFamily="65" charset="-120"/>
              <a:ea typeface="標楷體" panose="03000509000000000000" pitchFamily="65" charset="-120"/>
            </a:endParaRPr>
          </a:p>
        </p:txBody>
      </p:sp>
      <p:sp>
        <p:nvSpPr>
          <p:cNvPr id="7" name="圓角矩形 6"/>
          <p:cNvSpPr/>
          <p:nvPr/>
        </p:nvSpPr>
        <p:spPr>
          <a:xfrm>
            <a:off x="1601338" y="3065325"/>
            <a:ext cx="7363326" cy="2045368"/>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r>
              <a:rPr lang="zh-TW" altLang="en-US" sz="3200" dirty="0" smtClean="0">
                <a:latin typeface="標楷體" panose="03000509000000000000" pitchFamily="65" charset="-120"/>
                <a:ea typeface="標楷體" panose="03000509000000000000" pitchFamily="65" charset="-120"/>
              </a:rPr>
              <a:t>學生</a:t>
            </a:r>
            <a:r>
              <a:rPr lang="zh-TW" altLang="en-US" sz="3200" dirty="0">
                <a:latin typeface="標楷體" panose="03000509000000000000" pitchFamily="65" charset="-120"/>
                <a:ea typeface="標楷體" panose="03000509000000000000" pitchFamily="65" charset="-120"/>
              </a:rPr>
              <a:t>每學年至多得選修四學分；選修科目所得之成績及學分，學校應予登錄、</a:t>
            </a:r>
            <a:r>
              <a:rPr lang="zh-TW" altLang="en-US" sz="3200" dirty="0" smtClean="0">
                <a:latin typeface="標楷體" panose="03000509000000000000" pitchFamily="65" charset="-120"/>
                <a:ea typeface="標楷體" panose="03000509000000000000" pitchFamily="65" charset="-120"/>
              </a:rPr>
              <a:t>採計</a:t>
            </a:r>
            <a:r>
              <a:rPr lang="zh-TW" altLang="en-US" sz="3200" dirty="0">
                <a:latin typeface="標楷體" panose="03000509000000000000" pitchFamily="65" charset="-120"/>
                <a:ea typeface="標楷體" panose="03000509000000000000" pitchFamily="65" charset="-120"/>
              </a:rPr>
              <a:t>；其得否採計或抵免各大專校院之學分，應依大專校院之相關規定</a:t>
            </a:r>
            <a:r>
              <a:rPr lang="zh-TW" altLang="en-US" dirty="0"/>
              <a:t>。</a:t>
            </a:r>
          </a:p>
        </p:txBody>
      </p:sp>
      <p:cxnSp>
        <p:nvCxnSpPr>
          <p:cNvPr id="8" name="直線接點 7"/>
          <p:cNvCxnSpPr>
            <a:stCxn id="6" idx="3"/>
            <a:endCxn id="7" idx="1"/>
          </p:cNvCxnSpPr>
          <p:nvPr/>
        </p:nvCxnSpPr>
        <p:spPr>
          <a:xfrm>
            <a:off x="1303659" y="3065325"/>
            <a:ext cx="297679" cy="1022684"/>
          </a:xfrm>
          <a:prstGeom prst="line">
            <a:avLst/>
          </a:prstGeom>
        </p:spPr>
        <p:style>
          <a:lnRef idx="3">
            <a:schemeClr val="accent6"/>
          </a:lnRef>
          <a:fillRef idx="0">
            <a:schemeClr val="accent6"/>
          </a:fillRef>
          <a:effectRef idx="2">
            <a:schemeClr val="accent6"/>
          </a:effectRef>
          <a:fontRef idx="minor">
            <a:schemeClr val="tx1"/>
          </a:fontRef>
        </p:style>
      </p:cxnSp>
      <p:cxnSp>
        <p:nvCxnSpPr>
          <p:cNvPr id="9" name="直線接點 8"/>
          <p:cNvCxnSpPr>
            <a:endCxn id="5" idx="1"/>
          </p:cNvCxnSpPr>
          <p:nvPr/>
        </p:nvCxnSpPr>
        <p:spPr>
          <a:xfrm flipV="1">
            <a:off x="1303659" y="2189426"/>
            <a:ext cx="297679" cy="875900"/>
          </a:xfrm>
          <a:prstGeom prst="line">
            <a:avLst/>
          </a:prstGeom>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873833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8"/>
                                        </p:tgtEl>
                                        <p:attrNameLst>
                                          <p:attrName>style.visibility</p:attrName>
                                        </p:attrNameLst>
                                      </p:cBhvr>
                                      <p:to>
                                        <p:strVal val="visible"/>
                                      </p:to>
                                    </p:set>
                                    <p:anim calcmode="lin" valueType="num">
                                      <p:cBhvr additive="base">
                                        <p:cTn id="20" dur="500" fill="hold"/>
                                        <p:tgtEl>
                                          <p:spTgt spid="8"/>
                                        </p:tgtEl>
                                        <p:attrNameLst>
                                          <p:attrName>ppt_x</p:attrName>
                                        </p:attrNameLst>
                                      </p:cBhvr>
                                      <p:tavLst>
                                        <p:tav tm="0">
                                          <p:val>
                                            <p:strVal val="#ppt_x"/>
                                          </p:val>
                                        </p:tav>
                                        <p:tav tm="100000">
                                          <p:val>
                                            <p:strVal val="#ppt_x"/>
                                          </p:val>
                                        </p:tav>
                                      </p:tavLst>
                                    </p:anim>
                                    <p:anim calcmode="lin" valueType="num">
                                      <p:cBhvr additive="base">
                                        <p:cTn id="21"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1000"/>
                                        <p:tgtEl>
                                          <p:spTgt spid="7"/>
                                        </p:tgtEl>
                                      </p:cBhvr>
                                    </p:animEffect>
                                    <p:anim calcmode="lin" valueType="num">
                                      <p:cBhvr>
                                        <p:cTn id="27" dur="1000" fill="hold"/>
                                        <p:tgtEl>
                                          <p:spTgt spid="7"/>
                                        </p:tgtEl>
                                        <p:attrNameLst>
                                          <p:attrName>ppt_x</p:attrName>
                                        </p:attrNameLst>
                                      </p:cBhvr>
                                      <p:tavLst>
                                        <p:tav tm="0">
                                          <p:val>
                                            <p:strVal val="#ppt_x"/>
                                          </p:val>
                                        </p:tav>
                                        <p:tav tm="100000">
                                          <p:val>
                                            <p:strVal val="#ppt_x"/>
                                          </p:val>
                                        </p:tav>
                                      </p:tavLst>
                                    </p:anim>
                                    <p:anim calcmode="lin" valueType="num">
                                      <p:cBhvr>
                                        <p:cTn id="28"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9"/>
                                        </p:tgtEl>
                                        <p:attrNameLst>
                                          <p:attrName>style.visibility</p:attrName>
                                        </p:attrNameLst>
                                      </p:cBhvr>
                                      <p:to>
                                        <p:strVal val="visible"/>
                                      </p:to>
                                    </p:set>
                                    <p:anim calcmode="lin" valueType="num">
                                      <p:cBhvr additive="base">
                                        <p:cTn id="33" dur="500" fill="hold"/>
                                        <p:tgtEl>
                                          <p:spTgt spid="9"/>
                                        </p:tgtEl>
                                        <p:attrNameLst>
                                          <p:attrName>ppt_x</p:attrName>
                                        </p:attrNameLst>
                                      </p:cBhvr>
                                      <p:tavLst>
                                        <p:tav tm="0">
                                          <p:val>
                                            <p:strVal val="#ppt_x"/>
                                          </p:val>
                                        </p:tav>
                                        <p:tav tm="100000">
                                          <p:val>
                                            <p:strVal val="#ppt_x"/>
                                          </p:val>
                                        </p:tav>
                                      </p:tavLst>
                                    </p:anim>
                                    <p:anim calcmode="lin" valueType="num">
                                      <p:cBhvr additive="base">
                                        <p:cTn id="3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kumimoji="1" lang="zh-TW" altLang="en-US" b="1" dirty="0">
                <a:solidFill>
                  <a:schemeClr val="accent2">
                    <a:lumMod val="75000"/>
                  </a:schemeClr>
                </a:solidFill>
                <a:latin typeface="微軟正黑體"/>
                <a:ea typeface="微軟正黑體"/>
                <a:cs typeface="微軟正黑體"/>
              </a:rPr>
              <a:t>專題、跨</a:t>
            </a:r>
            <a:r>
              <a:rPr kumimoji="1" lang="zh-TW" altLang="en-US" b="1" dirty="0" smtClean="0">
                <a:solidFill>
                  <a:schemeClr val="accent2">
                    <a:lumMod val="75000"/>
                  </a:schemeClr>
                </a:solidFill>
                <a:latin typeface="微軟正黑體"/>
                <a:ea typeface="微軟正黑體"/>
                <a:cs typeface="微軟正黑體"/>
              </a:rPr>
              <a:t>領域</a:t>
            </a:r>
            <a:r>
              <a:rPr lang="zh-TW" altLang="zh-TW" b="1" dirty="0" smtClean="0">
                <a:solidFill>
                  <a:schemeClr val="accent2">
                    <a:lumMod val="75000"/>
                  </a:schemeClr>
                </a:solidFill>
                <a:latin typeface="微軟正黑體" pitchFamily="34" charset="-120"/>
                <a:ea typeface="微軟正黑體" pitchFamily="34" charset="-120"/>
              </a:rPr>
              <a:t>科目</a:t>
            </a:r>
            <a:r>
              <a:rPr lang="zh-TW" altLang="zh-TW" b="1" dirty="0">
                <a:solidFill>
                  <a:schemeClr val="accent2">
                    <a:lumMod val="75000"/>
                  </a:schemeClr>
                </a:solidFill>
                <a:latin typeface="微軟正黑體" pitchFamily="34" charset="-120"/>
                <a:ea typeface="微軟正黑體" pitchFamily="34" charset="-120"/>
              </a:rPr>
              <a:t>、探究與實作及實作、探索體驗</a:t>
            </a:r>
            <a:r>
              <a:rPr lang="zh-TW" altLang="zh-TW" b="1" dirty="0" smtClean="0">
                <a:solidFill>
                  <a:schemeClr val="accent2">
                    <a:lumMod val="75000"/>
                  </a:schemeClr>
                </a:solidFill>
                <a:latin typeface="微軟正黑體" pitchFamily="34" charset="-120"/>
                <a:ea typeface="微軟正黑體" pitchFamily="34" charset="-120"/>
              </a:rPr>
              <a:t>課程</a:t>
            </a:r>
            <a:r>
              <a:rPr kumimoji="1" lang="zh-TW" altLang="en-US" b="1" dirty="0" smtClean="0">
                <a:solidFill>
                  <a:schemeClr val="accent2">
                    <a:lumMod val="75000"/>
                  </a:schemeClr>
                </a:solidFill>
                <a:latin typeface="微軟正黑體"/>
                <a:ea typeface="微軟正黑體"/>
                <a:cs typeface="微軟正黑體"/>
              </a:rPr>
              <a:t>規劃</a:t>
            </a:r>
            <a:endParaRPr lang="zh-TW" altLang="en-US" dirty="0"/>
          </a:p>
        </p:txBody>
      </p:sp>
      <p:sp>
        <p:nvSpPr>
          <p:cNvPr id="4" name="圓角矩形 3"/>
          <p:cNvSpPr/>
          <p:nvPr/>
        </p:nvSpPr>
        <p:spPr>
          <a:xfrm>
            <a:off x="569505" y="1628800"/>
            <a:ext cx="7992888" cy="3888432"/>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nSpc>
                <a:spcPts val="4200"/>
              </a:lnSpc>
              <a:spcBef>
                <a:spcPts val="1800"/>
              </a:spcBef>
            </a:pPr>
            <a:r>
              <a:rPr lang="zh-TW" altLang="zh-TW" sz="3200" dirty="0">
                <a:latin typeface="標楷體" pitchFamily="65" charset="-120"/>
                <a:ea typeface="標楷體" pitchFamily="65" charset="-120"/>
              </a:rPr>
              <a:t>學生需修習「</a:t>
            </a:r>
            <a:r>
              <a:rPr lang="zh-TW" altLang="zh-TW" sz="3200" dirty="0">
                <a:solidFill>
                  <a:srgbClr val="0000FF"/>
                </a:solidFill>
                <a:latin typeface="標楷體" pitchFamily="65" charset="-120"/>
                <a:ea typeface="標楷體" pitchFamily="65" charset="-120"/>
              </a:rPr>
              <a:t>跨領域</a:t>
            </a:r>
            <a:r>
              <a:rPr lang="en-US" altLang="zh-TW" sz="3200" dirty="0">
                <a:solidFill>
                  <a:srgbClr val="0000FF"/>
                </a:solidFill>
                <a:latin typeface="標楷體" pitchFamily="65" charset="-120"/>
                <a:ea typeface="標楷體" pitchFamily="65" charset="-120"/>
              </a:rPr>
              <a:t>/</a:t>
            </a:r>
            <a:r>
              <a:rPr lang="zh-TW" altLang="zh-TW" sz="3200" dirty="0">
                <a:solidFill>
                  <a:srgbClr val="0000FF"/>
                </a:solidFill>
                <a:latin typeface="標楷體" pitchFamily="65" charset="-120"/>
                <a:ea typeface="標楷體" pitchFamily="65" charset="-120"/>
              </a:rPr>
              <a:t>科目專題</a:t>
            </a:r>
            <a:r>
              <a:rPr lang="zh-TW" altLang="zh-TW" sz="3200" dirty="0">
                <a:latin typeface="標楷體" pitchFamily="65" charset="-120"/>
                <a:ea typeface="標楷體" pitchFamily="65" charset="-120"/>
              </a:rPr>
              <a:t>」、「</a:t>
            </a:r>
            <a:r>
              <a:rPr lang="zh-TW" altLang="zh-TW" sz="3200" dirty="0">
                <a:solidFill>
                  <a:srgbClr val="0000FF"/>
                </a:solidFill>
                <a:latin typeface="標楷體" pitchFamily="65" charset="-120"/>
                <a:ea typeface="標楷體" pitchFamily="65" charset="-120"/>
              </a:rPr>
              <a:t>實作</a:t>
            </a:r>
            <a:r>
              <a:rPr lang="en-US" altLang="zh-TW" sz="3200" dirty="0">
                <a:solidFill>
                  <a:srgbClr val="0000FF"/>
                </a:solidFill>
                <a:latin typeface="標楷體" pitchFamily="65" charset="-120"/>
                <a:ea typeface="標楷體" pitchFamily="65" charset="-120"/>
              </a:rPr>
              <a:t>(</a:t>
            </a:r>
            <a:r>
              <a:rPr lang="zh-TW" altLang="zh-TW" sz="3200" dirty="0">
                <a:solidFill>
                  <a:srgbClr val="0000FF"/>
                </a:solidFill>
                <a:latin typeface="標楷體" pitchFamily="65" charset="-120"/>
                <a:ea typeface="標楷體" pitchFamily="65" charset="-120"/>
              </a:rPr>
              <a:t>實驗</a:t>
            </a:r>
            <a:r>
              <a:rPr lang="en-US" altLang="zh-TW" sz="3200" dirty="0">
                <a:solidFill>
                  <a:srgbClr val="0000FF"/>
                </a:solidFill>
                <a:latin typeface="標楷體" pitchFamily="65" charset="-120"/>
                <a:ea typeface="標楷體" pitchFamily="65" charset="-120"/>
              </a:rPr>
              <a:t>)</a:t>
            </a:r>
            <a:r>
              <a:rPr lang="zh-TW" altLang="zh-TW" sz="3200" dirty="0">
                <a:latin typeface="標楷體" pitchFamily="65" charset="-120"/>
                <a:ea typeface="標楷體" pitchFamily="65" charset="-120"/>
              </a:rPr>
              <a:t>」或「</a:t>
            </a:r>
            <a:r>
              <a:rPr lang="zh-TW" altLang="zh-TW" sz="3200" dirty="0">
                <a:solidFill>
                  <a:srgbClr val="0000FF"/>
                </a:solidFill>
                <a:latin typeface="標楷體" pitchFamily="65" charset="-120"/>
                <a:ea typeface="標楷體" pitchFamily="65" charset="-120"/>
              </a:rPr>
              <a:t>探索體驗</a:t>
            </a:r>
            <a:r>
              <a:rPr lang="zh-TW" altLang="zh-TW" sz="3200" dirty="0">
                <a:latin typeface="標楷體" pitchFamily="65" charset="-120"/>
                <a:ea typeface="標楷體" pitchFamily="65" charset="-120"/>
              </a:rPr>
              <a:t>」等課程類型之相關課程</a:t>
            </a:r>
            <a:r>
              <a:rPr lang="zh-TW" altLang="zh-TW" sz="3200" dirty="0">
                <a:solidFill>
                  <a:srgbClr val="0000FF"/>
                </a:solidFill>
                <a:latin typeface="標楷體" pitchFamily="65" charset="-120"/>
                <a:ea typeface="標楷體" pitchFamily="65" charset="-120"/>
              </a:rPr>
              <a:t>至少合計</a:t>
            </a:r>
            <a:r>
              <a:rPr lang="en-US" altLang="zh-TW" sz="3200" dirty="0">
                <a:solidFill>
                  <a:srgbClr val="0000FF"/>
                </a:solidFill>
                <a:latin typeface="標楷體" pitchFamily="65" charset="-120"/>
                <a:ea typeface="標楷體" pitchFamily="65" charset="-120"/>
              </a:rPr>
              <a:t>4</a:t>
            </a:r>
            <a:r>
              <a:rPr lang="zh-TW" altLang="zh-TW" sz="3200" dirty="0">
                <a:solidFill>
                  <a:srgbClr val="0000FF"/>
                </a:solidFill>
                <a:latin typeface="標楷體" pitchFamily="65" charset="-120"/>
                <a:ea typeface="標楷體" pitchFamily="65" charset="-120"/>
              </a:rPr>
              <a:t>學分</a:t>
            </a:r>
            <a:r>
              <a:rPr lang="zh-TW" altLang="zh-TW" sz="3200" dirty="0">
                <a:latin typeface="標楷體" pitchFamily="65" charset="-120"/>
                <a:ea typeface="標楷體" pitchFamily="65" charset="-120"/>
              </a:rPr>
              <a:t>。若學生於校訂必修修習同類課程則可合併計算。</a:t>
            </a:r>
            <a:endParaRPr lang="en-US" altLang="zh-TW" sz="3200" dirty="0">
              <a:latin typeface="標楷體" pitchFamily="65" charset="-120"/>
              <a:ea typeface="標楷體" pitchFamily="65" charset="-120"/>
            </a:endParaRPr>
          </a:p>
        </p:txBody>
      </p:sp>
    </p:spTree>
    <p:extLst>
      <p:ext uri="{BB962C8B-B14F-4D97-AF65-F5344CB8AC3E}">
        <p14:creationId xmlns:p14="http://schemas.microsoft.com/office/powerpoint/2010/main" val="35951790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圓角矩形 4"/>
          <p:cNvSpPr/>
          <p:nvPr/>
        </p:nvSpPr>
        <p:spPr>
          <a:xfrm>
            <a:off x="96253" y="1270535"/>
            <a:ext cx="760396" cy="4658627"/>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zh-TW" altLang="en-US" sz="3200" dirty="0">
                <a:latin typeface="標楷體" panose="03000509000000000000" pitchFamily="65" charset="-120"/>
                <a:ea typeface="標楷體" panose="03000509000000000000" pitchFamily="65" charset="-120"/>
              </a:rPr>
              <a:t>課程規劃及開課方式</a:t>
            </a:r>
          </a:p>
        </p:txBody>
      </p:sp>
      <p:sp>
        <p:nvSpPr>
          <p:cNvPr id="6" name="圓角矩形 5"/>
          <p:cNvSpPr/>
          <p:nvPr/>
        </p:nvSpPr>
        <p:spPr>
          <a:xfrm>
            <a:off x="1058779" y="3041223"/>
            <a:ext cx="2377440" cy="1117250"/>
          </a:xfrm>
          <a:prstGeom prst="roundRect">
            <a:avLst/>
          </a:prstGeom>
          <a:solidFill>
            <a:schemeClr val="accent4">
              <a:lumMod val="50000"/>
            </a:schemeClr>
          </a:solidFill>
        </p:spPr>
        <p:style>
          <a:lnRef idx="0">
            <a:schemeClr val="accent4"/>
          </a:lnRef>
          <a:fillRef idx="3">
            <a:schemeClr val="accent4"/>
          </a:fillRef>
          <a:effectRef idx="3">
            <a:schemeClr val="accent4"/>
          </a:effectRef>
          <a:fontRef idx="minor">
            <a:schemeClr val="lt1"/>
          </a:fontRef>
        </p:style>
        <p:txBody>
          <a:bodyPr rtlCol="0" anchor="ctr"/>
          <a:lstStyle/>
          <a:p>
            <a:r>
              <a:rPr lang="zh-TW" altLang="en-US" sz="3200" dirty="0">
                <a:latin typeface="標楷體" panose="03000509000000000000" pitchFamily="65" charset="-120"/>
                <a:ea typeface="標楷體" panose="03000509000000000000" pitchFamily="65" charset="-120"/>
              </a:rPr>
              <a:t>專題、跨領域課程</a:t>
            </a:r>
          </a:p>
        </p:txBody>
      </p:sp>
      <p:sp>
        <p:nvSpPr>
          <p:cNvPr id="8" name="圓角矩形 7"/>
          <p:cNvSpPr/>
          <p:nvPr/>
        </p:nvSpPr>
        <p:spPr>
          <a:xfrm>
            <a:off x="3792354" y="1472439"/>
            <a:ext cx="5005138" cy="1876791"/>
          </a:xfrm>
          <a:prstGeom prst="roundRect">
            <a:avLst/>
          </a:prstGeom>
          <a:solidFill>
            <a:srgbClr val="7030A0"/>
          </a:solidFill>
        </p:spPr>
        <p:style>
          <a:lnRef idx="0">
            <a:schemeClr val="accent5"/>
          </a:lnRef>
          <a:fillRef idx="3">
            <a:schemeClr val="accent5"/>
          </a:fillRef>
          <a:effectRef idx="3">
            <a:schemeClr val="accent5"/>
          </a:effectRef>
          <a:fontRef idx="minor">
            <a:schemeClr val="lt1"/>
          </a:fontRef>
        </p:style>
        <p:txBody>
          <a:bodyPr rtlCol="0" anchor="ctr"/>
          <a:lstStyle/>
          <a:p>
            <a:r>
              <a:rPr lang="zh-TW" altLang="en-US" sz="3200" dirty="0">
                <a:latin typeface="標楷體" panose="03000509000000000000" pitchFamily="65" charset="-120"/>
                <a:ea typeface="標楷體" panose="03000509000000000000" pitchFamily="65" charset="-120"/>
              </a:rPr>
              <a:t>得以學生組成小組形式合作學習，每小組學生人數，以三人至五人為原則。</a:t>
            </a:r>
          </a:p>
        </p:txBody>
      </p:sp>
      <p:sp>
        <p:nvSpPr>
          <p:cNvPr id="9" name="圓角矩形 8"/>
          <p:cNvSpPr/>
          <p:nvPr/>
        </p:nvSpPr>
        <p:spPr>
          <a:xfrm>
            <a:off x="3792353" y="3599848"/>
            <a:ext cx="5005138" cy="2608445"/>
          </a:xfrm>
          <a:prstGeom prst="roundRect">
            <a:avLst/>
          </a:prstGeom>
          <a:solidFill>
            <a:schemeClr val="accent6">
              <a:lumMod val="50000"/>
            </a:schemeClr>
          </a:solidFill>
        </p:spPr>
        <p:style>
          <a:lnRef idx="0">
            <a:schemeClr val="accent4"/>
          </a:lnRef>
          <a:fillRef idx="3">
            <a:schemeClr val="accent4"/>
          </a:fillRef>
          <a:effectRef idx="3">
            <a:schemeClr val="accent4"/>
          </a:effectRef>
          <a:fontRef idx="minor">
            <a:schemeClr val="lt1"/>
          </a:fontRef>
        </p:style>
        <p:txBody>
          <a:bodyPr rtlCol="0" anchor="ctr"/>
          <a:lstStyle/>
          <a:p>
            <a:r>
              <a:rPr lang="zh-TW" altLang="en-US" sz="3200" dirty="0">
                <a:latin typeface="標楷體" panose="03000509000000000000" pitchFamily="65" charset="-120"/>
                <a:ea typeface="標楷體" panose="03000509000000000000" pitchFamily="65" charset="-120"/>
              </a:rPr>
              <a:t>班級總人數二十五人以上者，得增加教師一</a:t>
            </a:r>
            <a:r>
              <a:rPr lang="zh-TW" altLang="en-US" sz="3200" dirty="0" smtClean="0">
                <a:latin typeface="標楷體" panose="03000509000000000000" pitchFamily="65" charset="-120"/>
                <a:ea typeface="標楷體" panose="03000509000000000000" pitchFamily="65" charset="-120"/>
              </a:rPr>
              <a:t>人共同</a:t>
            </a:r>
            <a:r>
              <a:rPr lang="zh-TW" altLang="en-US" sz="3200" dirty="0">
                <a:latin typeface="標楷體" panose="03000509000000000000" pitchFamily="65" charset="-120"/>
                <a:ea typeface="標楷體" panose="03000509000000000000" pitchFamily="65" charset="-120"/>
              </a:rPr>
              <a:t>教學；並平均配置小組</a:t>
            </a:r>
            <a:r>
              <a:rPr lang="zh-TW" altLang="en-US" sz="3200" dirty="0" smtClean="0">
                <a:latin typeface="標楷體" panose="03000509000000000000" pitchFamily="65" charset="-120"/>
                <a:ea typeface="標楷體" panose="03000509000000000000" pitchFamily="65" charset="-120"/>
              </a:rPr>
              <a:t>組數</a:t>
            </a:r>
            <a:r>
              <a:rPr lang="zh-TW" altLang="en-US" sz="3200" dirty="0">
                <a:latin typeface="標楷體" panose="03000509000000000000" pitchFamily="65" charset="-120"/>
                <a:ea typeface="標楷體" panose="03000509000000000000" pitchFamily="65" charset="-120"/>
              </a:rPr>
              <a:t>予每位教師。</a:t>
            </a:r>
          </a:p>
        </p:txBody>
      </p:sp>
      <p:cxnSp>
        <p:nvCxnSpPr>
          <p:cNvPr id="11" name="直線接點 10"/>
          <p:cNvCxnSpPr>
            <a:stCxn id="5" idx="3"/>
            <a:endCxn id="6" idx="1"/>
          </p:cNvCxnSpPr>
          <p:nvPr/>
        </p:nvCxnSpPr>
        <p:spPr>
          <a:xfrm flipV="1">
            <a:off x="856649" y="3599848"/>
            <a:ext cx="202130" cy="1"/>
          </a:xfrm>
          <a:prstGeom prst="line">
            <a:avLst/>
          </a:prstGeom>
        </p:spPr>
        <p:style>
          <a:lnRef idx="3">
            <a:schemeClr val="accent6"/>
          </a:lnRef>
          <a:fillRef idx="0">
            <a:schemeClr val="accent6"/>
          </a:fillRef>
          <a:effectRef idx="2">
            <a:schemeClr val="accent6"/>
          </a:effectRef>
          <a:fontRef idx="minor">
            <a:schemeClr val="tx1"/>
          </a:fontRef>
        </p:style>
      </p:cxnSp>
      <p:cxnSp>
        <p:nvCxnSpPr>
          <p:cNvPr id="15" name="直線接點 14"/>
          <p:cNvCxnSpPr>
            <a:stCxn id="6" idx="3"/>
            <a:endCxn id="8" idx="1"/>
          </p:cNvCxnSpPr>
          <p:nvPr/>
        </p:nvCxnSpPr>
        <p:spPr>
          <a:xfrm flipV="1">
            <a:off x="3436219" y="2410835"/>
            <a:ext cx="356135" cy="1189013"/>
          </a:xfrm>
          <a:prstGeom prst="line">
            <a:avLst/>
          </a:prstGeom>
        </p:spPr>
        <p:style>
          <a:lnRef idx="3">
            <a:schemeClr val="accent6"/>
          </a:lnRef>
          <a:fillRef idx="0">
            <a:schemeClr val="accent6"/>
          </a:fillRef>
          <a:effectRef idx="2">
            <a:schemeClr val="accent6"/>
          </a:effectRef>
          <a:fontRef idx="minor">
            <a:schemeClr val="tx1"/>
          </a:fontRef>
        </p:style>
      </p:cxnSp>
      <p:cxnSp>
        <p:nvCxnSpPr>
          <p:cNvPr id="17" name="直線接點 16"/>
          <p:cNvCxnSpPr>
            <a:stCxn id="6" idx="3"/>
            <a:endCxn id="9" idx="1"/>
          </p:cNvCxnSpPr>
          <p:nvPr/>
        </p:nvCxnSpPr>
        <p:spPr>
          <a:xfrm>
            <a:off x="3436219" y="3599848"/>
            <a:ext cx="356134" cy="1304223"/>
          </a:xfrm>
          <a:prstGeom prst="line">
            <a:avLst/>
          </a:prstGeom>
        </p:spPr>
        <p:style>
          <a:lnRef idx="3">
            <a:schemeClr val="accent6"/>
          </a:lnRef>
          <a:fillRef idx="0">
            <a:schemeClr val="accent6"/>
          </a:fillRef>
          <a:effectRef idx="2">
            <a:schemeClr val="accent6"/>
          </a:effectRef>
          <a:fontRef idx="minor">
            <a:schemeClr val="tx1"/>
          </a:fontRef>
        </p:style>
      </p:cxnSp>
      <p:sp>
        <p:nvSpPr>
          <p:cNvPr id="13" name="標題 1"/>
          <p:cNvSpPr>
            <a:spLocks noGrp="1"/>
          </p:cNvSpPr>
          <p:nvPr>
            <p:ph type="title"/>
          </p:nvPr>
        </p:nvSpPr>
        <p:spPr/>
        <p:txBody>
          <a:bodyPr>
            <a:normAutofit fontScale="90000"/>
          </a:bodyPr>
          <a:lstStyle/>
          <a:p>
            <a:r>
              <a:rPr kumimoji="1" lang="zh-TW" altLang="en-US" b="1" dirty="0">
                <a:solidFill>
                  <a:schemeClr val="accent2">
                    <a:lumMod val="75000"/>
                  </a:schemeClr>
                </a:solidFill>
                <a:latin typeface="微軟正黑體"/>
                <a:ea typeface="微軟正黑體"/>
                <a:cs typeface="微軟正黑體"/>
              </a:rPr>
              <a:t>專題、跨</a:t>
            </a:r>
            <a:r>
              <a:rPr kumimoji="1" lang="zh-TW" altLang="en-US" b="1" dirty="0" smtClean="0">
                <a:solidFill>
                  <a:schemeClr val="accent2">
                    <a:lumMod val="75000"/>
                  </a:schemeClr>
                </a:solidFill>
                <a:latin typeface="微軟正黑體"/>
                <a:ea typeface="微軟正黑體"/>
                <a:cs typeface="微軟正黑體"/>
              </a:rPr>
              <a:t>領域</a:t>
            </a:r>
            <a:r>
              <a:rPr lang="zh-TW" altLang="zh-TW" b="1" dirty="0" smtClean="0">
                <a:solidFill>
                  <a:schemeClr val="accent2">
                    <a:lumMod val="75000"/>
                  </a:schemeClr>
                </a:solidFill>
                <a:latin typeface="微軟正黑體" pitchFamily="34" charset="-120"/>
                <a:ea typeface="微軟正黑體" pitchFamily="34" charset="-120"/>
              </a:rPr>
              <a:t>科目</a:t>
            </a:r>
            <a:r>
              <a:rPr lang="zh-TW" altLang="zh-TW" b="1" dirty="0">
                <a:solidFill>
                  <a:schemeClr val="accent2">
                    <a:lumMod val="75000"/>
                  </a:schemeClr>
                </a:solidFill>
                <a:latin typeface="微軟正黑體" pitchFamily="34" charset="-120"/>
                <a:ea typeface="微軟正黑體" pitchFamily="34" charset="-120"/>
              </a:rPr>
              <a:t>、探究與實作及實作、探索體驗</a:t>
            </a:r>
            <a:r>
              <a:rPr lang="zh-TW" altLang="zh-TW" b="1" dirty="0" smtClean="0">
                <a:solidFill>
                  <a:schemeClr val="accent2">
                    <a:lumMod val="75000"/>
                  </a:schemeClr>
                </a:solidFill>
                <a:latin typeface="微軟正黑體" pitchFamily="34" charset="-120"/>
                <a:ea typeface="微軟正黑體" pitchFamily="34" charset="-120"/>
              </a:rPr>
              <a:t>課程</a:t>
            </a:r>
            <a:r>
              <a:rPr kumimoji="1" lang="zh-TW" altLang="en-US" b="1" dirty="0" smtClean="0">
                <a:solidFill>
                  <a:schemeClr val="accent2">
                    <a:lumMod val="75000"/>
                  </a:schemeClr>
                </a:solidFill>
                <a:latin typeface="微軟正黑體"/>
                <a:ea typeface="微軟正黑體"/>
                <a:cs typeface="微軟正黑體"/>
              </a:rPr>
              <a:t>規劃</a:t>
            </a:r>
            <a:endParaRPr lang="zh-TW" altLang="en-US" dirty="0"/>
          </a:p>
        </p:txBody>
      </p:sp>
    </p:spTree>
    <p:extLst>
      <p:ext uri="{BB962C8B-B14F-4D97-AF65-F5344CB8AC3E}">
        <p14:creationId xmlns:p14="http://schemas.microsoft.com/office/powerpoint/2010/main" val="2950556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1000"/>
                                        <p:tgtEl>
                                          <p:spTgt spid="11"/>
                                        </p:tgtEl>
                                      </p:cBhvr>
                                    </p:animEffect>
                                    <p:anim calcmode="lin" valueType="num">
                                      <p:cBhvr>
                                        <p:cTn id="15" dur="1000" fill="hold"/>
                                        <p:tgtEl>
                                          <p:spTgt spid="11"/>
                                        </p:tgtEl>
                                        <p:attrNameLst>
                                          <p:attrName>ppt_x</p:attrName>
                                        </p:attrNameLst>
                                      </p:cBhvr>
                                      <p:tavLst>
                                        <p:tav tm="0">
                                          <p:val>
                                            <p:strVal val="#ppt_x"/>
                                          </p:val>
                                        </p:tav>
                                        <p:tav tm="100000">
                                          <p:val>
                                            <p:strVal val="#ppt_x"/>
                                          </p:val>
                                        </p:tav>
                                      </p:tavLst>
                                    </p:anim>
                                    <p:anim calcmode="lin" valueType="num">
                                      <p:cBhvr>
                                        <p:cTn id="1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fade">
                                      <p:cBhvr>
                                        <p:cTn id="28" dur="1000"/>
                                        <p:tgtEl>
                                          <p:spTgt spid="15"/>
                                        </p:tgtEl>
                                      </p:cBhvr>
                                    </p:animEffect>
                                    <p:anim calcmode="lin" valueType="num">
                                      <p:cBhvr>
                                        <p:cTn id="29" dur="1000" fill="hold"/>
                                        <p:tgtEl>
                                          <p:spTgt spid="15"/>
                                        </p:tgtEl>
                                        <p:attrNameLst>
                                          <p:attrName>ppt_x</p:attrName>
                                        </p:attrNameLst>
                                      </p:cBhvr>
                                      <p:tavLst>
                                        <p:tav tm="0">
                                          <p:val>
                                            <p:strVal val="#ppt_x"/>
                                          </p:val>
                                        </p:tav>
                                        <p:tav tm="100000">
                                          <p:val>
                                            <p:strVal val="#ppt_x"/>
                                          </p:val>
                                        </p:tav>
                                      </p:tavLst>
                                    </p:anim>
                                    <p:anim calcmode="lin" valueType="num">
                                      <p:cBhvr>
                                        <p:cTn id="30"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1000"/>
                                        <p:tgtEl>
                                          <p:spTgt spid="8"/>
                                        </p:tgtEl>
                                      </p:cBhvr>
                                    </p:animEffect>
                                    <p:anim calcmode="lin" valueType="num">
                                      <p:cBhvr>
                                        <p:cTn id="36" dur="1000" fill="hold"/>
                                        <p:tgtEl>
                                          <p:spTgt spid="8"/>
                                        </p:tgtEl>
                                        <p:attrNameLst>
                                          <p:attrName>ppt_x</p:attrName>
                                        </p:attrNameLst>
                                      </p:cBhvr>
                                      <p:tavLst>
                                        <p:tav tm="0">
                                          <p:val>
                                            <p:strVal val="#ppt_x"/>
                                          </p:val>
                                        </p:tav>
                                        <p:tav tm="100000">
                                          <p:val>
                                            <p:strVal val="#ppt_x"/>
                                          </p:val>
                                        </p:tav>
                                      </p:tavLst>
                                    </p:anim>
                                    <p:anim calcmode="lin" valueType="num">
                                      <p:cBhvr>
                                        <p:cTn id="3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fade">
                                      <p:cBhvr>
                                        <p:cTn id="42" dur="1000"/>
                                        <p:tgtEl>
                                          <p:spTgt spid="17"/>
                                        </p:tgtEl>
                                      </p:cBhvr>
                                    </p:animEffect>
                                    <p:anim calcmode="lin" valueType="num">
                                      <p:cBhvr>
                                        <p:cTn id="43" dur="1000" fill="hold"/>
                                        <p:tgtEl>
                                          <p:spTgt spid="17"/>
                                        </p:tgtEl>
                                        <p:attrNameLst>
                                          <p:attrName>ppt_x</p:attrName>
                                        </p:attrNameLst>
                                      </p:cBhvr>
                                      <p:tavLst>
                                        <p:tav tm="0">
                                          <p:val>
                                            <p:strVal val="#ppt_x"/>
                                          </p:val>
                                        </p:tav>
                                        <p:tav tm="100000">
                                          <p:val>
                                            <p:strVal val="#ppt_x"/>
                                          </p:val>
                                        </p:tav>
                                      </p:tavLst>
                                    </p:anim>
                                    <p:anim calcmode="lin" valueType="num">
                                      <p:cBhvr>
                                        <p:cTn id="44"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Effect transition="in" filter="fade">
                                      <p:cBhvr>
                                        <p:cTn id="49" dur="1000"/>
                                        <p:tgtEl>
                                          <p:spTgt spid="9"/>
                                        </p:tgtEl>
                                      </p:cBhvr>
                                    </p:animEffect>
                                    <p:anim calcmode="lin" valueType="num">
                                      <p:cBhvr>
                                        <p:cTn id="50" dur="1000" fill="hold"/>
                                        <p:tgtEl>
                                          <p:spTgt spid="9"/>
                                        </p:tgtEl>
                                        <p:attrNameLst>
                                          <p:attrName>ppt_x</p:attrName>
                                        </p:attrNameLst>
                                      </p:cBhvr>
                                      <p:tavLst>
                                        <p:tav tm="0">
                                          <p:val>
                                            <p:strVal val="#ppt_x"/>
                                          </p:val>
                                        </p:tav>
                                        <p:tav tm="100000">
                                          <p:val>
                                            <p:strVal val="#ppt_x"/>
                                          </p:val>
                                        </p:tav>
                                      </p:tavLst>
                                    </p:anim>
                                    <p:anim calcmode="lin" valueType="num">
                                      <p:cBhvr>
                                        <p:cTn id="5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圓角矩形 4"/>
          <p:cNvSpPr/>
          <p:nvPr/>
        </p:nvSpPr>
        <p:spPr>
          <a:xfrm>
            <a:off x="96253" y="1703672"/>
            <a:ext cx="760396" cy="465862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3200" dirty="0">
                <a:latin typeface="標楷體" panose="03000509000000000000" pitchFamily="65" charset="-120"/>
                <a:ea typeface="標楷體" panose="03000509000000000000" pitchFamily="65" charset="-120"/>
              </a:rPr>
              <a:t>課程規劃及開課方式</a:t>
            </a:r>
          </a:p>
        </p:txBody>
      </p:sp>
      <p:sp>
        <p:nvSpPr>
          <p:cNvPr id="6" name="圓角矩形 5"/>
          <p:cNvSpPr/>
          <p:nvPr/>
        </p:nvSpPr>
        <p:spPr>
          <a:xfrm>
            <a:off x="1011854" y="1270534"/>
            <a:ext cx="1875726" cy="5361271"/>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r>
              <a:rPr lang="zh-TW" altLang="en-US" sz="2800" dirty="0">
                <a:latin typeface="標楷體" panose="03000509000000000000" pitchFamily="65" charset="-120"/>
                <a:ea typeface="標楷體" panose="03000509000000000000" pitchFamily="65" charset="-120"/>
              </a:rPr>
              <a:t>跨領域科目之統整課程：採同一課程時間，由二或二以上教師共同指導同一</a:t>
            </a:r>
            <a:r>
              <a:rPr lang="zh-TW" altLang="en-US" sz="2800" dirty="0" smtClean="0">
                <a:latin typeface="標楷體" panose="03000509000000000000" pitchFamily="65" charset="-120"/>
                <a:ea typeface="標楷體" panose="03000509000000000000" pitchFamily="65" charset="-120"/>
              </a:rPr>
              <a:t>班級學生</a:t>
            </a:r>
            <a:r>
              <a:rPr lang="zh-TW" altLang="en-US" sz="2800" dirty="0">
                <a:latin typeface="標楷體" panose="03000509000000000000" pitchFamily="65" charset="-120"/>
                <a:ea typeface="標楷體" panose="03000509000000000000" pitchFamily="65" charset="-120"/>
              </a:rPr>
              <a:t>之協同教學；其規定</a:t>
            </a:r>
            <a:r>
              <a:rPr lang="zh-TW" altLang="en-US" sz="2800" dirty="0" smtClean="0">
                <a:latin typeface="標楷體" panose="03000509000000000000" pitchFamily="65" charset="-120"/>
                <a:ea typeface="標楷體" panose="03000509000000000000" pitchFamily="65" charset="-120"/>
              </a:rPr>
              <a:t>如下</a:t>
            </a:r>
            <a:endParaRPr lang="zh-TW" altLang="en-US" sz="2800" dirty="0">
              <a:latin typeface="標楷體" panose="03000509000000000000" pitchFamily="65" charset="-120"/>
              <a:ea typeface="標楷體" panose="03000509000000000000" pitchFamily="65" charset="-120"/>
            </a:endParaRPr>
          </a:p>
        </p:txBody>
      </p:sp>
      <p:sp>
        <p:nvSpPr>
          <p:cNvPr id="7" name="圓角矩形 6"/>
          <p:cNvSpPr/>
          <p:nvPr/>
        </p:nvSpPr>
        <p:spPr>
          <a:xfrm>
            <a:off x="3082019" y="908720"/>
            <a:ext cx="5842535" cy="1270533"/>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r>
              <a:rPr lang="zh-TW" altLang="en-US" sz="2500" dirty="0">
                <a:latin typeface="標楷體" panose="03000509000000000000" pitchFamily="65" charset="-120"/>
                <a:ea typeface="標楷體" panose="03000509000000000000" pitchFamily="65" charset="-120"/>
              </a:rPr>
              <a:t>以校內專任、兼任或代理教師授課為主；必要時，得依中小學兼任代課及</a:t>
            </a:r>
            <a:r>
              <a:rPr lang="zh-TW" altLang="en-US" sz="2500" dirty="0" smtClean="0">
                <a:latin typeface="標楷體" panose="03000509000000000000" pitchFamily="65" charset="-120"/>
                <a:ea typeface="標楷體" panose="03000509000000000000" pitchFamily="65" charset="-120"/>
              </a:rPr>
              <a:t>代理</a:t>
            </a:r>
            <a:r>
              <a:rPr lang="zh-TW" altLang="en-US" sz="2500" dirty="0">
                <a:latin typeface="標楷體" panose="03000509000000000000" pitchFamily="65" charset="-120"/>
                <a:ea typeface="標楷體" panose="03000509000000000000" pitchFamily="65" charset="-120"/>
              </a:rPr>
              <a:t>教師聘任辦法第三條規定辦理。</a:t>
            </a:r>
          </a:p>
        </p:txBody>
      </p:sp>
      <p:sp>
        <p:nvSpPr>
          <p:cNvPr id="8" name="圓角矩形 7"/>
          <p:cNvSpPr/>
          <p:nvPr/>
        </p:nvSpPr>
        <p:spPr>
          <a:xfrm>
            <a:off x="3146903" y="2276872"/>
            <a:ext cx="5886745" cy="1512168"/>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r>
              <a:rPr lang="zh-TW" altLang="en-US" sz="2500" dirty="0">
                <a:latin typeface="標楷體" panose="03000509000000000000" pitchFamily="65" charset="-120"/>
                <a:ea typeface="標楷體" panose="03000509000000000000" pitchFamily="65" charset="-120"/>
              </a:rPr>
              <a:t>採教師二</a:t>
            </a:r>
            <a:r>
              <a:rPr lang="zh-TW" altLang="en-US" sz="2500" dirty="0" smtClean="0">
                <a:latin typeface="標楷體" panose="03000509000000000000" pitchFamily="65" charset="-120"/>
                <a:ea typeface="標楷體" panose="03000509000000000000" pitchFamily="65" charset="-120"/>
              </a:rPr>
              <a:t>人</a:t>
            </a:r>
            <a:r>
              <a:rPr lang="zh-TW" altLang="zh-TW" sz="2400" b="1" dirty="0">
                <a:solidFill>
                  <a:schemeClr val="accent2">
                    <a:lumMod val="75000"/>
                  </a:schemeClr>
                </a:solidFill>
                <a:latin typeface="標楷體" pitchFamily="65" charset="-120"/>
                <a:ea typeface="標楷體" pitchFamily="65" charset="-120"/>
              </a:rPr>
              <a:t>或採教師三人以上依授課比例滿足全學期</a:t>
            </a:r>
            <a:r>
              <a:rPr lang="zh-TW" altLang="zh-TW" sz="2400" dirty="0">
                <a:solidFill>
                  <a:schemeClr val="bg1"/>
                </a:solidFill>
                <a:latin typeface="標楷體" pitchFamily="65" charset="-120"/>
                <a:ea typeface="標楷體" pitchFamily="65" charset="-120"/>
              </a:rPr>
              <a:t>授課</a:t>
            </a:r>
            <a:r>
              <a:rPr lang="zh-TW" altLang="zh-TW" sz="2400" dirty="0">
                <a:latin typeface="標楷體" pitchFamily="65" charset="-120"/>
                <a:ea typeface="標楷體" pitchFamily="65" charset="-120"/>
              </a:rPr>
              <a:t>者</a:t>
            </a:r>
            <a:r>
              <a:rPr lang="zh-TW" altLang="zh-TW" sz="2800" dirty="0"/>
              <a:t>，</a:t>
            </a:r>
            <a:r>
              <a:rPr lang="zh-TW" altLang="en-US" sz="2500" dirty="0" smtClean="0">
                <a:latin typeface="標楷體" panose="03000509000000000000" pitchFamily="65" charset="-120"/>
                <a:ea typeface="標楷體" panose="03000509000000000000" pitchFamily="65" charset="-120"/>
              </a:rPr>
              <a:t>全</a:t>
            </a:r>
            <a:r>
              <a:rPr lang="zh-TW" altLang="en-US" sz="2500" dirty="0">
                <a:latin typeface="標楷體" panose="03000509000000000000" pitchFamily="65" charset="-120"/>
                <a:ea typeface="標楷體" panose="03000509000000000000" pitchFamily="65" charset="-120"/>
              </a:rPr>
              <a:t>學期授課者，得分別列計其教學節數，每人每週以六節為限。</a:t>
            </a:r>
          </a:p>
        </p:txBody>
      </p:sp>
      <p:sp>
        <p:nvSpPr>
          <p:cNvPr id="9" name="圓角矩形 8"/>
          <p:cNvSpPr/>
          <p:nvPr/>
        </p:nvSpPr>
        <p:spPr>
          <a:xfrm>
            <a:off x="3091254" y="3861048"/>
            <a:ext cx="5842535" cy="1837566"/>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r>
              <a:rPr lang="zh-TW" altLang="en-US" sz="2500" dirty="0">
                <a:latin typeface="標楷體" panose="03000509000000000000" pitchFamily="65" charset="-120"/>
                <a:ea typeface="標楷體" panose="03000509000000000000" pitchFamily="65" charset="-120"/>
              </a:rPr>
              <a:t>採教師三人</a:t>
            </a:r>
            <a:r>
              <a:rPr lang="zh-TW" altLang="en-US" sz="2500" dirty="0" smtClean="0">
                <a:latin typeface="標楷體" panose="03000509000000000000" pitchFamily="65" charset="-120"/>
                <a:ea typeface="標楷體" panose="03000509000000000000" pitchFamily="65" charset="-120"/>
              </a:rPr>
              <a:t>以上</a:t>
            </a:r>
            <a:r>
              <a:rPr lang="zh-TW" altLang="zh-TW" sz="2400" b="1" dirty="0">
                <a:solidFill>
                  <a:srgbClr val="C00000"/>
                </a:solidFill>
                <a:latin typeface="標楷體" pitchFamily="65" charset="-120"/>
                <a:ea typeface="標楷體" pitchFamily="65" charset="-120"/>
              </a:rPr>
              <a:t>依授課比例未滿足全學期授課</a:t>
            </a:r>
            <a:r>
              <a:rPr lang="zh-TW" altLang="zh-TW" sz="2400" b="1" dirty="0" smtClean="0">
                <a:solidFill>
                  <a:srgbClr val="C00000"/>
                </a:solidFill>
                <a:latin typeface="標楷體" pitchFamily="65" charset="-120"/>
                <a:ea typeface="標楷體" pitchFamily="65" charset="-120"/>
              </a:rPr>
              <a:t>者</a:t>
            </a:r>
            <a:r>
              <a:rPr lang="zh-TW" altLang="en-US" sz="2500" dirty="0" smtClean="0">
                <a:latin typeface="標楷體" panose="03000509000000000000" pitchFamily="65" charset="-120"/>
                <a:ea typeface="標楷體" panose="03000509000000000000" pitchFamily="65" charset="-120"/>
              </a:rPr>
              <a:t>或</a:t>
            </a:r>
            <a:r>
              <a:rPr lang="zh-TW" altLang="en-US" sz="2500" dirty="0">
                <a:latin typeface="標楷體" panose="03000509000000000000" pitchFamily="65" charset="-120"/>
                <a:ea typeface="標楷體" panose="03000509000000000000" pitchFamily="65" charset="-120"/>
              </a:rPr>
              <a:t>非全學期授課者，依實際授課節數核實支給教師</a:t>
            </a:r>
            <a:r>
              <a:rPr lang="zh-TW" altLang="en-US" sz="2500" dirty="0" smtClean="0">
                <a:latin typeface="標楷體" panose="03000509000000000000" pitchFamily="65" charset="-120"/>
                <a:ea typeface="標楷體" panose="03000509000000000000" pitchFamily="65" charset="-120"/>
              </a:rPr>
              <a:t>授課鐘點</a:t>
            </a:r>
            <a:r>
              <a:rPr lang="zh-TW" altLang="en-US" sz="2500" dirty="0">
                <a:latin typeface="標楷體" panose="03000509000000000000" pitchFamily="65" charset="-120"/>
                <a:ea typeface="標楷體" panose="03000509000000000000" pitchFamily="65" charset="-120"/>
              </a:rPr>
              <a:t>費；每班每節課，至多支給教師二人之授課鐘點費。</a:t>
            </a:r>
          </a:p>
        </p:txBody>
      </p:sp>
      <p:sp>
        <p:nvSpPr>
          <p:cNvPr id="10" name="圓角矩形 9"/>
          <p:cNvSpPr/>
          <p:nvPr/>
        </p:nvSpPr>
        <p:spPr>
          <a:xfrm>
            <a:off x="3124293" y="5741928"/>
            <a:ext cx="5909912" cy="109728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r>
              <a:rPr lang="zh-TW" altLang="en-US" sz="2500" dirty="0">
                <a:latin typeface="標楷體" panose="03000509000000000000" pitchFamily="65" charset="-120"/>
                <a:ea typeface="標楷體" panose="03000509000000000000" pitchFamily="65" charset="-120"/>
              </a:rPr>
              <a:t>協同教學之實施方式，應明定於課程教學大綱，經學校課程發展委員會通過</a:t>
            </a:r>
          </a:p>
          <a:p>
            <a:r>
              <a:rPr lang="zh-TW" altLang="en-US" sz="2500" dirty="0">
                <a:latin typeface="標楷體" panose="03000509000000000000" pitchFamily="65" charset="-120"/>
                <a:ea typeface="標楷體" panose="03000509000000000000" pitchFamily="65" charset="-120"/>
              </a:rPr>
              <a:t>後，納入學校課程計畫。</a:t>
            </a:r>
          </a:p>
        </p:txBody>
      </p:sp>
      <p:cxnSp>
        <p:nvCxnSpPr>
          <p:cNvPr id="12" name="直線接點 11"/>
          <p:cNvCxnSpPr>
            <a:stCxn id="5" idx="3"/>
          </p:cNvCxnSpPr>
          <p:nvPr/>
        </p:nvCxnSpPr>
        <p:spPr>
          <a:xfrm flipV="1">
            <a:off x="856649" y="4032985"/>
            <a:ext cx="155205" cy="1"/>
          </a:xfrm>
          <a:prstGeom prst="line">
            <a:avLst/>
          </a:prstGeom>
        </p:spPr>
        <p:style>
          <a:lnRef idx="3">
            <a:schemeClr val="dk1"/>
          </a:lnRef>
          <a:fillRef idx="0">
            <a:schemeClr val="dk1"/>
          </a:fillRef>
          <a:effectRef idx="2">
            <a:schemeClr val="dk1"/>
          </a:effectRef>
          <a:fontRef idx="minor">
            <a:schemeClr val="tx1"/>
          </a:fontRef>
        </p:style>
      </p:cxnSp>
      <p:cxnSp>
        <p:nvCxnSpPr>
          <p:cNvPr id="14" name="直線接點 13"/>
          <p:cNvCxnSpPr>
            <a:stCxn id="6" idx="3"/>
            <a:endCxn id="7" idx="1"/>
          </p:cNvCxnSpPr>
          <p:nvPr/>
        </p:nvCxnSpPr>
        <p:spPr>
          <a:xfrm flipV="1">
            <a:off x="2887580" y="1543987"/>
            <a:ext cx="194439" cy="2407183"/>
          </a:xfrm>
          <a:prstGeom prst="line">
            <a:avLst/>
          </a:prstGeom>
        </p:spPr>
        <p:style>
          <a:lnRef idx="3">
            <a:schemeClr val="dk1"/>
          </a:lnRef>
          <a:fillRef idx="0">
            <a:schemeClr val="dk1"/>
          </a:fillRef>
          <a:effectRef idx="2">
            <a:schemeClr val="dk1"/>
          </a:effectRef>
          <a:fontRef idx="minor">
            <a:schemeClr val="tx1"/>
          </a:fontRef>
        </p:style>
      </p:cxnSp>
      <p:cxnSp>
        <p:nvCxnSpPr>
          <p:cNvPr id="16" name="直線接點 15"/>
          <p:cNvCxnSpPr>
            <a:stCxn id="6" idx="3"/>
            <a:endCxn id="8" idx="1"/>
          </p:cNvCxnSpPr>
          <p:nvPr/>
        </p:nvCxnSpPr>
        <p:spPr>
          <a:xfrm flipV="1">
            <a:off x="2887580" y="3032956"/>
            <a:ext cx="259323" cy="918214"/>
          </a:xfrm>
          <a:prstGeom prst="line">
            <a:avLst/>
          </a:prstGeom>
        </p:spPr>
        <p:style>
          <a:lnRef idx="3">
            <a:schemeClr val="dk1"/>
          </a:lnRef>
          <a:fillRef idx="0">
            <a:schemeClr val="dk1"/>
          </a:fillRef>
          <a:effectRef idx="2">
            <a:schemeClr val="dk1"/>
          </a:effectRef>
          <a:fontRef idx="minor">
            <a:schemeClr val="tx1"/>
          </a:fontRef>
        </p:style>
      </p:cxnSp>
      <p:cxnSp>
        <p:nvCxnSpPr>
          <p:cNvPr id="18" name="直線接點 17"/>
          <p:cNvCxnSpPr>
            <a:stCxn id="6" idx="3"/>
            <a:endCxn id="9" idx="1"/>
          </p:cNvCxnSpPr>
          <p:nvPr/>
        </p:nvCxnSpPr>
        <p:spPr>
          <a:xfrm>
            <a:off x="2887580" y="3951170"/>
            <a:ext cx="203674" cy="828661"/>
          </a:xfrm>
          <a:prstGeom prst="line">
            <a:avLst/>
          </a:prstGeom>
        </p:spPr>
        <p:style>
          <a:lnRef idx="3">
            <a:schemeClr val="dk1"/>
          </a:lnRef>
          <a:fillRef idx="0">
            <a:schemeClr val="dk1"/>
          </a:fillRef>
          <a:effectRef idx="2">
            <a:schemeClr val="dk1"/>
          </a:effectRef>
          <a:fontRef idx="minor">
            <a:schemeClr val="tx1"/>
          </a:fontRef>
        </p:style>
      </p:cxnSp>
      <p:cxnSp>
        <p:nvCxnSpPr>
          <p:cNvPr id="20" name="直線接點 19"/>
          <p:cNvCxnSpPr>
            <a:stCxn id="6" idx="3"/>
            <a:endCxn id="10" idx="1"/>
          </p:cNvCxnSpPr>
          <p:nvPr/>
        </p:nvCxnSpPr>
        <p:spPr>
          <a:xfrm>
            <a:off x="2887580" y="3951170"/>
            <a:ext cx="236713" cy="2339398"/>
          </a:xfrm>
          <a:prstGeom prst="line">
            <a:avLst/>
          </a:prstGeom>
        </p:spPr>
        <p:style>
          <a:lnRef idx="3">
            <a:schemeClr val="dk1"/>
          </a:lnRef>
          <a:fillRef idx="0">
            <a:schemeClr val="dk1"/>
          </a:fillRef>
          <a:effectRef idx="2">
            <a:schemeClr val="dk1"/>
          </a:effectRef>
          <a:fontRef idx="minor">
            <a:schemeClr val="tx1"/>
          </a:fontRef>
        </p:style>
      </p:cxnSp>
      <p:sp>
        <p:nvSpPr>
          <p:cNvPr id="17" name="標題 1"/>
          <p:cNvSpPr>
            <a:spLocks noGrp="1"/>
          </p:cNvSpPr>
          <p:nvPr>
            <p:ph type="title"/>
          </p:nvPr>
        </p:nvSpPr>
        <p:spPr>
          <a:xfrm>
            <a:off x="476573" y="50534"/>
            <a:ext cx="8199883" cy="1017871"/>
          </a:xfrm>
        </p:spPr>
        <p:txBody>
          <a:bodyPr>
            <a:normAutofit fontScale="90000"/>
          </a:bodyPr>
          <a:lstStyle/>
          <a:p>
            <a:r>
              <a:rPr kumimoji="1" lang="zh-TW" altLang="en-US" sz="3200" b="1" dirty="0">
                <a:solidFill>
                  <a:schemeClr val="accent2">
                    <a:lumMod val="75000"/>
                  </a:schemeClr>
                </a:solidFill>
                <a:latin typeface="微軟正黑體"/>
                <a:ea typeface="微軟正黑體"/>
                <a:cs typeface="微軟正黑體"/>
              </a:rPr>
              <a:t>專題、跨</a:t>
            </a:r>
            <a:r>
              <a:rPr kumimoji="1" lang="zh-TW" altLang="en-US" sz="3200" b="1" dirty="0" smtClean="0">
                <a:solidFill>
                  <a:schemeClr val="accent2">
                    <a:lumMod val="75000"/>
                  </a:schemeClr>
                </a:solidFill>
                <a:latin typeface="微軟正黑體"/>
                <a:ea typeface="微軟正黑體"/>
                <a:cs typeface="微軟正黑體"/>
              </a:rPr>
              <a:t>領域</a:t>
            </a:r>
            <a:r>
              <a:rPr lang="zh-TW" altLang="zh-TW" sz="3200" b="1" dirty="0" smtClean="0">
                <a:solidFill>
                  <a:schemeClr val="accent2">
                    <a:lumMod val="75000"/>
                  </a:schemeClr>
                </a:solidFill>
                <a:latin typeface="微軟正黑體" pitchFamily="34" charset="-120"/>
                <a:ea typeface="微軟正黑體" pitchFamily="34" charset="-120"/>
              </a:rPr>
              <a:t>科目</a:t>
            </a:r>
            <a:r>
              <a:rPr lang="zh-TW" altLang="zh-TW" sz="3200" b="1" dirty="0">
                <a:solidFill>
                  <a:schemeClr val="accent2">
                    <a:lumMod val="75000"/>
                  </a:schemeClr>
                </a:solidFill>
                <a:latin typeface="微軟正黑體" pitchFamily="34" charset="-120"/>
                <a:ea typeface="微軟正黑體" pitchFamily="34" charset="-120"/>
              </a:rPr>
              <a:t>、探究與實作及實作、探索體驗</a:t>
            </a:r>
            <a:r>
              <a:rPr lang="zh-TW" altLang="zh-TW" sz="3200" b="1" dirty="0" smtClean="0">
                <a:solidFill>
                  <a:schemeClr val="accent2">
                    <a:lumMod val="75000"/>
                  </a:schemeClr>
                </a:solidFill>
                <a:latin typeface="微軟正黑體" pitchFamily="34" charset="-120"/>
                <a:ea typeface="微軟正黑體" pitchFamily="34" charset="-120"/>
              </a:rPr>
              <a:t>課程</a:t>
            </a:r>
            <a:r>
              <a:rPr kumimoji="1" lang="zh-TW" altLang="en-US" sz="3200" b="1" dirty="0" smtClean="0">
                <a:solidFill>
                  <a:schemeClr val="accent2">
                    <a:lumMod val="75000"/>
                  </a:schemeClr>
                </a:solidFill>
                <a:latin typeface="微軟正黑體"/>
                <a:ea typeface="微軟正黑體"/>
                <a:cs typeface="微軟正黑體"/>
              </a:rPr>
              <a:t>規劃</a:t>
            </a:r>
            <a:endParaRPr lang="zh-TW" altLang="en-US" sz="3200" dirty="0"/>
          </a:p>
        </p:txBody>
      </p:sp>
    </p:spTree>
    <p:extLst>
      <p:ext uri="{BB962C8B-B14F-4D97-AF65-F5344CB8AC3E}">
        <p14:creationId xmlns:p14="http://schemas.microsoft.com/office/powerpoint/2010/main" val="4217835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1000"/>
                                        <p:tgtEl>
                                          <p:spTgt spid="12"/>
                                        </p:tgtEl>
                                      </p:cBhvr>
                                    </p:animEffect>
                                    <p:anim calcmode="lin" valueType="num">
                                      <p:cBhvr>
                                        <p:cTn id="15" dur="1000" fill="hold"/>
                                        <p:tgtEl>
                                          <p:spTgt spid="12"/>
                                        </p:tgtEl>
                                        <p:attrNameLst>
                                          <p:attrName>ppt_x</p:attrName>
                                        </p:attrNameLst>
                                      </p:cBhvr>
                                      <p:tavLst>
                                        <p:tav tm="0">
                                          <p:val>
                                            <p:strVal val="#ppt_x"/>
                                          </p:val>
                                        </p:tav>
                                        <p:tav tm="100000">
                                          <p:val>
                                            <p:strVal val="#ppt_x"/>
                                          </p:val>
                                        </p:tav>
                                      </p:tavLst>
                                    </p:anim>
                                    <p:anim calcmode="lin" valueType="num">
                                      <p:cBhvr>
                                        <p:cTn id="16"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fade">
                                      <p:cBhvr>
                                        <p:cTn id="28" dur="1000"/>
                                        <p:tgtEl>
                                          <p:spTgt spid="14"/>
                                        </p:tgtEl>
                                      </p:cBhvr>
                                    </p:animEffect>
                                    <p:anim calcmode="lin" valueType="num">
                                      <p:cBhvr>
                                        <p:cTn id="29" dur="1000" fill="hold"/>
                                        <p:tgtEl>
                                          <p:spTgt spid="14"/>
                                        </p:tgtEl>
                                        <p:attrNameLst>
                                          <p:attrName>ppt_x</p:attrName>
                                        </p:attrNameLst>
                                      </p:cBhvr>
                                      <p:tavLst>
                                        <p:tav tm="0">
                                          <p:val>
                                            <p:strVal val="#ppt_x"/>
                                          </p:val>
                                        </p:tav>
                                        <p:tav tm="100000">
                                          <p:val>
                                            <p:strVal val="#ppt_x"/>
                                          </p:val>
                                        </p:tav>
                                      </p:tavLst>
                                    </p:anim>
                                    <p:anim calcmode="lin" valueType="num">
                                      <p:cBhvr>
                                        <p:cTn id="30"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1000"/>
                                        <p:tgtEl>
                                          <p:spTgt spid="7"/>
                                        </p:tgtEl>
                                      </p:cBhvr>
                                    </p:animEffect>
                                    <p:anim calcmode="lin" valueType="num">
                                      <p:cBhvr>
                                        <p:cTn id="36" dur="1000" fill="hold"/>
                                        <p:tgtEl>
                                          <p:spTgt spid="7"/>
                                        </p:tgtEl>
                                        <p:attrNameLst>
                                          <p:attrName>ppt_x</p:attrName>
                                        </p:attrNameLst>
                                      </p:cBhvr>
                                      <p:tavLst>
                                        <p:tav tm="0">
                                          <p:val>
                                            <p:strVal val="#ppt_x"/>
                                          </p:val>
                                        </p:tav>
                                        <p:tav tm="100000">
                                          <p:val>
                                            <p:strVal val="#ppt_x"/>
                                          </p:val>
                                        </p:tav>
                                      </p:tavLst>
                                    </p:anim>
                                    <p:anim calcmode="lin" valueType="num">
                                      <p:cBhvr>
                                        <p:cTn id="3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fade">
                                      <p:cBhvr>
                                        <p:cTn id="42" dur="1000"/>
                                        <p:tgtEl>
                                          <p:spTgt spid="16"/>
                                        </p:tgtEl>
                                      </p:cBhvr>
                                    </p:animEffect>
                                    <p:anim calcmode="lin" valueType="num">
                                      <p:cBhvr>
                                        <p:cTn id="43" dur="1000" fill="hold"/>
                                        <p:tgtEl>
                                          <p:spTgt spid="16"/>
                                        </p:tgtEl>
                                        <p:attrNameLst>
                                          <p:attrName>ppt_x</p:attrName>
                                        </p:attrNameLst>
                                      </p:cBhvr>
                                      <p:tavLst>
                                        <p:tav tm="0">
                                          <p:val>
                                            <p:strVal val="#ppt_x"/>
                                          </p:val>
                                        </p:tav>
                                        <p:tav tm="100000">
                                          <p:val>
                                            <p:strVal val="#ppt_x"/>
                                          </p:val>
                                        </p:tav>
                                      </p:tavLst>
                                    </p:anim>
                                    <p:anim calcmode="lin" valueType="num">
                                      <p:cBhvr>
                                        <p:cTn id="44"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8"/>
                                        </p:tgtEl>
                                        <p:attrNameLst>
                                          <p:attrName>style.visibility</p:attrName>
                                        </p:attrNameLst>
                                      </p:cBhvr>
                                      <p:to>
                                        <p:strVal val="visible"/>
                                      </p:to>
                                    </p:set>
                                    <p:animEffect transition="in" filter="fade">
                                      <p:cBhvr>
                                        <p:cTn id="49" dur="1000"/>
                                        <p:tgtEl>
                                          <p:spTgt spid="8"/>
                                        </p:tgtEl>
                                      </p:cBhvr>
                                    </p:animEffect>
                                    <p:anim calcmode="lin" valueType="num">
                                      <p:cBhvr>
                                        <p:cTn id="50" dur="1000" fill="hold"/>
                                        <p:tgtEl>
                                          <p:spTgt spid="8"/>
                                        </p:tgtEl>
                                        <p:attrNameLst>
                                          <p:attrName>ppt_x</p:attrName>
                                        </p:attrNameLst>
                                      </p:cBhvr>
                                      <p:tavLst>
                                        <p:tav tm="0">
                                          <p:val>
                                            <p:strVal val="#ppt_x"/>
                                          </p:val>
                                        </p:tav>
                                        <p:tav tm="100000">
                                          <p:val>
                                            <p:strVal val="#ppt_x"/>
                                          </p:val>
                                        </p:tav>
                                      </p:tavLst>
                                    </p:anim>
                                    <p:anim calcmode="lin" valueType="num">
                                      <p:cBhvr>
                                        <p:cTn id="5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18"/>
                                        </p:tgtEl>
                                        <p:attrNameLst>
                                          <p:attrName>style.visibility</p:attrName>
                                        </p:attrNameLst>
                                      </p:cBhvr>
                                      <p:to>
                                        <p:strVal val="visible"/>
                                      </p:to>
                                    </p:set>
                                    <p:animEffect transition="in" filter="fade">
                                      <p:cBhvr>
                                        <p:cTn id="56" dur="1000"/>
                                        <p:tgtEl>
                                          <p:spTgt spid="18"/>
                                        </p:tgtEl>
                                      </p:cBhvr>
                                    </p:animEffect>
                                    <p:anim calcmode="lin" valueType="num">
                                      <p:cBhvr>
                                        <p:cTn id="57" dur="1000" fill="hold"/>
                                        <p:tgtEl>
                                          <p:spTgt spid="18"/>
                                        </p:tgtEl>
                                        <p:attrNameLst>
                                          <p:attrName>ppt_x</p:attrName>
                                        </p:attrNameLst>
                                      </p:cBhvr>
                                      <p:tavLst>
                                        <p:tav tm="0">
                                          <p:val>
                                            <p:strVal val="#ppt_x"/>
                                          </p:val>
                                        </p:tav>
                                        <p:tav tm="100000">
                                          <p:val>
                                            <p:strVal val="#ppt_x"/>
                                          </p:val>
                                        </p:tav>
                                      </p:tavLst>
                                    </p:anim>
                                    <p:anim calcmode="lin" valueType="num">
                                      <p:cBhvr>
                                        <p:cTn id="58"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9"/>
                                        </p:tgtEl>
                                        <p:attrNameLst>
                                          <p:attrName>style.visibility</p:attrName>
                                        </p:attrNameLst>
                                      </p:cBhvr>
                                      <p:to>
                                        <p:strVal val="visible"/>
                                      </p:to>
                                    </p:set>
                                    <p:animEffect transition="in" filter="fade">
                                      <p:cBhvr>
                                        <p:cTn id="63" dur="1000"/>
                                        <p:tgtEl>
                                          <p:spTgt spid="9"/>
                                        </p:tgtEl>
                                      </p:cBhvr>
                                    </p:animEffect>
                                    <p:anim calcmode="lin" valueType="num">
                                      <p:cBhvr>
                                        <p:cTn id="64" dur="1000" fill="hold"/>
                                        <p:tgtEl>
                                          <p:spTgt spid="9"/>
                                        </p:tgtEl>
                                        <p:attrNameLst>
                                          <p:attrName>ppt_x</p:attrName>
                                        </p:attrNameLst>
                                      </p:cBhvr>
                                      <p:tavLst>
                                        <p:tav tm="0">
                                          <p:val>
                                            <p:strVal val="#ppt_x"/>
                                          </p:val>
                                        </p:tav>
                                        <p:tav tm="100000">
                                          <p:val>
                                            <p:strVal val="#ppt_x"/>
                                          </p:val>
                                        </p:tav>
                                      </p:tavLst>
                                    </p:anim>
                                    <p:anim calcmode="lin" valueType="num">
                                      <p:cBhvr>
                                        <p:cTn id="65"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20"/>
                                        </p:tgtEl>
                                        <p:attrNameLst>
                                          <p:attrName>style.visibility</p:attrName>
                                        </p:attrNameLst>
                                      </p:cBhvr>
                                      <p:to>
                                        <p:strVal val="visible"/>
                                      </p:to>
                                    </p:set>
                                    <p:animEffect transition="in" filter="fade">
                                      <p:cBhvr>
                                        <p:cTn id="70" dur="1000"/>
                                        <p:tgtEl>
                                          <p:spTgt spid="20"/>
                                        </p:tgtEl>
                                      </p:cBhvr>
                                    </p:animEffect>
                                    <p:anim calcmode="lin" valueType="num">
                                      <p:cBhvr>
                                        <p:cTn id="71" dur="1000" fill="hold"/>
                                        <p:tgtEl>
                                          <p:spTgt spid="20"/>
                                        </p:tgtEl>
                                        <p:attrNameLst>
                                          <p:attrName>ppt_x</p:attrName>
                                        </p:attrNameLst>
                                      </p:cBhvr>
                                      <p:tavLst>
                                        <p:tav tm="0">
                                          <p:val>
                                            <p:strVal val="#ppt_x"/>
                                          </p:val>
                                        </p:tav>
                                        <p:tav tm="100000">
                                          <p:val>
                                            <p:strVal val="#ppt_x"/>
                                          </p:val>
                                        </p:tav>
                                      </p:tavLst>
                                    </p:anim>
                                    <p:anim calcmode="lin" valueType="num">
                                      <p:cBhvr>
                                        <p:cTn id="72"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10"/>
                                        </p:tgtEl>
                                        <p:attrNameLst>
                                          <p:attrName>style.visibility</p:attrName>
                                        </p:attrNameLst>
                                      </p:cBhvr>
                                      <p:to>
                                        <p:strVal val="visible"/>
                                      </p:to>
                                    </p:set>
                                    <p:animEffect transition="in" filter="fade">
                                      <p:cBhvr>
                                        <p:cTn id="77" dur="1000"/>
                                        <p:tgtEl>
                                          <p:spTgt spid="10"/>
                                        </p:tgtEl>
                                      </p:cBhvr>
                                    </p:animEffect>
                                    <p:anim calcmode="lin" valueType="num">
                                      <p:cBhvr>
                                        <p:cTn id="78" dur="1000" fill="hold"/>
                                        <p:tgtEl>
                                          <p:spTgt spid="10"/>
                                        </p:tgtEl>
                                        <p:attrNameLst>
                                          <p:attrName>ppt_x</p:attrName>
                                        </p:attrNameLst>
                                      </p:cBhvr>
                                      <p:tavLst>
                                        <p:tav tm="0">
                                          <p:val>
                                            <p:strVal val="#ppt_x"/>
                                          </p:val>
                                        </p:tav>
                                        <p:tav tm="100000">
                                          <p:val>
                                            <p:strVal val="#ppt_x"/>
                                          </p:val>
                                        </p:tav>
                                      </p:tavLst>
                                    </p:anim>
                                    <p:anim calcmode="lin" valueType="num">
                                      <p:cBhvr>
                                        <p:cTn id="7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latin typeface="微軟正黑體" panose="020B0604030504040204" pitchFamily="34" charset="-120"/>
                <a:ea typeface="微軟正黑體" panose="020B0604030504040204" pitchFamily="34" charset="-120"/>
              </a:rPr>
              <a:t>目   錄</a:t>
            </a:r>
            <a:endParaRPr lang="zh-TW" altLang="en-US" b="1" dirty="0">
              <a:latin typeface="微軟正黑體" panose="020B0604030504040204" pitchFamily="34" charset="-120"/>
              <a:ea typeface="微軟正黑體" panose="020B0604030504040204" pitchFamily="34" charset="-120"/>
            </a:endParaRPr>
          </a:p>
        </p:txBody>
      </p:sp>
      <p:sp>
        <p:nvSpPr>
          <p:cNvPr id="3" name="內容版面配置區 2"/>
          <p:cNvSpPr>
            <a:spLocks noGrp="1"/>
          </p:cNvSpPr>
          <p:nvPr>
            <p:ph idx="1"/>
          </p:nvPr>
        </p:nvSpPr>
        <p:spPr>
          <a:xfrm>
            <a:off x="539552" y="1268760"/>
            <a:ext cx="8229600" cy="5256584"/>
          </a:xfrm>
        </p:spPr>
        <p:txBody>
          <a:bodyPr>
            <a:noAutofit/>
          </a:bodyPr>
          <a:lstStyle/>
          <a:p>
            <a:r>
              <a:rPr lang="zh-TW" altLang="en-US" sz="2400" b="1" dirty="0" smtClean="0">
                <a:solidFill>
                  <a:schemeClr val="accent2">
                    <a:lumMod val="50000"/>
                  </a:schemeClr>
                </a:solidFill>
                <a:latin typeface="標楷體" panose="03000509000000000000" pitchFamily="65" charset="-120"/>
                <a:ea typeface="標楷體" panose="03000509000000000000" pitchFamily="65" charset="-120"/>
                <a:cs typeface="Times New Roman" pitchFamily="18" charset="0"/>
              </a:rPr>
              <a:t>十二年國教總綱的願景、理念與目標</a:t>
            </a:r>
            <a:endParaRPr lang="en-US" altLang="zh-TW" sz="2400" b="1" dirty="0" smtClean="0">
              <a:solidFill>
                <a:schemeClr val="accent2">
                  <a:lumMod val="50000"/>
                </a:schemeClr>
              </a:solidFill>
              <a:latin typeface="標楷體" panose="03000509000000000000" pitchFamily="65" charset="-120"/>
              <a:ea typeface="標楷體" panose="03000509000000000000" pitchFamily="65" charset="-120"/>
              <a:cs typeface="Times New Roman" pitchFamily="18" charset="0"/>
            </a:endParaRPr>
          </a:p>
          <a:p>
            <a:r>
              <a:rPr lang="zh-TW" altLang="en-US" sz="2400" b="1" dirty="0" smtClean="0">
                <a:solidFill>
                  <a:schemeClr val="accent2">
                    <a:lumMod val="50000"/>
                  </a:schemeClr>
                </a:solidFill>
                <a:latin typeface="標楷體" panose="03000509000000000000" pitchFamily="65" charset="-120"/>
                <a:ea typeface="標楷體" panose="03000509000000000000" pitchFamily="65" charset="-120"/>
                <a:cs typeface="Times New Roman" pitchFamily="18" charset="0"/>
              </a:rPr>
              <a:t>核心素養─三面九向</a:t>
            </a:r>
            <a:endParaRPr lang="en-US" altLang="zh-TW" sz="2400" b="1" dirty="0" smtClean="0">
              <a:solidFill>
                <a:schemeClr val="accent2">
                  <a:lumMod val="50000"/>
                </a:schemeClr>
              </a:solidFill>
              <a:latin typeface="標楷體" panose="03000509000000000000" pitchFamily="65" charset="-120"/>
              <a:ea typeface="標楷體" panose="03000509000000000000" pitchFamily="65" charset="-120"/>
              <a:cs typeface="Times New Roman" pitchFamily="18" charset="0"/>
            </a:endParaRPr>
          </a:p>
          <a:p>
            <a:r>
              <a:rPr lang="zh-TW" altLang="en-US" sz="2400" b="1" dirty="0" smtClean="0">
                <a:solidFill>
                  <a:schemeClr val="accent2">
                    <a:lumMod val="50000"/>
                  </a:schemeClr>
                </a:solidFill>
                <a:latin typeface="標楷體" panose="03000509000000000000" pitchFamily="65" charset="-120"/>
                <a:ea typeface="標楷體" panose="03000509000000000000" pitchFamily="65" charset="-120"/>
                <a:cs typeface="Times New Roman" pitchFamily="18" charset="0"/>
              </a:rPr>
              <a:t>普通高中課程類型架構</a:t>
            </a:r>
            <a:endParaRPr lang="en-US" altLang="zh-TW" sz="2400" b="1" dirty="0" smtClean="0">
              <a:solidFill>
                <a:schemeClr val="accent2">
                  <a:lumMod val="50000"/>
                </a:schemeClr>
              </a:solidFill>
              <a:latin typeface="標楷體" panose="03000509000000000000" pitchFamily="65" charset="-120"/>
              <a:ea typeface="標楷體" panose="03000509000000000000" pitchFamily="65" charset="-120"/>
              <a:cs typeface="Times New Roman" pitchFamily="18" charset="0"/>
            </a:endParaRPr>
          </a:p>
          <a:p>
            <a:r>
              <a:rPr lang="zh-TW" altLang="en-US" sz="2400" b="1" dirty="0" smtClean="0">
                <a:solidFill>
                  <a:schemeClr val="accent2">
                    <a:lumMod val="50000"/>
                  </a:schemeClr>
                </a:solidFill>
                <a:latin typeface="標楷體" panose="03000509000000000000" pitchFamily="65" charset="-120"/>
                <a:ea typeface="標楷體" panose="03000509000000000000" pitchFamily="65" charset="-120"/>
                <a:cs typeface="Times New Roman" pitchFamily="18" charset="0"/>
              </a:rPr>
              <a:t>普通型高中</a:t>
            </a:r>
            <a:r>
              <a:rPr lang="en-US" altLang="zh-TW" sz="2400" b="1" dirty="0" smtClean="0">
                <a:solidFill>
                  <a:schemeClr val="accent2">
                    <a:lumMod val="50000"/>
                  </a:schemeClr>
                </a:solidFill>
                <a:latin typeface="標楷體" panose="03000509000000000000" pitchFamily="65" charset="-120"/>
                <a:ea typeface="標楷體" panose="03000509000000000000" pitchFamily="65" charset="-120"/>
                <a:cs typeface="Times New Roman" pitchFamily="18" charset="0"/>
              </a:rPr>
              <a:t>99</a:t>
            </a:r>
            <a:r>
              <a:rPr lang="zh-TW" altLang="en-US" sz="2400" b="1" dirty="0" smtClean="0">
                <a:solidFill>
                  <a:schemeClr val="accent2">
                    <a:lumMod val="50000"/>
                  </a:schemeClr>
                </a:solidFill>
                <a:latin typeface="標楷體" panose="03000509000000000000" pitchFamily="65" charset="-120"/>
                <a:ea typeface="標楷體" panose="03000509000000000000" pitchFamily="65" charset="-120"/>
                <a:cs typeface="Times New Roman" pitchFamily="18" charset="0"/>
              </a:rPr>
              <a:t>課綱 </a:t>
            </a:r>
            <a:r>
              <a:rPr lang="en-US" altLang="zh-TW" sz="2400" b="1" dirty="0" smtClean="0">
                <a:solidFill>
                  <a:schemeClr val="accent2">
                    <a:lumMod val="50000"/>
                  </a:schemeClr>
                </a:solidFill>
                <a:latin typeface="標楷體" panose="03000509000000000000" pitchFamily="65" charset="-120"/>
                <a:ea typeface="標楷體" panose="03000509000000000000" pitchFamily="65" charset="-120"/>
                <a:cs typeface="Times New Roman" pitchFamily="18" charset="0"/>
              </a:rPr>
              <a:t>VS </a:t>
            </a:r>
            <a:r>
              <a:rPr lang="zh-TW" altLang="en-US" sz="2400" b="1" dirty="0" smtClean="0">
                <a:solidFill>
                  <a:schemeClr val="accent2">
                    <a:lumMod val="50000"/>
                  </a:schemeClr>
                </a:solidFill>
                <a:latin typeface="標楷體" panose="03000509000000000000" pitchFamily="65" charset="-120"/>
                <a:ea typeface="標楷體" panose="03000509000000000000" pitchFamily="65" charset="-120"/>
                <a:cs typeface="Times New Roman" pitchFamily="18" charset="0"/>
              </a:rPr>
              <a:t>新課綱</a:t>
            </a:r>
            <a:endParaRPr lang="en-US" altLang="zh-TW" sz="2400" b="1" dirty="0" smtClean="0">
              <a:solidFill>
                <a:schemeClr val="accent2">
                  <a:lumMod val="50000"/>
                </a:schemeClr>
              </a:solidFill>
              <a:latin typeface="標楷體" panose="03000509000000000000" pitchFamily="65" charset="-120"/>
              <a:ea typeface="標楷體" panose="03000509000000000000" pitchFamily="65" charset="-120"/>
              <a:cs typeface="Times New Roman" pitchFamily="18" charset="0"/>
            </a:endParaRPr>
          </a:p>
          <a:p>
            <a:r>
              <a:rPr lang="zh-TW" altLang="en-US" sz="2400" b="1" dirty="0" smtClean="0">
                <a:solidFill>
                  <a:schemeClr val="accent2">
                    <a:lumMod val="50000"/>
                  </a:schemeClr>
                </a:solidFill>
                <a:latin typeface="標楷體" panose="03000509000000000000" pitchFamily="65" charset="-120"/>
                <a:ea typeface="標楷體" panose="03000509000000000000" pitchFamily="65" charset="-120"/>
                <a:cs typeface="Times New Roman" pitchFamily="18" charset="0"/>
              </a:rPr>
              <a:t>部定必修課程規劃</a:t>
            </a:r>
            <a:endParaRPr lang="en-US" altLang="zh-TW" sz="2400" b="1" dirty="0" smtClean="0">
              <a:solidFill>
                <a:schemeClr val="accent2">
                  <a:lumMod val="50000"/>
                </a:schemeClr>
              </a:solidFill>
              <a:latin typeface="標楷體" panose="03000509000000000000" pitchFamily="65" charset="-120"/>
              <a:ea typeface="標楷體" panose="03000509000000000000" pitchFamily="65" charset="-120"/>
              <a:cs typeface="Times New Roman" pitchFamily="18" charset="0"/>
            </a:endParaRPr>
          </a:p>
          <a:p>
            <a:r>
              <a:rPr lang="zh-TW" altLang="en-US" sz="2400" b="1" dirty="0" smtClean="0">
                <a:solidFill>
                  <a:schemeClr val="accent2">
                    <a:lumMod val="50000"/>
                  </a:schemeClr>
                </a:solidFill>
                <a:latin typeface="標楷體" panose="03000509000000000000" pitchFamily="65" charset="-120"/>
                <a:ea typeface="標楷體" panose="03000509000000000000" pitchFamily="65" charset="-120"/>
                <a:cs typeface="Times New Roman" pitchFamily="18" charset="0"/>
              </a:rPr>
              <a:t>校訂必修課程規劃</a:t>
            </a:r>
            <a:endParaRPr lang="en-US" altLang="zh-TW" sz="2400" b="1" dirty="0" smtClean="0">
              <a:solidFill>
                <a:schemeClr val="accent2">
                  <a:lumMod val="50000"/>
                </a:schemeClr>
              </a:solidFill>
              <a:latin typeface="標楷體" panose="03000509000000000000" pitchFamily="65" charset="-120"/>
              <a:ea typeface="標楷體" panose="03000509000000000000" pitchFamily="65" charset="-120"/>
              <a:cs typeface="Times New Roman" pitchFamily="18" charset="0"/>
            </a:endParaRPr>
          </a:p>
          <a:p>
            <a:r>
              <a:rPr lang="zh-TW" altLang="en-US" sz="2400" b="1" dirty="0" smtClean="0">
                <a:solidFill>
                  <a:schemeClr val="accent2">
                    <a:lumMod val="50000"/>
                  </a:schemeClr>
                </a:solidFill>
                <a:latin typeface="標楷體" panose="03000509000000000000" pitchFamily="65" charset="-120"/>
                <a:ea typeface="標楷體" panose="03000509000000000000" pitchFamily="65" charset="-120"/>
                <a:cs typeface="Times New Roman" pitchFamily="18" charset="0"/>
              </a:rPr>
              <a:t>選修課程規劃</a:t>
            </a:r>
            <a:endParaRPr lang="en-US" altLang="zh-TW" sz="2400" b="1" dirty="0" smtClean="0">
              <a:solidFill>
                <a:schemeClr val="accent2">
                  <a:lumMod val="50000"/>
                </a:schemeClr>
              </a:solidFill>
              <a:latin typeface="標楷體" panose="03000509000000000000" pitchFamily="65" charset="-120"/>
              <a:ea typeface="標楷體" panose="03000509000000000000" pitchFamily="65" charset="-120"/>
              <a:cs typeface="Times New Roman" pitchFamily="18" charset="0"/>
            </a:endParaRPr>
          </a:p>
          <a:p>
            <a:r>
              <a:rPr lang="zh-TW" altLang="en-US" sz="2400" b="1" dirty="0" smtClean="0">
                <a:solidFill>
                  <a:schemeClr val="accent2">
                    <a:lumMod val="50000"/>
                  </a:schemeClr>
                </a:solidFill>
                <a:latin typeface="標楷體" panose="03000509000000000000" pitchFamily="65" charset="-120"/>
                <a:ea typeface="標楷體" panose="03000509000000000000" pitchFamily="65" charset="-120"/>
              </a:rPr>
              <a:t>跨科</a:t>
            </a:r>
            <a:r>
              <a:rPr lang="en-US" altLang="zh-TW" sz="2400" b="1" dirty="0" smtClean="0">
                <a:solidFill>
                  <a:schemeClr val="accent2">
                    <a:lumMod val="50000"/>
                  </a:schemeClr>
                </a:solidFill>
                <a:latin typeface="標楷體" panose="03000509000000000000" pitchFamily="65" charset="-120"/>
                <a:ea typeface="標楷體" panose="03000509000000000000" pitchFamily="65" charset="-120"/>
              </a:rPr>
              <a:t>(</a:t>
            </a:r>
            <a:r>
              <a:rPr lang="zh-TW" altLang="en-US" sz="2400" b="1" dirty="0" smtClean="0">
                <a:solidFill>
                  <a:schemeClr val="accent2">
                    <a:lumMod val="50000"/>
                  </a:schemeClr>
                </a:solidFill>
                <a:latin typeface="標楷體" panose="03000509000000000000" pitchFamily="65" charset="-120"/>
                <a:ea typeface="標楷體" panose="03000509000000000000" pitchFamily="65" charset="-120"/>
              </a:rPr>
              <a:t>領域</a:t>
            </a:r>
            <a:r>
              <a:rPr lang="en-US" altLang="zh-TW" sz="2400" b="1" dirty="0" smtClean="0">
                <a:solidFill>
                  <a:schemeClr val="accent2">
                    <a:lumMod val="50000"/>
                  </a:schemeClr>
                </a:solidFill>
                <a:latin typeface="標楷體" panose="03000509000000000000" pitchFamily="65" charset="-120"/>
                <a:ea typeface="標楷體" panose="03000509000000000000" pitchFamily="65" charset="-120"/>
              </a:rPr>
              <a:t>)</a:t>
            </a:r>
            <a:r>
              <a:rPr lang="zh-TW" altLang="en-US" sz="2400" b="1" dirty="0" smtClean="0">
                <a:solidFill>
                  <a:schemeClr val="accent2">
                    <a:lumMod val="50000"/>
                  </a:schemeClr>
                </a:solidFill>
                <a:latin typeface="標楷體" panose="03000509000000000000" pitchFamily="65" charset="-120"/>
                <a:ea typeface="標楷體" panose="03000509000000000000" pitchFamily="65" charset="-120"/>
              </a:rPr>
              <a:t>專題與協同教學</a:t>
            </a:r>
            <a:endParaRPr lang="en-US" altLang="zh-TW" sz="2400" b="1" dirty="0" smtClean="0">
              <a:solidFill>
                <a:schemeClr val="accent2">
                  <a:lumMod val="50000"/>
                </a:schemeClr>
              </a:solidFill>
              <a:latin typeface="標楷體" panose="03000509000000000000" pitchFamily="65" charset="-120"/>
              <a:ea typeface="標楷體" panose="03000509000000000000" pitchFamily="65" charset="-120"/>
            </a:endParaRPr>
          </a:p>
          <a:p>
            <a:r>
              <a:rPr lang="zh-TW" altLang="en-US" sz="2400" b="1" dirty="0" smtClean="0">
                <a:solidFill>
                  <a:schemeClr val="accent2">
                    <a:lumMod val="50000"/>
                  </a:schemeClr>
                </a:solidFill>
                <a:latin typeface="標楷體" panose="03000509000000000000" pitchFamily="65" charset="-120"/>
                <a:ea typeface="標楷體" panose="03000509000000000000" pitchFamily="65" charset="-120"/>
              </a:rPr>
              <a:t>彈性學習時間規劃</a:t>
            </a:r>
            <a:endParaRPr lang="en-US" altLang="zh-TW" sz="2400" b="1" dirty="0" smtClean="0">
              <a:solidFill>
                <a:schemeClr val="accent2">
                  <a:lumMod val="50000"/>
                </a:schemeClr>
              </a:solidFill>
              <a:latin typeface="標楷體" panose="03000509000000000000" pitchFamily="65" charset="-120"/>
              <a:ea typeface="標楷體" panose="03000509000000000000" pitchFamily="65" charset="-120"/>
            </a:endParaRPr>
          </a:p>
          <a:p>
            <a:r>
              <a:rPr lang="zh-TW" altLang="en-US" sz="2400" b="1" dirty="0" smtClean="0">
                <a:solidFill>
                  <a:schemeClr val="accent2">
                    <a:lumMod val="50000"/>
                  </a:schemeClr>
                </a:solidFill>
                <a:latin typeface="標楷體" panose="03000509000000000000" pitchFamily="65" charset="-120"/>
                <a:ea typeface="標楷體" panose="03000509000000000000" pitchFamily="65" charset="-120"/>
              </a:rPr>
              <a:t>實務操作</a:t>
            </a:r>
            <a:endParaRPr lang="en-US" altLang="zh-TW" sz="2400" b="1" dirty="0" smtClean="0">
              <a:solidFill>
                <a:schemeClr val="accent2">
                  <a:lumMod val="50000"/>
                </a:schemeClr>
              </a:solidFill>
              <a:latin typeface="標楷體" panose="03000509000000000000" pitchFamily="65" charset="-120"/>
              <a:ea typeface="標楷體" panose="03000509000000000000" pitchFamily="65" charset="-120"/>
            </a:endParaRPr>
          </a:p>
          <a:p>
            <a:r>
              <a:rPr lang="zh-TW" altLang="en-US" sz="2400" b="1" dirty="0" smtClean="0">
                <a:solidFill>
                  <a:schemeClr val="accent2">
                    <a:lumMod val="50000"/>
                  </a:schemeClr>
                </a:solidFill>
                <a:latin typeface="標楷體" panose="03000509000000000000" pitchFamily="65" charset="-120"/>
                <a:ea typeface="標楷體" panose="03000509000000000000" pitchFamily="65" charset="-120"/>
              </a:rPr>
              <a:t>學生應修習條件</a:t>
            </a:r>
            <a:endParaRPr lang="en-US" altLang="zh-TW" sz="2400" b="1" dirty="0" smtClean="0">
              <a:solidFill>
                <a:schemeClr val="accent2">
                  <a:lumMod val="50000"/>
                </a:schemeClr>
              </a:solidFill>
              <a:latin typeface="標楷體" panose="03000509000000000000" pitchFamily="65" charset="-120"/>
              <a:ea typeface="標楷體" panose="03000509000000000000" pitchFamily="65" charset="-120"/>
            </a:endParaRPr>
          </a:p>
          <a:p>
            <a:r>
              <a:rPr lang="zh-TW" altLang="en-US" sz="2400" b="1" dirty="0" smtClean="0">
                <a:solidFill>
                  <a:schemeClr val="accent2">
                    <a:lumMod val="50000"/>
                  </a:schemeClr>
                </a:solidFill>
                <a:latin typeface="標楷體" panose="03000509000000000000" pitchFamily="65" charset="-120"/>
                <a:ea typeface="標楷體" panose="03000509000000000000" pitchFamily="65" charset="-120"/>
              </a:rPr>
              <a:t>學生畢業條件</a:t>
            </a:r>
            <a:endParaRPr lang="zh-TW" altLang="en-US" sz="2400" b="1" dirty="0">
              <a:solidFill>
                <a:schemeClr val="accent2">
                  <a:lumMod val="50000"/>
                </a:schemeClr>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0194938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圓角矩形 3"/>
          <p:cNvSpPr/>
          <p:nvPr/>
        </p:nvSpPr>
        <p:spPr>
          <a:xfrm>
            <a:off x="510990" y="1124744"/>
            <a:ext cx="8496944" cy="1152128"/>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marL="271463" indent="-271463">
              <a:buNone/>
            </a:pPr>
            <a:r>
              <a:rPr lang="zh-TW" altLang="zh-TW" sz="2800" dirty="0">
                <a:latin typeface="標楷體" pitchFamily="65" charset="-120"/>
                <a:ea typeface="標楷體" pitchFamily="65" charset="-120"/>
              </a:rPr>
              <a:t>彈性學習時間包括</a:t>
            </a:r>
            <a:r>
              <a:rPr lang="zh-TW" altLang="zh-TW" sz="2800" dirty="0">
                <a:solidFill>
                  <a:srgbClr val="FFFF00"/>
                </a:solidFill>
                <a:latin typeface="標楷體" pitchFamily="65" charset="-120"/>
                <a:ea typeface="標楷體" pitchFamily="65" charset="-120"/>
              </a:rPr>
              <a:t>學生自主學習、選手培訓、充實（增廣）</a:t>
            </a:r>
            <a:r>
              <a:rPr lang="en-US" altLang="zh-TW" sz="2800" dirty="0">
                <a:solidFill>
                  <a:srgbClr val="FFFF00"/>
                </a:solidFill>
                <a:latin typeface="標楷體" pitchFamily="65" charset="-120"/>
                <a:ea typeface="標楷體" pitchFamily="65" charset="-120"/>
              </a:rPr>
              <a:t>/</a:t>
            </a:r>
            <a:r>
              <a:rPr lang="zh-TW" altLang="zh-TW" sz="2800" dirty="0">
                <a:solidFill>
                  <a:srgbClr val="FFFF00"/>
                </a:solidFill>
                <a:latin typeface="標楷體" pitchFamily="65" charset="-120"/>
                <a:ea typeface="標楷體" pitchFamily="65" charset="-120"/>
              </a:rPr>
              <a:t>補強性課程、學校特色活動</a:t>
            </a:r>
            <a:r>
              <a:rPr lang="zh-TW" altLang="zh-TW" sz="2800" dirty="0">
                <a:solidFill>
                  <a:schemeClr val="bg1"/>
                </a:solidFill>
                <a:latin typeface="標楷體" pitchFamily="65" charset="-120"/>
                <a:ea typeface="標楷體" pitchFamily="65" charset="-120"/>
              </a:rPr>
              <a:t>。</a:t>
            </a:r>
            <a:endParaRPr lang="en-US" altLang="zh-TW" sz="2800" dirty="0">
              <a:solidFill>
                <a:schemeClr val="bg1"/>
              </a:solidFill>
              <a:latin typeface="標楷體" pitchFamily="65" charset="-120"/>
              <a:ea typeface="標楷體" pitchFamily="65" charset="-120"/>
            </a:endParaRPr>
          </a:p>
        </p:txBody>
      </p:sp>
      <p:sp>
        <p:nvSpPr>
          <p:cNvPr id="5" name="標題 1"/>
          <p:cNvSpPr>
            <a:spLocks noGrp="1"/>
          </p:cNvSpPr>
          <p:nvPr>
            <p:ph type="title"/>
          </p:nvPr>
        </p:nvSpPr>
        <p:spPr>
          <a:xfrm>
            <a:off x="457200" y="274638"/>
            <a:ext cx="8229600" cy="634082"/>
          </a:xfrm>
        </p:spPr>
        <p:txBody>
          <a:bodyPr>
            <a:normAutofit fontScale="90000"/>
          </a:bodyPr>
          <a:lstStyle/>
          <a:p>
            <a:r>
              <a:rPr lang="zh-TW" altLang="en-US" b="1" dirty="0" smtClean="0">
                <a:solidFill>
                  <a:schemeClr val="accent6">
                    <a:lumMod val="50000"/>
                  </a:schemeClr>
                </a:solidFill>
                <a:latin typeface="微軟正黑體" panose="020B0604030504040204" pitchFamily="34" charset="-120"/>
                <a:ea typeface="微軟正黑體" panose="020B0604030504040204" pitchFamily="34" charset="-120"/>
              </a:rPr>
              <a:t>彈性學習時間規劃</a:t>
            </a:r>
            <a:endParaRPr lang="zh-TW" altLang="en-US" b="1" dirty="0">
              <a:solidFill>
                <a:schemeClr val="accent6">
                  <a:lumMod val="50000"/>
                </a:schemeClr>
              </a:solidFill>
              <a:latin typeface="微軟正黑體" panose="020B0604030504040204" pitchFamily="34" charset="-120"/>
              <a:ea typeface="微軟正黑體" panose="020B0604030504040204" pitchFamily="34" charset="-120"/>
            </a:endParaRPr>
          </a:p>
        </p:txBody>
      </p:sp>
      <p:sp>
        <p:nvSpPr>
          <p:cNvPr id="9" name="圓角矩形 8"/>
          <p:cNvSpPr/>
          <p:nvPr/>
        </p:nvSpPr>
        <p:spPr>
          <a:xfrm>
            <a:off x="116222" y="3109365"/>
            <a:ext cx="702644" cy="2926080"/>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zh-TW" altLang="en-US" sz="3200" dirty="0">
                <a:latin typeface="標楷體" panose="03000509000000000000" pitchFamily="65" charset="-120"/>
                <a:ea typeface="標楷體" panose="03000509000000000000" pitchFamily="65" charset="-120"/>
              </a:rPr>
              <a:t>學生自主學習</a:t>
            </a:r>
          </a:p>
        </p:txBody>
      </p:sp>
      <p:sp>
        <p:nvSpPr>
          <p:cNvPr id="10" name="圓角矩形 9"/>
          <p:cNvSpPr/>
          <p:nvPr/>
        </p:nvSpPr>
        <p:spPr>
          <a:xfrm>
            <a:off x="1164937" y="2492896"/>
            <a:ext cx="7854215" cy="1415640"/>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r>
              <a:rPr lang="zh-TW" altLang="en-US" sz="2800" dirty="0">
                <a:latin typeface="標楷體" panose="03000509000000000000" pitchFamily="65" charset="-120"/>
                <a:ea typeface="標楷體" panose="03000509000000000000" pitchFamily="65" charset="-120"/>
              </a:rPr>
              <a:t>訂定學生自主學習實施規範，其內容包括實施原則、輔導管理（包括指導學生</a:t>
            </a:r>
            <a:r>
              <a:rPr lang="zh-TW" altLang="en-US" sz="2800" dirty="0" smtClean="0">
                <a:latin typeface="標楷體" panose="03000509000000000000" pitchFamily="65" charset="-120"/>
                <a:ea typeface="標楷體" panose="03000509000000000000" pitchFamily="65" charset="-120"/>
              </a:rPr>
              <a:t>規劃</a:t>
            </a:r>
            <a:r>
              <a:rPr lang="zh-TW" altLang="en-US" sz="2800" dirty="0">
                <a:latin typeface="標楷體" panose="03000509000000000000" pitchFamily="65" charset="-120"/>
                <a:ea typeface="標楷體" panose="03000509000000000000" pitchFamily="65" charset="-120"/>
              </a:rPr>
              <a:t>自主學習計畫）、學生自主學習計畫參考格式及相關規定。</a:t>
            </a:r>
          </a:p>
        </p:txBody>
      </p:sp>
      <p:sp>
        <p:nvSpPr>
          <p:cNvPr id="11" name="圓角矩形 10"/>
          <p:cNvSpPr/>
          <p:nvPr/>
        </p:nvSpPr>
        <p:spPr>
          <a:xfrm>
            <a:off x="1192558" y="4005064"/>
            <a:ext cx="7806090" cy="1291294"/>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r>
              <a:rPr lang="zh-TW" altLang="en-US" sz="2800" dirty="0">
                <a:latin typeface="標楷體" panose="03000509000000000000" pitchFamily="65" charset="-120"/>
                <a:ea typeface="標楷體" panose="03000509000000000000" pitchFamily="65" charset="-120"/>
              </a:rPr>
              <a:t>學生應依前目實施規範，有系統的規劃自主學習計畫；計畫項目包括學習主題</a:t>
            </a:r>
            <a:r>
              <a:rPr lang="zh-TW" altLang="en-US" sz="2800" dirty="0" smtClean="0">
                <a:latin typeface="標楷體" panose="03000509000000000000" pitchFamily="65" charset="-120"/>
                <a:ea typeface="標楷體" panose="03000509000000000000" pitchFamily="65" charset="-120"/>
              </a:rPr>
              <a:t>、內容</a:t>
            </a:r>
            <a:r>
              <a:rPr lang="zh-TW" altLang="en-US" sz="2800" dirty="0">
                <a:latin typeface="標楷體" panose="03000509000000000000" pitchFamily="65" charset="-120"/>
                <a:ea typeface="標楷體" panose="03000509000000000000" pitchFamily="65" charset="-120"/>
              </a:rPr>
              <a:t>、進度、方式及所需設備，並經教師指導及家長同意後實施。</a:t>
            </a:r>
          </a:p>
        </p:txBody>
      </p:sp>
      <p:sp>
        <p:nvSpPr>
          <p:cNvPr id="12" name="圓角矩形 11"/>
          <p:cNvSpPr/>
          <p:nvPr/>
        </p:nvSpPr>
        <p:spPr>
          <a:xfrm>
            <a:off x="1216622" y="5383024"/>
            <a:ext cx="7757963" cy="1214328"/>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r>
              <a:rPr lang="zh-TW" altLang="en-US" sz="2800" dirty="0">
                <a:latin typeface="標楷體" panose="03000509000000000000" pitchFamily="65" charset="-120"/>
                <a:ea typeface="標楷體" panose="03000509000000000000" pitchFamily="65" charset="-120"/>
              </a:rPr>
              <a:t>普通型、綜合型高級中等學校，學生於修業年限內，其自主學習應至少十八節</a:t>
            </a:r>
            <a:r>
              <a:rPr lang="zh-TW" altLang="en-US" sz="2800" dirty="0" smtClean="0">
                <a:latin typeface="標楷體" panose="03000509000000000000" pitchFamily="65" charset="-120"/>
                <a:ea typeface="標楷體" panose="03000509000000000000" pitchFamily="65" charset="-120"/>
              </a:rPr>
              <a:t>，並</a:t>
            </a:r>
            <a:r>
              <a:rPr lang="zh-TW" altLang="en-US" sz="2800" dirty="0">
                <a:latin typeface="標楷體" panose="03000509000000000000" pitchFamily="65" charset="-120"/>
                <a:ea typeface="標楷體" panose="03000509000000000000" pitchFamily="65" charset="-120"/>
              </a:rPr>
              <a:t>應安排於一至二學期內實施。</a:t>
            </a:r>
          </a:p>
        </p:txBody>
      </p:sp>
      <p:cxnSp>
        <p:nvCxnSpPr>
          <p:cNvPr id="13" name="直線接點 12"/>
          <p:cNvCxnSpPr>
            <a:stCxn id="9" idx="3"/>
            <a:endCxn id="10" idx="1"/>
          </p:cNvCxnSpPr>
          <p:nvPr/>
        </p:nvCxnSpPr>
        <p:spPr>
          <a:xfrm flipV="1">
            <a:off x="818866" y="3200716"/>
            <a:ext cx="346071" cy="1371689"/>
          </a:xfrm>
          <a:prstGeom prst="line">
            <a:avLst/>
          </a:prstGeom>
        </p:spPr>
        <p:style>
          <a:lnRef idx="3">
            <a:schemeClr val="dk1"/>
          </a:lnRef>
          <a:fillRef idx="0">
            <a:schemeClr val="dk1"/>
          </a:fillRef>
          <a:effectRef idx="2">
            <a:schemeClr val="dk1"/>
          </a:effectRef>
          <a:fontRef idx="minor">
            <a:schemeClr val="tx1"/>
          </a:fontRef>
        </p:style>
      </p:cxnSp>
      <p:cxnSp>
        <p:nvCxnSpPr>
          <p:cNvPr id="14" name="直線接點 13"/>
          <p:cNvCxnSpPr/>
          <p:nvPr/>
        </p:nvCxnSpPr>
        <p:spPr>
          <a:xfrm>
            <a:off x="818866" y="4590245"/>
            <a:ext cx="376459" cy="0"/>
          </a:xfrm>
          <a:prstGeom prst="line">
            <a:avLst/>
          </a:prstGeom>
        </p:spPr>
        <p:style>
          <a:lnRef idx="3">
            <a:schemeClr val="dk1"/>
          </a:lnRef>
          <a:fillRef idx="0">
            <a:schemeClr val="dk1"/>
          </a:fillRef>
          <a:effectRef idx="2">
            <a:schemeClr val="dk1"/>
          </a:effectRef>
          <a:fontRef idx="minor">
            <a:schemeClr val="tx1"/>
          </a:fontRef>
        </p:style>
      </p:cxnSp>
      <p:cxnSp>
        <p:nvCxnSpPr>
          <p:cNvPr id="15" name="直線接點 14"/>
          <p:cNvCxnSpPr>
            <a:stCxn id="9" idx="3"/>
            <a:endCxn id="12" idx="1"/>
          </p:cNvCxnSpPr>
          <p:nvPr/>
        </p:nvCxnSpPr>
        <p:spPr>
          <a:xfrm>
            <a:off x="818866" y="4572405"/>
            <a:ext cx="397756" cy="1417783"/>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383920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fade">
                                      <p:cBhvr>
                                        <p:cTn id="14" dur="1000"/>
                                        <p:tgtEl>
                                          <p:spTgt spid="13"/>
                                        </p:tgtEl>
                                      </p:cBhvr>
                                    </p:animEffect>
                                    <p:anim calcmode="lin" valueType="num">
                                      <p:cBhvr>
                                        <p:cTn id="15" dur="1000" fill="hold"/>
                                        <p:tgtEl>
                                          <p:spTgt spid="13"/>
                                        </p:tgtEl>
                                        <p:attrNameLst>
                                          <p:attrName>ppt_x</p:attrName>
                                        </p:attrNameLst>
                                      </p:cBhvr>
                                      <p:tavLst>
                                        <p:tav tm="0">
                                          <p:val>
                                            <p:strVal val="#ppt_x"/>
                                          </p:val>
                                        </p:tav>
                                        <p:tav tm="100000">
                                          <p:val>
                                            <p:strVal val="#ppt_x"/>
                                          </p:val>
                                        </p:tav>
                                      </p:tavLst>
                                    </p:anim>
                                    <p:anim calcmode="lin" valueType="num">
                                      <p:cBhvr>
                                        <p:cTn id="16"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1000"/>
                                        <p:tgtEl>
                                          <p:spTgt spid="10"/>
                                        </p:tgtEl>
                                      </p:cBhvr>
                                    </p:animEffect>
                                    <p:anim calcmode="lin" valueType="num">
                                      <p:cBhvr>
                                        <p:cTn id="22" dur="1000" fill="hold"/>
                                        <p:tgtEl>
                                          <p:spTgt spid="10"/>
                                        </p:tgtEl>
                                        <p:attrNameLst>
                                          <p:attrName>ppt_x</p:attrName>
                                        </p:attrNameLst>
                                      </p:cBhvr>
                                      <p:tavLst>
                                        <p:tav tm="0">
                                          <p:val>
                                            <p:strVal val="#ppt_x"/>
                                          </p:val>
                                        </p:tav>
                                        <p:tav tm="100000">
                                          <p:val>
                                            <p:strVal val="#ppt_x"/>
                                          </p:val>
                                        </p:tav>
                                      </p:tavLst>
                                    </p:anim>
                                    <p:anim calcmode="lin" valueType="num">
                                      <p:cBhvr>
                                        <p:cTn id="2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fade">
                                      <p:cBhvr>
                                        <p:cTn id="28" dur="1000"/>
                                        <p:tgtEl>
                                          <p:spTgt spid="14"/>
                                        </p:tgtEl>
                                      </p:cBhvr>
                                    </p:animEffect>
                                    <p:anim calcmode="lin" valueType="num">
                                      <p:cBhvr>
                                        <p:cTn id="29" dur="1000" fill="hold"/>
                                        <p:tgtEl>
                                          <p:spTgt spid="14"/>
                                        </p:tgtEl>
                                        <p:attrNameLst>
                                          <p:attrName>ppt_x</p:attrName>
                                        </p:attrNameLst>
                                      </p:cBhvr>
                                      <p:tavLst>
                                        <p:tav tm="0">
                                          <p:val>
                                            <p:strVal val="#ppt_x"/>
                                          </p:val>
                                        </p:tav>
                                        <p:tav tm="100000">
                                          <p:val>
                                            <p:strVal val="#ppt_x"/>
                                          </p:val>
                                        </p:tav>
                                      </p:tavLst>
                                    </p:anim>
                                    <p:anim calcmode="lin" valueType="num">
                                      <p:cBhvr>
                                        <p:cTn id="30"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fade">
                                      <p:cBhvr>
                                        <p:cTn id="35" dur="1000"/>
                                        <p:tgtEl>
                                          <p:spTgt spid="11"/>
                                        </p:tgtEl>
                                      </p:cBhvr>
                                    </p:animEffect>
                                    <p:anim calcmode="lin" valueType="num">
                                      <p:cBhvr>
                                        <p:cTn id="36" dur="1000" fill="hold"/>
                                        <p:tgtEl>
                                          <p:spTgt spid="11"/>
                                        </p:tgtEl>
                                        <p:attrNameLst>
                                          <p:attrName>ppt_x</p:attrName>
                                        </p:attrNameLst>
                                      </p:cBhvr>
                                      <p:tavLst>
                                        <p:tav tm="0">
                                          <p:val>
                                            <p:strVal val="#ppt_x"/>
                                          </p:val>
                                        </p:tav>
                                        <p:tav tm="100000">
                                          <p:val>
                                            <p:strVal val="#ppt_x"/>
                                          </p:val>
                                        </p:tav>
                                      </p:tavLst>
                                    </p:anim>
                                    <p:anim calcmode="lin" valueType="num">
                                      <p:cBhvr>
                                        <p:cTn id="37"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fade">
                                      <p:cBhvr>
                                        <p:cTn id="42" dur="1000"/>
                                        <p:tgtEl>
                                          <p:spTgt spid="15"/>
                                        </p:tgtEl>
                                      </p:cBhvr>
                                    </p:animEffect>
                                    <p:anim calcmode="lin" valueType="num">
                                      <p:cBhvr>
                                        <p:cTn id="43" dur="1000" fill="hold"/>
                                        <p:tgtEl>
                                          <p:spTgt spid="15"/>
                                        </p:tgtEl>
                                        <p:attrNameLst>
                                          <p:attrName>ppt_x</p:attrName>
                                        </p:attrNameLst>
                                      </p:cBhvr>
                                      <p:tavLst>
                                        <p:tav tm="0">
                                          <p:val>
                                            <p:strVal val="#ppt_x"/>
                                          </p:val>
                                        </p:tav>
                                        <p:tav tm="100000">
                                          <p:val>
                                            <p:strVal val="#ppt_x"/>
                                          </p:val>
                                        </p:tav>
                                      </p:tavLst>
                                    </p:anim>
                                    <p:anim calcmode="lin" valueType="num">
                                      <p:cBhvr>
                                        <p:cTn id="44"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fade">
                                      <p:cBhvr>
                                        <p:cTn id="49" dur="1000"/>
                                        <p:tgtEl>
                                          <p:spTgt spid="12"/>
                                        </p:tgtEl>
                                      </p:cBhvr>
                                    </p:animEffect>
                                    <p:anim calcmode="lin" valueType="num">
                                      <p:cBhvr>
                                        <p:cTn id="50" dur="1000" fill="hold"/>
                                        <p:tgtEl>
                                          <p:spTgt spid="12"/>
                                        </p:tgtEl>
                                        <p:attrNameLst>
                                          <p:attrName>ppt_x</p:attrName>
                                        </p:attrNameLst>
                                      </p:cBhvr>
                                      <p:tavLst>
                                        <p:tav tm="0">
                                          <p:val>
                                            <p:strVal val="#ppt_x"/>
                                          </p:val>
                                        </p:tav>
                                        <p:tav tm="100000">
                                          <p:val>
                                            <p:strVal val="#ppt_x"/>
                                          </p:val>
                                        </p:tav>
                                      </p:tavLst>
                                    </p:anim>
                                    <p:anim calcmode="lin" valueType="num">
                                      <p:cBhvr>
                                        <p:cTn id="51"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圓角矩形 2"/>
          <p:cNvSpPr/>
          <p:nvPr/>
        </p:nvSpPr>
        <p:spPr>
          <a:xfrm>
            <a:off x="230874" y="3140968"/>
            <a:ext cx="1891365" cy="548641"/>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zh-TW" altLang="en-US" sz="3200" dirty="0">
                <a:latin typeface="標楷體" panose="03000509000000000000" pitchFamily="65" charset="-120"/>
                <a:ea typeface="標楷體" panose="03000509000000000000" pitchFamily="65" charset="-120"/>
              </a:rPr>
              <a:t>選手培訓</a:t>
            </a:r>
          </a:p>
        </p:txBody>
      </p:sp>
      <p:sp>
        <p:nvSpPr>
          <p:cNvPr id="2" name="圓角矩形 1"/>
          <p:cNvSpPr/>
          <p:nvPr/>
        </p:nvSpPr>
        <p:spPr>
          <a:xfrm>
            <a:off x="2483768" y="2909960"/>
            <a:ext cx="6237171" cy="1010656"/>
          </a:xfrm>
          <a:prstGeom prst="roundRect">
            <a:avLst/>
          </a:prstGeom>
          <a:solidFill>
            <a:schemeClr val="accent4">
              <a:lumMod val="50000"/>
            </a:schemeClr>
          </a:solidFill>
        </p:spPr>
        <p:style>
          <a:lnRef idx="0">
            <a:schemeClr val="accent3"/>
          </a:lnRef>
          <a:fillRef idx="3">
            <a:schemeClr val="accent3"/>
          </a:fillRef>
          <a:effectRef idx="3">
            <a:schemeClr val="accent3"/>
          </a:effectRef>
          <a:fontRef idx="minor">
            <a:schemeClr val="lt1"/>
          </a:fontRef>
        </p:style>
        <p:txBody>
          <a:bodyPr rtlCol="0" anchor="ctr"/>
          <a:lstStyle/>
          <a:p>
            <a:r>
              <a:rPr lang="zh-TW" altLang="en-US" sz="3200" dirty="0">
                <a:latin typeface="標楷體" panose="03000509000000000000" pitchFamily="65" charset="-120"/>
                <a:ea typeface="標楷體" panose="03000509000000000000" pitchFamily="65" charset="-120"/>
              </a:rPr>
              <a:t>得安排教師，就代表學校參加競賽之選手，實施培訓。</a:t>
            </a:r>
          </a:p>
        </p:txBody>
      </p:sp>
      <p:cxnSp>
        <p:nvCxnSpPr>
          <p:cNvPr id="7" name="直線接點 6"/>
          <p:cNvCxnSpPr>
            <a:stCxn id="3" idx="3"/>
            <a:endCxn id="2" idx="1"/>
          </p:cNvCxnSpPr>
          <p:nvPr/>
        </p:nvCxnSpPr>
        <p:spPr>
          <a:xfrm flipV="1">
            <a:off x="2122239" y="3415288"/>
            <a:ext cx="361529" cy="1"/>
          </a:xfrm>
          <a:prstGeom prst="line">
            <a:avLst/>
          </a:prstGeom>
        </p:spPr>
        <p:style>
          <a:lnRef idx="3">
            <a:schemeClr val="dk1"/>
          </a:lnRef>
          <a:fillRef idx="0">
            <a:schemeClr val="dk1"/>
          </a:fillRef>
          <a:effectRef idx="2">
            <a:schemeClr val="dk1"/>
          </a:effectRef>
          <a:fontRef idx="minor">
            <a:schemeClr val="tx1"/>
          </a:fontRef>
        </p:style>
      </p:cxnSp>
      <p:sp>
        <p:nvSpPr>
          <p:cNvPr id="14" name="標題 1"/>
          <p:cNvSpPr>
            <a:spLocks noGrp="1"/>
          </p:cNvSpPr>
          <p:nvPr>
            <p:ph type="title"/>
          </p:nvPr>
        </p:nvSpPr>
        <p:spPr>
          <a:xfrm>
            <a:off x="457200" y="274638"/>
            <a:ext cx="8229600" cy="634082"/>
          </a:xfrm>
        </p:spPr>
        <p:txBody>
          <a:bodyPr>
            <a:normAutofit fontScale="90000"/>
          </a:bodyPr>
          <a:lstStyle/>
          <a:p>
            <a:r>
              <a:rPr lang="zh-TW" altLang="en-US" b="1" dirty="0" smtClean="0">
                <a:solidFill>
                  <a:schemeClr val="accent6">
                    <a:lumMod val="50000"/>
                  </a:schemeClr>
                </a:solidFill>
                <a:latin typeface="微軟正黑體" panose="020B0604030504040204" pitchFamily="34" charset="-120"/>
                <a:ea typeface="微軟正黑體" panose="020B0604030504040204" pitchFamily="34" charset="-120"/>
              </a:rPr>
              <a:t>彈性學習時間規劃</a:t>
            </a:r>
            <a:endParaRPr lang="zh-TW" altLang="en-US" b="1" dirty="0">
              <a:solidFill>
                <a:schemeClr val="accent6">
                  <a:lumMod val="50000"/>
                </a:schemeClr>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63547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fade">
                                      <p:cBhvr>
                                        <p:cTn id="21" dur="1000"/>
                                        <p:tgtEl>
                                          <p:spTgt spid="2"/>
                                        </p:tgtEl>
                                      </p:cBhvr>
                                    </p:animEffect>
                                    <p:anim calcmode="lin" valueType="num">
                                      <p:cBhvr>
                                        <p:cTn id="22" dur="1000" fill="hold"/>
                                        <p:tgtEl>
                                          <p:spTgt spid="2"/>
                                        </p:tgtEl>
                                        <p:attrNameLst>
                                          <p:attrName>ppt_x</p:attrName>
                                        </p:attrNameLst>
                                      </p:cBhvr>
                                      <p:tavLst>
                                        <p:tav tm="0">
                                          <p:val>
                                            <p:strVal val="#ppt_x"/>
                                          </p:val>
                                        </p:tav>
                                        <p:tav tm="100000">
                                          <p:val>
                                            <p:strVal val="#ppt_x"/>
                                          </p:val>
                                        </p:tav>
                                      </p:tavLst>
                                    </p:anim>
                                    <p:anim calcmode="lin" valueType="num">
                                      <p:cBhvr>
                                        <p:cTn id="23"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圓角矩形 2"/>
          <p:cNvSpPr/>
          <p:nvPr/>
        </p:nvSpPr>
        <p:spPr>
          <a:xfrm>
            <a:off x="179512" y="980728"/>
            <a:ext cx="504056" cy="5760640"/>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zh-TW" altLang="en-US" sz="3200" dirty="0">
                <a:latin typeface="標楷體" panose="03000509000000000000" pitchFamily="65" charset="-120"/>
                <a:ea typeface="標楷體" panose="03000509000000000000" pitchFamily="65" charset="-120"/>
              </a:rPr>
              <a:t>充實（增廣）、補強性教學</a:t>
            </a:r>
          </a:p>
        </p:txBody>
      </p:sp>
      <p:sp>
        <p:nvSpPr>
          <p:cNvPr id="5" name="圓角矩形 4"/>
          <p:cNvSpPr/>
          <p:nvPr/>
        </p:nvSpPr>
        <p:spPr>
          <a:xfrm>
            <a:off x="1411953" y="1052736"/>
            <a:ext cx="7327230" cy="1376413"/>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r>
              <a:rPr lang="zh-TW" altLang="en-US" sz="2800" dirty="0">
                <a:latin typeface="標楷體" panose="03000509000000000000" pitchFamily="65" charset="-120"/>
                <a:ea typeface="標楷體" panose="03000509000000000000" pitchFamily="65" charset="-120"/>
              </a:rPr>
              <a:t>充實（增廣）教學：應規劃多元學習活動或課程，供學生依個人意願自由選擇，拓展學生學習面向，促進學生適性發展。</a:t>
            </a:r>
          </a:p>
        </p:txBody>
      </p:sp>
      <p:sp>
        <p:nvSpPr>
          <p:cNvPr id="6" name="圓角矩形 5"/>
          <p:cNvSpPr/>
          <p:nvPr/>
        </p:nvSpPr>
        <p:spPr>
          <a:xfrm>
            <a:off x="1411952" y="2595447"/>
            <a:ext cx="7327231" cy="1872208"/>
          </a:xfrm>
          <a:prstGeom prst="roundRect">
            <a:avLst/>
          </a:prstGeom>
          <a:solidFill>
            <a:srgbClr val="0070C0"/>
          </a:solidFill>
        </p:spPr>
        <p:style>
          <a:lnRef idx="0">
            <a:schemeClr val="accent2"/>
          </a:lnRef>
          <a:fillRef idx="3">
            <a:schemeClr val="accent2"/>
          </a:fillRef>
          <a:effectRef idx="3">
            <a:schemeClr val="accent2"/>
          </a:effectRef>
          <a:fontRef idx="minor">
            <a:schemeClr val="lt1"/>
          </a:fontRef>
        </p:style>
        <p:txBody>
          <a:bodyPr rtlCol="0" anchor="ctr"/>
          <a:lstStyle/>
          <a:p>
            <a:r>
              <a:rPr lang="zh-TW" altLang="en-US" sz="2800" dirty="0">
                <a:latin typeface="標楷體" panose="03000509000000000000" pitchFamily="65" charset="-120"/>
                <a:ea typeface="標楷體" panose="03000509000000000000" pitchFamily="65" charset="-120"/>
              </a:rPr>
              <a:t>補強性教學：教師應依學生學習落差情形，擇其須補強科目或單元，規劃教學活動或課程。並依學生學習表現予以建議，或學生依個人意願自由參加。</a:t>
            </a:r>
          </a:p>
        </p:txBody>
      </p:sp>
      <p:sp>
        <p:nvSpPr>
          <p:cNvPr id="7" name="圓角矩形 6"/>
          <p:cNvSpPr/>
          <p:nvPr/>
        </p:nvSpPr>
        <p:spPr>
          <a:xfrm>
            <a:off x="1380633" y="4653136"/>
            <a:ext cx="7327231" cy="985105"/>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r>
              <a:rPr lang="zh-TW" altLang="en-US" sz="2800" dirty="0">
                <a:latin typeface="標楷體" panose="03000509000000000000" pitchFamily="65" charset="-120"/>
                <a:ea typeface="標楷體" panose="03000509000000000000" pitchFamily="65" charset="-120"/>
              </a:rPr>
              <a:t>採全學期授課一年級、二年級，每週至多一節；三年級，不受每週一節之限制。</a:t>
            </a:r>
          </a:p>
        </p:txBody>
      </p:sp>
      <p:sp>
        <p:nvSpPr>
          <p:cNvPr id="8" name="圓角矩形 7"/>
          <p:cNvSpPr/>
          <p:nvPr/>
        </p:nvSpPr>
        <p:spPr>
          <a:xfrm>
            <a:off x="1374007" y="5733255"/>
            <a:ext cx="7327231" cy="1008113"/>
          </a:xfrm>
          <a:prstGeom prst="roundRect">
            <a:avLst/>
          </a:prstGeom>
          <a:solidFill>
            <a:schemeClr val="accent3">
              <a:lumMod val="50000"/>
            </a:schemeClr>
          </a:solidFill>
        </p:spPr>
        <p:style>
          <a:lnRef idx="0">
            <a:schemeClr val="accent3"/>
          </a:lnRef>
          <a:fillRef idx="3">
            <a:schemeClr val="accent3"/>
          </a:fillRef>
          <a:effectRef idx="3">
            <a:schemeClr val="accent3"/>
          </a:effectRef>
          <a:fontRef idx="minor">
            <a:schemeClr val="lt1"/>
          </a:fontRef>
        </p:style>
        <p:txBody>
          <a:bodyPr rtlCol="0" anchor="ctr"/>
          <a:lstStyle/>
          <a:p>
            <a:r>
              <a:rPr lang="zh-TW" altLang="en-US" sz="2800" dirty="0" smtClean="0">
                <a:latin typeface="標楷體" panose="03000509000000000000" pitchFamily="65" charset="-120"/>
                <a:ea typeface="標楷體" panose="03000509000000000000" pitchFamily="65" charset="-120"/>
              </a:rPr>
              <a:t>技術</a:t>
            </a:r>
            <a:r>
              <a:rPr lang="zh-TW" altLang="en-US" sz="2800" dirty="0">
                <a:latin typeface="標楷體" panose="03000509000000000000" pitchFamily="65" charset="-120"/>
                <a:ea typeface="標楷體" panose="03000509000000000000" pitchFamily="65" charset="-120"/>
              </a:rPr>
              <a:t>型高級中等學校須採計學分者，依「</a:t>
            </a:r>
            <a:r>
              <a:rPr lang="zh-TW" altLang="en-US" sz="2800" dirty="0" smtClean="0">
                <a:latin typeface="標楷體" panose="03000509000000000000" pitchFamily="65" charset="-120"/>
                <a:ea typeface="標楷體" panose="03000509000000000000" pitchFamily="65" charset="-120"/>
              </a:rPr>
              <a:t>高級中等學校</a:t>
            </a:r>
            <a:r>
              <a:rPr lang="zh-TW" altLang="en-US" sz="2800" dirty="0">
                <a:latin typeface="標楷體" panose="03000509000000000000" pitchFamily="65" charset="-120"/>
                <a:ea typeface="標楷體" panose="03000509000000000000" pitchFamily="65" charset="-120"/>
              </a:rPr>
              <a:t>學生學習評量辦法」</a:t>
            </a:r>
            <a:r>
              <a:rPr lang="zh-TW" altLang="en-US" sz="2800" dirty="0" smtClean="0">
                <a:latin typeface="標楷體" panose="03000509000000000000" pitchFamily="65" charset="-120"/>
                <a:ea typeface="標楷體" panose="03000509000000000000" pitchFamily="65" charset="-120"/>
              </a:rPr>
              <a:t>規定辦理</a:t>
            </a:r>
            <a:r>
              <a:rPr lang="zh-TW" altLang="en-US" sz="2800" dirty="0">
                <a:latin typeface="標楷體" panose="03000509000000000000" pitchFamily="65" charset="-120"/>
                <a:ea typeface="標楷體" panose="03000509000000000000" pitchFamily="65" charset="-120"/>
              </a:rPr>
              <a:t>。</a:t>
            </a:r>
          </a:p>
        </p:txBody>
      </p:sp>
      <p:cxnSp>
        <p:nvCxnSpPr>
          <p:cNvPr id="10" name="直線接點 9"/>
          <p:cNvCxnSpPr>
            <a:stCxn id="3" idx="3"/>
            <a:endCxn id="5" idx="1"/>
          </p:cNvCxnSpPr>
          <p:nvPr/>
        </p:nvCxnSpPr>
        <p:spPr>
          <a:xfrm flipV="1">
            <a:off x="683568" y="1740943"/>
            <a:ext cx="728385" cy="2120105"/>
          </a:xfrm>
          <a:prstGeom prst="line">
            <a:avLst/>
          </a:prstGeom>
        </p:spPr>
        <p:style>
          <a:lnRef idx="3">
            <a:schemeClr val="dk1"/>
          </a:lnRef>
          <a:fillRef idx="0">
            <a:schemeClr val="dk1"/>
          </a:fillRef>
          <a:effectRef idx="2">
            <a:schemeClr val="dk1"/>
          </a:effectRef>
          <a:fontRef idx="minor">
            <a:schemeClr val="tx1"/>
          </a:fontRef>
        </p:style>
      </p:cxnSp>
      <p:cxnSp>
        <p:nvCxnSpPr>
          <p:cNvPr id="12" name="直線接點 11"/>
          <p:cNvCxnSpPr>
            <a:stCxn id="3" idx="3"/>
            <a:endCxn id="6" idx="1"/>
          </p:cNvCxnSpPr>
          <p:nvPr/>
        </p:nvCxnSpPr>
        <p:spPr>
          <a:xfrm flipV="1">
            <a:off x="683568" y="3531551"/>
            <a:ext cx="728384" cy="329497"/>
          </a:xfrm>
          <a:prstGeom prst="line">
            <a:avLst/>
          </a:prstGeom>
        </p:spPr>
        <p:style>
          <a:lnRef idx="3">
            <a:schemeClr val="dk1"/>
          </a:lnRef>
          <a:fillRef idx="0">
            <a:schemeClr val="dk1"/>
          </a:fillRef>
          <a:effectRef idx="2">
            <a:schemeClr val="dk1"/>
          </a:effectRef>
          <a:fontRef idx="minor">
            <a:schemeClr val="tx1"/>
          </a:fontRef>
        </p:style>
      </p:cxnSp>
      <p:cxnSp>
        <p:nvCxnSpPr>
          <p:cNvPr id="14" name="直線接點 13"/>
          <p:cNvCxnSpPr>
            <a:stCxn id="3" idx="3"/>
            <a:endCxn id="7" idx="1"/>
          </p:cNvCxnSpPr>
          <p:nvPr/>
        </p:nvCxnSpPr>
        <p:spPr>
          <a:xfrm>
            <a:off x="683568" y="3861048"/>
            <a:ext cx="697065" cy="1284641"/>
          </a:xfrm>
          <a:prstGeom prst="line">
            <a:avLst/>
          </a:prstGeom>
        </p:spPr>
        <p:style>
          <a:lnRef idx="3">
            <a:schemeClr val="dk1"/>
          </a:lnRef>
          <a:fillRef idx="0">
            <a:schemeClr val="dk1"/>
          </a:fillRef>
          <a:effectRef idx="2">
            <a:schemeClr val="dk1"/>
          </a:effectRef>
          <a:fontRef idx="minor">
            <a:schemeClr val="tx1"/>
          </a:fontRef>
        </p:style>
      </p:cxnSp>
      <p:cxnSp>
        <p:nvCxnSpPr>
          <p:cNvPr id="16" name="直線接點 15"/>
          <p:cNvCxnSpPr>
            <a:stCxn id="3" idx="3"/>
            <a:endCxn id="8" idx="1"/>
          </p:cNvCxnSpPr>
          <p:nvPr/>
        </p:nvCxnSpPr>
        <p:spPr>
          <a:xfrm>
            <a:off x="683568" y="3861048"/>
            <a:ext cx="690439" cy="2376264"/>
          </a:xfrm>
          <a:prstGeom prst="line">
            <a:avLst/>
          </a:prstGeom>
        </p:spPr>
        <p:style>
          <a:lnRef idx="3">
            <a:schemeClr val="dk1"/>
          </a:lnRef>
          <a:fillRef idx="0">
            <a:schemeClr val="dk1"/>
          </a:fillRef>
          <a:effectRef idx="2">
            <a:schemeClr val="dk1"/>
          </a:effectRef>
          <a:fontRef idx="minor">
            <a:schemeClr val="tx1"/>
          </a:fontRef>
        </p:style>
      </p:cxnSp>
      <p:sp>
        <p:nvSpPr>
          <p:cNvPr id="13" name="標題 1"/>
          <p:cNvSpPr>
            <a:spLocks noGrp="1"/>
          </p:cNvSpPr>
          <p:nvPr>
            <p:ph type="title"/>
          </p:nvPr>
        </p:nvSpPr>
        <p:spPr>
          <a:xfrm>
            <a:off x="457200" y="274638"/>
            <a:ext cx="8229600" cy="634082"/>
          </a:xfrm>
        </p:spPr>
        <p:txBody>
          <a:bodyPr>
            <a:normAutofit fontScale="90000"/>
          </a:bodyPr>
          <a:lstStyle/>
          <a:p>
            <a:r>
              <a:rPr lang="zh-TW" altLang="en-US" b="1" dirty="0" smtClean="0">
                <a:solidFill>
                  <a:schemeClr val="accent6">
                    <a:lumMod val="50000"/>
                  </a:schemeClr>
                </a:solidFill>
                <a:latin typeface="微軟正黑體" panose="020B0604030504040204" pitchFamily="34" charset="-120"/>
                <a:ea typeface="微軟正黑體" panose="020B0604030504040204" pitchFamily="34" charset="-120"/>
              </a:rPr>
              <a:t>彈性學習時間規劃</a:t>
            </a:r>
            <a:endParaRPr lang="zh-TW" altLang="en-US" b="1" dirty="0">
              <a:solidFill>
                <a:schemeClr val="accent6">
                  <a:lumMod val="50000"/>
                </a:schemeClr>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832776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1000"/>
                                        <p:tgtEl>
                                          <p:spTgt spid="12"/>
                                        </p:tgtEl>
                                      </p:cBhvr>
                                    </p:animEffect>
                                    <p:anim calcmode="lin" valueType="num">
                                      <p:cBhvr>
                                        <p:cTn id="29" dur="1000" fill="hold"/>
                                        <p:tgtEl>
                                          <p:spTgt spid="12"/>
                                        </p:tgtEl>
                                        <p:attrNameLst>
                                          <p:attrName>ppt_x</p:attrName>
                                        </p:attrNameLst>
                                      </p:cBhvr>
                                      <p:tavLst>
                                        <p:tav tm="0">
                                          <p:val>
                                            <p:strVal val="#ppt_x"/>
                                          </p:val>
                                        </p:tav>
                                        <p:tav tm="100000">
                                          <p:val>
                                            <p:strVal val="#ppt_x"/>
                                          </p:val>
                                        </p:tav>
                                      </p:tavLst>
                                    </p:anim>
                                    <p:anim calcmode="lin" valueType="num">
                                      <p:cBhvr>
                                        <p:cTn id="30"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fade">
                                      <p:cBhvr>
                                        <p:cTn id="35" dur="1000"/>
                                        <p:tgtEl>
                                          <p:spTgt spid="6"/>
                                        </p:tgtEl>
                                      </p:cBhvr>
                                    </p:animEffect>
                                    <p:anim calcmode="lin" valueType="num">
                                      <p:cBhvr>
                                        <p:cTn id="36" dur="1000" fill="hold"/>
                                        <p:tgtEl>
                                          <p:spTgt spid="6"/>
                                        </p:tgtEl>
                                        <p:attrNameLst>
                                          <p:attrName>ppt_x</p:attrName>
                                        </p:attrNameLst>
                                      </p:cBhvr>
                                      <p:tavLst>
                                        <p:tav tm="0">
                                          <p:val>
                                            <p:strVal val="#ppt_x"/>
                                          </p:val>
                                        </p:tav>
                                        <p:tav tm="100000">
                                          <p:val>
                                            <p:strVal val="#ppt_x"/>
                                          </p:val>
                                        </p:tav>
                                      </p:tavLst>
                                    </p:anim>
                                    <p:anim calcmode="lin" valueType="num">
                                      <p:cBhvr>
                                        <p:cTn id="37"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1000"/>
                                        <p:tgtEl>
                                          <p:spTgt spid="14"/>
                                        </p:tgtEl>
                                      </p:cBhvr>
                                    </p:animEffect>
                                    <p:anim calcmode="lin" valueType="num">
                                      <p:cBhvr>
                                        <p:cTn id="43" dur="1000" fill="hold"/>
                                        <p:tgtEl>
                                          <p:spTgt spid="14"/>
                                        </p:tgtEl>
                                        <p:attrNameLst>
                                          <p:attrName>ppt_x</p:attrName>
                                        </p:attrNameLst>
                                      </p:cBhvr>
                                      <p:tavLst>
                                        <p:tav tm="0">
                                          <p:val>
                                            <p:strVal val="#ppt_x"/>
                                          </p:val>
                                        </p:tav>
                                        <p:tav tm="100000">
                                          <p:val>
                                            <p:strVal val="#ppt_x"/>
                                          </p:val>
                                        </p:tav>
                                      </p:tavLst>
                                    </p:anim>
                                    <p:anim calcmode="lin" valueType="num">
                                      <p:cBhvr>
                                        <p:cTn id="44"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7"/>
                                        </p:tgtEl>
                                        <p:attrNameLst>
                                          <p:attrName>style.visibility</p:attrName>
                                        </p:attrNameLst>
                                      </p:cBhvr>
                                      <p:to>
                                        <p:strVal val="visible"/>
                                      </p:to>
                                    </p:set>
                                    <p:animEffect transition="in" filter="fade">
                                      <p:cBhvr>
                                        <p:cTn id="49" dur="1000"/>
                                        <p:tgtEl>
                                          <p:spTgt spid="7"/>
                                        </p:tgtEl>
                                      </p:cBhvr>
                                    </p:animEffect>
                                    <p:anim calcmode="lin" valueType="num">
                                      <p:cBhvr>
                                        <p:cTn id="50" dur="1000" fill="hold"/>
                                        <p:tgtEl>
                                          <p:spTgt spid="7"/>
                                        </p:tgtEl>
                                        <p:attrNameLst>
                                          <p:attrName>ppt_x</p:attrName>
                                        </p:attrNameLst>
                                      </p:cBhvr>
                                      <p:tavLst>
                                        <p:tav tm="0">
                                          <p:val>
                                            <p:strVal val="#ppt_x"/>
                                          </p:val>
                                        </p:tav>
                                        <p:tav tm="100000">
                                          <p:val>
                                            <p:strVal val="#ppt_x"/>
                                          </p:val>
                                        </p:tav>
                                      </p:tavLst>
                                    </p:anim>
                                    <p:anim calcmode="lin" valueType="num">
                                      <p:cBhvr>
                                        <p:cTn id="5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16"/>
                                        </p:tgtEl>
                                        <p:attrNameLst>
                                          <p:attrName>style.visibility</p:attrName>
                                        </p:attrNameLst>
                                      </p:cBhvr>
                                      <p:to>
                                        <p:strVal val="visible"/>
                                      </p:to>
                                    </p:set>
                                    <p:animEffect transition="in" filter="fade">
                                      <p:cBhvr>
                                        <p:cTn id="56" dur="1000"/>
                                        <p:tgtEl>
                                          <p:spTgt spid="16"/>
                                        </p:tgtEl>
                                      </p:cBhvr>
                                    </p:animEffect>
                                    <p:anim calcmode="lin" valueType="num">
                                      <p:cBhvr>
                                        <p:cTn id="57" dur="1000" fill="hold"/>
                                        <p:tgtEl>
                                          <p:spTgt spid="16"/>
                                        </p:tgtEl>
                                        <p:attrNameLst>
                                          <p:attrName>ppt_x</p:attrName>
                                        </p:attrNameLst>
                                      </p:cBhvr>
                                      <p:tavLst>
                                        <p:tav tm="0">
                                          <p:val>
                                            <p:strVal val="#ppt_x"/>
                                          </p:val>
                                        </p:tav>
                                        <p:tav tm="100000">
                                          <p:val>
                                            <p:strVal val="#ppt_x"/>
                                          </p:val>
                                        </p:tav>
                                      </p:tavLst>
                                    </p:anim>
                                    <p:anim calcmode="lin" valueType="num">
                                      <p:cBhvr>
                                        <p:cTn id="58"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8"/>
                                        </p:tgtEl>
                                        <p:attrNameLst>
                                          <p:attrName>style.visibility</p:attrName>
                                        </p:attrNameLst>
                                      </p:cBhvr>
                                      <p:to>
                                        <p:strVal val="visible"/>
                                      </p:to>
                                    </p:set>
                                    <p:animEffect transition="in" filter="fade">
                                      <p:cBhvr>
                                        <p:cTn id="63" dur="1000"/>
                                        <p:tgtEl>
                                          <p:spTgt spid="8"/>
                                        </p:tgtEl>
                                      </p:cBhvr>
                                    </p:animEffect>
                                    <p:anim calcmode="lin" valueType="num">
                                      <p:cBhvr>
                                        <p:cTn id="64" dur="1000" fill="hold"/>
                                        <p:tgtEl>
                                          <p:spTgt spid="8"/>
                                        </p:tgtEl>
                                        <p:attrNameLst>
                                          <p:attrName>ppt_x</p:attrName>
                                        </p:attrNameLst>
                                      </p:cBhvr>
                                      <p:tavLst>
                                        <p:tav tm="0">
                                          <p:val>
                                            <p:strVal val="#ppt_x"/>
                                          </p:val>
                                        </p:tav>
                                        <p:tav tm="100000">
                                          <p:val>
                                            <p:strVal val="#ppt_x"/>
                                          </p:val>
                                        </p:tav>
                                      </p:tavLst>
                                    </p:anim>
                                    <p:anim calcmode="lin" valueType="num">
                                      <p:cBhvr>
                                        <p:cTn id="6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P spid="7" grpId="0" animBg="1"/>
      <p:bldP spid="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圓角矩形 2"/>
          <p:cNvSpPr/>
          <p:nvPr/>
        </p:nvSpPr>
        <p:spPr>
          <a:xfrm>
            <a:off x="182880" y="1203159"/>
            <a:ext cx="1106904" cy="1905802"/>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zh-TW" altLang="en-US" sz="3200" dirty="0">
                <a:latin typeface="標楷體" panose="03000509000000000000" pitchFamily="65" charset="-120"/>
                <a:ea typeface="標楷體" panose="03000509000000000000" pitchFamily="65" charset="-120"/>
              </a:rPr>
              <a:t>學校特色活動</a:t>
            </a:r>
          </a:p>
        </p:txBody>
      </p:sp>
      <p:sp>
        <p:nvSpPr>
          <p:cNvPr id="2" name="圓角矩形 1"/>
          <p:cNvSpPr/>
          <p:nvPr/>
        </p:nvSpPr>
        <p:spPr>
          <a:xfrm>
            <a:off x="1722921" y="1118938"/>
            <a:ext cx="7103443" cy="2074244"/>
          </a:xfrm>
          <a:prstGeom prst="roundRect">
            <a:avLst/>
          </a:prstGeom>
          <a:solidFill>
            <a:schemeClr val="accent3">
              <a:lumMod val="50000"/>
            </a:schemeClr>
          </a:solidFill>
        </p:spPr>
        <p:style>
          <a:lnRef idx="0">
            <a:schemeClr val="accent3"/>
          </a:lnRef>
          <a:fillRef idx="3">
            <a:schemeClr val="accent3"/>
          </a:fillRef>
          <a:effectRef idx="3">
            <a:schemeClr val="accent3"/>
          </a:effectRef>
          <a:fontRef idx="minor">
            <a:schemeClr val="lt1"/>
          </a:fontRef>
        </p:style>
        <p:txBody>
          <a:bodyPr rtlCol="0" anchor="ctr"/>
          <a:lstStyle/>
          <a:p>
            <a:r>
              <a:rPr lang="zh-TW" altLang="en-US" sz="3200" dirty="0" smtClean="0">
                <a:latin typeface="標楷體" panose="03000509000000000000" pitchFamily="65" charset="-120"/>
                <a:ea typeface="標楷體" panose="03000509000000000000" pitchFamily="65" charset="-120"/>
              </a:rPr>
              <a:t>學校</a:t>
            </a:r>
            <a:r>
              <a:rPr lang="zh-TW" altLang="en-US" sz="3200" dirty="0">
                <a:latin typeface="標楷體" panose="03000509000000000000" pitchFamily="65" charset="-120"/>
                <a:ea typeface="標楷體" panose="03000509000000000000" pitchFamily="65" charset="-120"/>
              </a:rPr>
              <a:t>辦理例行性、獨創性活動或服務學習，應納入學校課程計畫；</a:t>
            </a:r>
            <a:r>
              <a:rPr lang="zh-TW" altLang="en-US" sz="3200" dirty="0" smtClean="0">
                <a:latin typeface="標楷體" panose="03000509000000000000" pitchFamily="65" charset="-120"/>
                <a:ea typeface="標楷體" panose="03000509000000000000" pitchFamily="65" charset="-120"/>
              </a:rPr>
              <a:t>其內容</a:t>
            </a:r>
            <a:r>
              <a:rPr lang="zh-TW" altLang="en-US" sz="3200" dirty="0">
                <a:latin typeface="標楷體" panose="03000509000000000000" pitchFamily="65" charset="-120"/>
                <a:ea typeface="標楷體" panose="03000509000000000000" pitchFamily="65" charset="-120"/>
              </a:rPr>
              <a:t>包括活動名稱、辦理方式、時間期程、預期效益及其他相關規定</a:t>
            </a:r>
            <a:r>
              <a:rPr lang="zh-TW" altLang="en-US" sz="3200" dirty="0" smtClean="0">
                <a:latin typeface="標楷體" panose="03000509000000000000" pitchFamily="65" charset="-120"/>
                <a:ea typeface="標楷體" panose="03000509000000000000" pitchFamily="65" charset="-120"/>
              </a:rPr>
              <a:t>。</a:t>
            </a:r>
            <a:endParaRPr lang="zh-TW" altLang="en-US" sz="3200" dirty="0">
              <a:latin typeface="標楷體" panose="03000509000000000000" pitchFamily="65" charset="-120"/>
              <a:ea typeface="標楷體" panose="03000509000000000000" pitchFamily="65" charset="-120"/>
            </a:endParaRPr>
          </a:p>
        </p:txBody>
      </p:sp>
      <p:cxnSp>
        <p:nvCxnSpPr>
          <p:cNvPr id="6" name="直線接點 5"/>
          <p:cNvCxnSpPr>
            <a:stCxn id="3" idx="3"/>
            <a:endCxn id="2" idx="1"/>
          </p:cNvCxnSpPr>
          <p:nvPr/>
        </p:nvCxnSpPr>
        <p:spPr>
          <a:xfrm>
            <a:off x="1289784" y="2156060"/>
            <a:ext cx="433137" cy="0"/>
          </a:xfrm>
          <a:prstGeom prst="line">
            <a:avLst/>
          </a:prstGeom>
        </p:spPr>
        <p:style>
          <a:lnRef idx="3">
            <a:schemeClr val="dk1"/>
          </a:lnRef>
          <a:fillRef idx="0">
            <a:schemeClr val="dk1"/>
          </a:fillRef>
          <a:effectRef idx="2">
            <a:schemeClr val="dk1"/>
          </a:effectRef>
          <a:fontRef idx="minor">
            <a:schemeClr val="tx1"/>
          </a:fontRef>
        </p:style>
      </p:cxnSp>
      <p:sp>
        <p:nvSpPr>
          <p:cNvPr id="8" name="圓角矩形 7"/>
          <p:cNvSpPr/>
          <p:nvPr/>
        </p:nvSpPr>
        <p:spPr>
          <a:xfrm>
            <a:off x="279129" y="5157192"/>
            <a:ext cx="8701242" cy="1352491"/>
          </a:xfrm>
          <a:prstGeom prst="roundRect">
            <a:avLst/>
          </a:prstGeom>
          <a:solidFill>
            <a:srgbClr val="C00000"/>
          </a:solidFill>
        </p:spPr>
        <p:style>
          <a:lnRef idx="0">
            <a:schemeClr val="accent5"/>
          </a:lnRef>
          <a:fillRef idx="3">
            <a:schemeClr val="accent5"/>
          </a:fillRef>
          <a:effectRef idx="3">
            <a:schemeClr val="accent5"/>
          </a:effectRef>
          <a:fontRef idx="minor">
            <a:schemeClr val="lt1"/>
          </a:fontRef>
        </p:style>
        <p:txBody>
          <a:bodyPr rtlCol="0" anchor="ctr"/>
          <a:lstStyle/>
          <a:p>
            <a:r>
              <a:rPr lang="zh-TW" altLang="en-US" sz="3200" dirty="0" smtClean="0">
                <a:latin typeface="標楷體" panose="03000509000000000000" pitchFamily="65" charset="-120"/>
                <a:ea typeface="標楷體" panose="03000509000000000000" pitchFamily="65" charset="-120"/>
              </a:rPr>
              <a:t>學校所</a:t>
            </a:r>
            <a:r>
              <a:rPr lang="zh-TW" altLang="en-US" sz="3200" dirty="0">
                <a:latin typeface="標楷體" panose="03000509000000000000" pitchFamily="65" charset="-120"/>
                <a:ea typeface="標楷體" panose="03000509000000000000" pitchFamily="65" charset="-120"/>
              </a:rPr>
              <a:t>定「學生自主學習實施規範</a:t>
            </a:r>
            <a:r>
              <a:rPr lang="zh-TW" altLang="en-US" sz="3200" dirty="0" smtClean="0">
                <a:latin typeface="標楷體" panose="03000509000000000000" pitchFamily="65" charset="-120"/>
                <a:ea typeface="標楷體" panose="03000509000000000000" pitchFamily="65" charset="-120"/>
              </a:rPr>
              <a:t>」應</a:t>
            </a:r>
            <a:r>
              <a:rPr lang="zh-TW" altLang="en-US" sz="3200" dirty="0">
                <a:latin typeface="標楷體" panose="03000509000000000000" pitchFamily="65" charset="-120"/>
                <a:ea typeface="標楷體" panose="03000509000000000000" pitchFamily="65" charset="-120"/>
              </a:rPr>
              <a:t>經學校課程發展委員會通過後，納入學校課程計畫。</a:t>
            </a:r>
          </a:p>
        </p:txBody>
      </p:sp>
      <p:sp>
        <p:nvSpPr>
          <p:cNvPr id="20" name="圓角矩形 19"/>
          <p:cNvSpPr/>
          <p:nvPr/>
        </p:nvSpPr>
        <p:spPr>
          <a:xfrm>
            <a:off x="374285" y="3429000"/>
            <a:ext cx="8624238" cy="1511166"/>
          </a:xfrm>
          <a:prstGeom prst="round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TW" altLang="en-US" sz="3200" dirty="0" smtClean="0">
                <a:latin typeface="標楷體" panose="03000509000000000000" pitchFamily="65" charset="-120"/>
                <a:ea typeface="標楷體" panose="03000509000000000000" pitchFamily="65" charset="-120"/>
              </a:rPr>
              <a:t>充實</a:t>
            </a:r>
            <a:r>
              <a:rPr lang="en-US" altLang="zh-TW" sz="3200" dirty="0">
                <a:latin typeface="標楷體" panose="03000509000000000000" pitchFamily="65" charset="-120"/>
                <a:ea typeface="標楷體" panose="03000509000000000000" pitchFamily="65" charset="-120"/>
              </a:rPr>
              <a:t>(</a:t>
            </a:r>
            <a:r>
              <a:rPr lang="zh-TW" altLang="en-US" sz="3200" dirty="0" smtClean="0">
                <a:latin typeface="標楷體" panose="03000509000000000000" pitchFamily="65" charset="-120"/>
                <a:ea typeface="標楷體" panose="03000509000000000000" pitchFamily="65" charset="-120"/>
              </a:rPr>
              <a:t>增廣</a:t>
            </a:r>
            <a:r>
              <a:rPr lang="en-US" altLang="zh-TW" sz="3200" dirty="0" smtClean="0">
                <a:latin typeface="標楷體" panose="03000509000000000000" pitchFamily="65" charset="-120"/>
                <a:ea typeface="標楷體" panose="03000509000000000000" pitchFamily="65" charset="-120"/>
              </a:rPr>
              <a:t>)/</a:t>
            </a:r>
            <a:r>
              <a:rPr lang="zh-TW" altLang="en-US" sz="3200" dirty="0" smtClean="0">
                <a:latin typeface="標楷體" panose="03000509000000000000" pitchFamily="65" charset="-120"/>
                <a:ea typeface="標楷體" panose="03000509000000000000" pitchFamily="65" charset="-120"/>
              </a:rPr>
              <a:t>補強性教學採</a:t>
            </a:r>
            <a:r>
              <a:rPr lang="zh-TW" altLang="en-US" sz="3200" dirty="0">
                <a:latin typeface="標楷體" panose="03000509000000000000" pitchFamily="65" charset="-120"/>
                <a:ea typeface="標楷體" panose="03000509000000000000" pitchFamily="65" charset="-120"/>
              </a:rPr>
              <a:t>教師全學期授課者，該教師應訂定教學計畫，經學校課程發展委員會通過後，納入學校課程計畫。</a:t>
            </a:r>
          </a:p>
        </p:txBody>
      </p:sp>
      <p:sp>
        <p:nvSpPr>
          <p:cNvPr id="9" name="標題 1"/>
          <p:cNvSpPr>
            <a:spLocks noGrp="1"/>
          </p:cNvSpPr>
          <p:nvPr>
            <p:ph type="title"/>
          </p:nvPr>
        </p:nvSpPr>
        <p:spPr>
          <a:xfrm>
            <a:off x="457200" y="274638"/>
            <a:ext cx="8229600" cy="634082"/>
          </a:xfrm>
        </p:spPr>
        <p:txBody>
          <a:bodyPr>
            <a:normAutofit fontScale="90000"/>
          </a:bodyPr>
          <a:lstStyle/>
          <a:p>
            <a:r>
              <a:rPr lang="zh-TW" altLang="en-US" b="1" dirty="0" smtClean="0">
                <a:solidFill>
                  <a:schemeClr val="accent6">
                    <a:lumMod val="50000"/>
                  </a:schemeClr>
                </a:solidFill>
                <a:latin typeface="微軟正黑體" panose="020B0604030504040204" pitchFamily="34" charset="-120"/>
                <a:ea typeface="微軟正黑體" panose="020B0604030504040204" pitchFamily="34" charset="-120"/>
              </a:rPr>
              <a:t>彈性學習時間規劃</a:t>
            </a:r>
            <a:endParaRPr lang="zh-TW" altLang="en-US" b="1" dirty="0">
              <a:solidFill>
                <a:schemeClr val="accent6">
                  <a:lumMod val="50000"/>
                </a:schemeClr>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834163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fade">
                                      <p:cBhvr>
                                        <p:cTn id="21" dur="1000"/>
                                        <p:tgtEl>
                                          <p:spTgt spid="2"/>
                                        </p:tgtEl>
                                      </p:cBhvr>
                                    </p:animEffect>
                                    <p:anim calcmode="lin" valueType="num">
                                      <p:cBhvr>
                                        <p:cTn id="22" dur="1000" fill="hold"/>
                                        <p:tgtEl>
                                          <p:spTgt spid="2"/>
                                        </p:tgtEl>
                                        <p:attrNameLst>
                                          <p:attrName>ppt_x</p:attrName>
                                        </p:attrNameLst>
                                      </p:cBhvr>
                                      <p:tavLst>
                                        <p:tav tm="0">
                                          <p:val>
                                            <p:strVal val="#ppt_x"/>
                                          </p:val>
                                        </p:tav>
                                        <p:tav tm="100000">
                                          <p:val>
                                            <p:strVal val="#ppt_x"/>
                                          </p:val>
                                        </p:tav>
                                      </p:tavLst>
                                    </p:anim>
                                    <p:anim calcmode="lin" valueType="num">
                                      <p:cBhvr>
                                        <p:cTn id="23"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fade">
                                      <p:cBhvr>
                                        <p:cTn id="28" dur="1000"/>
                                        <p:tgtEl>
                                          <p:spTgt spid="20"/>
                                        </p:tgtEl>
                                      </p:cBhvr>
                                    </p:animEffect>
                                    <p:anim calcmode="lin" valueType="num">
                                      <p:cBhvr>
                                        <p:cTn id="29" dur="1000" fill="hold"/>
                                        <p:tgtEl>
                                          <p:spTgt spid="20"/>
                                        </p:tgtEl>
                                        <p:attrNameLst>
                                          <p:attrName>ppt_x</p:attrName>
                                        </p:attrNameLst>
                                      </p:cBhvr>
                                      <p:tavLst>
                                        <p:tav tm="0">
                                          <p:val>
                                            <p:strVal val="#ppt_x"/>
                                          </p:val>
                                        </p:tav>
                                        <p:tav tm="100000">
                                          <p:val>
                                            <p:strVal val="#ppt_x"/>
                                          </p:val>
                                        </p:tav>
                                      </p:tavLst>
                                    </p:anim>
                                    <p:anim calcmode="lin" valueType="num">
                                      <p:cBhvr>
                                        <p:cTn id="30"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1000"/>
                                        <p:tgtEl>
                                          <p:spTgt spid="8"/>
                                        </p:tgtEl>
                                      </p:cBhvr>
                                    </p:animEffect>
                                    <p:anim calcmode="lin" valueType="num">
                                      <p:cBhvr>
                                        <p:cTn id="36" dur="1000" fill="hold"/>
                                        <p:tgtEl>
                                          <p:spTgt spid="8"/>
                                        </p:tgtEl>
                                        <p:attrNameLst>
                                          <p:attrName>ppt_x</p:attrName>
                                        </p:attrNameLst>
                                      </p:cBhvr>
                                      <p:tavLst>
                                        <p:tav tm="0">
                                          <p:val>
                                            <p:strVal val="#ppt_x"/>
                                          </p:val>
                                        </p:tav>
                                        <p:tav tm="100000">
                                          <p:val>
                                            <p:strVal val="#ppt_x"/>
                                          </p:val>
                                        </p:tav>
                                      </p:tavLst>
                                    </p:anim>
                                    <p:anim calcmode="lin" valueType="num">
                                      <p:cBhvr>
                                        <p:cTn id="3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animBg="1"/>
      <p:bldP spid="8" grpId="0" animBg="1"/>
      <p:bldP spid="20"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圓角矩形 3"/>
          <p:cNvSpPr/>
          <p:nvPr/>
        </p:nvSpPr>
        <p:spPr>
          <a:xfrm>
            <a:off x="611560" y="2420888"/>
            <a:ext cx="7992888" cy="1728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zh-TW" sz="4000" u="sng" dirty="0">
                <a:latin typeface="標楷體" pitchFamily="65" charset="-120"/>
                <a:ea typeface="標楷體" pitchFamily="65" charset="-120"/>
              </a:rPr>
              <a:t>前項各款教師依授課比例滿足全學期授課者，得計列教學節數。</a:t>
            </a:r>
            <a:endParaRPr lang="zh-TW" altLang="en-US" sz="4000" dirty="0">
              <a:latin typeface="標楷體" pitchFamily="65" charset="-120"/>
              <a:ea typeface="標楷體" pitchFamily="65" charset="-120"/>
            </a:endParaRPr>
          </a:p>
        </p:txBody>
      </p:sp>
      <p:sp>
        <p:nvSpPr>
          <p:cNvPr id="5" name="標題 1"/>
          <p:cNvSpPr>
            <a:spLocks noGrp="1"/>
          </p:cNvSpPr>
          <p:nvPr>
            <p:ph type="title"/>
          </p:nvPr>
        </p:nvSpPr>
        <p:spPr/>
        <p:txBody>
          <a:bodyPr>
            <a:normAutofit/>
          </a:bodyPr>
          <a:lstStyle/>
          <a:p>
            <a:r>
              <a:rPr lang="zh-TW" altLang="en-US" b="1" dirty="0" smtClean="0">
                <a:solidFill>
                  <a:schemeClr val="accent6">
                    <a:lumMod val="50000"/>
                  </a:schemeClr>
                </a:solidFill>
                <a:latin typeface="微軟正黑體" panose="020B0604030504040204" pitchFamily="34" charset="-120"/>
                <a:ea typeface="微軟正黑體" panose="020B0604030504040204" pitchFamily="34" charset="-120"/>
              </a:rPr>
              <a:t>彈性學習時間規劃</a:t>
            </a:r>
            <a:endParaRPr lang="zh-TW" altLang="en-US" b="1" dirty="0">
              <a:solidFill>
                <a:schemeClr val="accent6">
                  <a:lumMod val="50000"/>
                </a:schemeClr>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4184428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solidFill>
                  <a:srgbClr val="C00000"/>
                </a:solidFill>
                <a:latin typeface="微軟正黑體" pitchFamily="34" charset="-120"/>
                <a:ea typeface="微軟正黑體" pitchFamily="34" charset="-120"/>
              </a:rPr>
              <a:t>學生應參與課程發展委員會</a:t>
            </a:r>
            <a:endParaRPr lang="zh-TW" altLang="en-US" dirty="0">
              <a:solidFill>
                <a:srgbClr val="C00000"/>
              </a:solidFill>
              <a:latin typeface="微軟正黑體" pitchFamily="34" charset="-120"/>
              <a:ea typeface="微軟正黑體" pitchFamily="34" charset="-120"/>
            </a:endParaRPr>
          </a:p>
        </p:txBody>
      </p:sp>
      <p:sp>
        <p:nvSpPr>
          <p:cNvPr id="4" name="圓角矩形 3"/>
          <p:cNvSpPr/>
          <p:nvPr/>
        </p:nvSpPr>
        <p:spPr>
          <a:xfrm>
            <a:off x="647565" y="2852936"/>
            <a:ext cx="8136904" cy="2520280"/>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zh-TW" altLang="zh-TW" sz="4000" dirty="0">
                <a:latin typeface="標楷體" pitchFamily="65" charset="-120"/>
                <a:ea typeface="標楷體" pitchFamily="65" charset="-120"/>
              </a:rPr>
              <a:t>學校</a:t>
            </a:r>
            <a:r>
              <a:rPr lang="zh-TW" altLang="zh-TW" sz="4000" dirty="0" smtClean="0">
                <a:latin typeface="標楷體" pitchFamily="65" charset="-120"/>
                <a:ea typeface="標楷體" pitchFamily="65" charset="-120"/>
              </a:rPr>
              <a:t>應邀請</a:t>
            </a:r>
            <a:r>
              <a:rPr lang="zh-TW" altLang="zh-TW" sz="4000" dirty="0">
                <a:latin typeface="標楷體" pitchFamily="65" charset="-120"/>
                <a:ea typeface="標楷體" pitchFamily="65" charset="-120"/>
              </a:rPr>
              <a:t>經選舉產生之學生代表至少</a:t>
            </a:r>
            <a:r>
              <a:rPr lang="en-US" altLang="zh-TW" sz="4000" dirty="0">
                <a:latin typeface="標楷體" pitchFamily="65" charset="-120"/>
                <a:ea typeface="標楷體" pitchFamily="65" charset="-120"/>
              </a:rPr>
              <a:t>1</a:t>
            </a:r>
            <a:r>
              <a:rPr lang="zh-TW" altLang="zh-TW" sz="4000" dirty="0">
                <a:latin typeface="標楷體" pitchFamily="65" charset="-120"/>
                <a:ea typeface="標楷體" pitchFamily="65" charset="-120"/>
              </a:rPr>
              <a:t>人參與課程發展委員會。</a:t>
            </a:r>
            <a:endParaRPr lang="zh-TW" altLang="en-US" sz="4000" dirty="0">
              <a:latin typeface="標楷體" pitchFamily="65" charset="-120"/>
              <a:ea typeface="標楷體" pitchFamily="65" charset="-120"/>
            </a:endParaRPr>
          </a:p>
        </p:txBody>
      </p:sp>
      <p:sp>
        <p:nvSpPr>
          <p:cNvPr id="5" name="圓角矩形 4"/>
          <p:cNvSpPr/>
          <p:nvPr/>
        </p:nvSpPr>
        <p:spPr>
          <a:xfrm>
            <a:off x="647565" y="1628800"/>
            <a:ext cx="7920880" cy="1008112"/>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zh-TW" altLang="en-US" sz="4000" dirty="0" smtClean="0">
                <a:latin typeface="標楷體" pitchFamily="65" charset="-120"/>
                <a:ea typeface="標楷體" pitchFamily="65" charset="-120"/>
              </a:rPr>
              <a:t>法源：</a:t>
            </a:r>
            <a:r>
              <a:rPr lang="zh-TW" altLang="zh-TW" sz="4000" dirty="0" smtClean="0">
                <a:latin typeface="標楷體" pitchFamily="65" charset="-120"/>
                <a:ea typeface="標楷體" pitchFamily="65" charset="-120"/>
              </a:rPr>
              <a:t>高級</a:t>
            </a:r>
            <a:r>
              <a:rPr lang="zh-TW" altLang="zh-TW" sz="4000" dirty="0">
                <a:latin typeface="標楷體" pitchFamily="65" charset="-120"/>
                <a:ea typeface="標楷體" pitchFamily="65" charset="-120"/>
              </a:rPr>
              <a:t>中等教育法第五十五</a:t>
            </a:r>
            <a:r>
              <a:rPr lang="zh-TW" altLang="zh-TW" sz="4000" dirty="0" smtClean="0">
                <a:latin typeface="標楷體" pitchFamily="65" charset="-120"/>
                <a:ea typeface="標楷體" pitchFamily="65" charset="-120"/>
              </a:rPr>
              <a:t>條</a:t>
            </a:r>
            <a:endParaRPr lang="zh-TW" altLang="en-US" sz="4000" dirty="0"/>
          </a:p>
        </p:txBody>
      </p:sp>
    </p:spTree>
    <p:extLst>
      <p:ext uri="{BB962C8B-B14F-4D97-AF65-F5344CB8AC3E}">
        <p14:creationId xmlns:p14="http://schemas.microsoft.com/office/powerpoint/2010/main" val="7594777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p:cNvSpPr>
            <a:spLocks noGrp="1"/>
          </p:cNvSpPr>
          <p:nvPr>
            <p:ph type="title"/>
          </p:nvPr>
        </p:nvSpPr>
        <p:spPr>
          <a:xfrm>
            <a:off x="457200" y="274638"/>
            <a:ext cx="8229600" cy="778098"/>
          </a:xfrm>
        </p:spPr>
        <p:txBody>
          <a:bodyPr>
            <a:normAutofit/>
          </a:bodyPr>
          <a:lstStyle/>
          <a:p>
            <a:r>
              <a:rPr lang="zh-TW" altLang="en-US" sz="3600" b="1" dirty="0" smtClean="0">
                <a:solidFill>
                  <a:schemeClr val="accent2">
                    <a:lumMod val="50000"/>
                  </a:schemeClr>
                </a:solidFill>
                <a:latin typeface="微軟正黑體" panose="020B0604030504040204" pitchFamily="34" charset="-120"/>
                <a:ea typeface="微軟正黑體" panose="020B0604030504040204" pitchFamily="34" charset="-120"/>
              </a:rPr>
              <a:t>部定必修課程適性分組教學實務操作</a:t>
            </a:r>
            <a:endParaRPr lang="zh-TW" altLang="en-US" sz="3600" b="1" dirty="0">
              <a:solidFill>
                <a:schemeClr val="accent2">
                  <a:lumMod val="50000"/>
                </a:schemeClr>
              </a:solidFill>
            </a:endParaRPr>
          </a:p>
        </p:txBody>
      </p:sp>
      <p:sp>
        <p:nvSpPr>
          <p:cNvPr id="5" name="圓角矩形 4"/>
          <p:cNvSpPr/>
          <p:nvPr/>
        </p:nvSpPr>
        <p:spPr>
          <a:xfrm>
            <a:off x="467544" y="1052736"/>
            <a:ext cx="8280920" cy="2016224"/>
          </a:xfrm>
          <a:prstGeom prst="roundRect">
            <a:avLst/>
          </a:prstGeom>
          <a:ln>
            <a:solidFill>
              <a:schemeClr val="accent6">
                <a:lumMod val="40000"/>
                <a:lumOff val="60000"/>
              </a:schemeClr>
            </a:solidFill>
          </a:ln>
        </p:spPr>
        <p:style>
          <a:lnRef idx="1">
            <a:schemeClr val="accent6"/>
          </a:lnRef>
          <a:fillRef idx="2">
            <a:schemeClr val="accent6"/>
          </a:fillRef>
          <a:effectRef idx="1">
            <a:schemeClr val="accent6"/>
          </a:effectRef>
          <a:fontRef idx="minor">
            <a:schemeClr val="dk1"/>
          </a:fontRef>
        </p:style>
        <p:txBody>
          <a:bodyPr rtlCol="0" anchor="ctr"/>
          <a:lstStyle/>
          <a:p>
            <a:r>
              <a:rPr lang="zh-TW" altLang="en-US" sz="3200" dirty="0" smtClean="0">
                <a:latin typeface="標楷體" panose="03000509000000000000" pitchFamily="65" charset="-120"/>
                <a:ea typeface="標楷體" panose="03000509000000000000" pitchFamily="65" charset="-120"/>
              </a:rPr>
              <a:t>分組教學雖可開至</a:t>
            </a:r>
            <a:r>
              <a:rPr lang="en-US" altLang="zh-TW" sz="3200" dirty="0" smtClean="0">
                <a:latin typeface="標楷體" panose="03000509000000000000" pitchFamily="65" charset="-120"/>
                <a:ea typeface="標楷體" panose="03000509000000000000" pitchFamily="65" charset="-120"/>
              </a:rPr>
              <a:t>1.5</a:t>
            </a:r>
            <a:r>
              <a:rPr lang="zh-TW" altLang="en-US" sz="3200" dirty="0" smtClean="0">
                <a:latin typeface="標楷體" panose="03000509000000000000" pitchFamily="65" charset="-120"/>
                <a:ea typeface="標楷體" panose="03000509000000000000" pitchFamily="65" charset="-120"/>
              </a:rPr>
              <a:t>倍班級數，但仍需考量鐘點費，建議若是</a:t>
            </a:r>
            <a:r>
              <a:rPr lang="en-US" altLang="zh-TW" sz="3200" dirty="0" smtClean="0">
                <a:latin typeface="標楷體" panose="03000509000000000000" pitchFamily="65" charset="-120"/>
                <a:ea typeface="標楷體" panose="03000509000000000000" pitchFamily="65" charset="-120"/>
              </a:rPr>
              <a:t>3</a:t>
            </a:r>
            <a:r>
              <a:rPr lang="zh-TW" altLang="en-US" sz="3200" dirty="0" smtClean="0">
                <a:latin typeface="標楷體" panose="03000509000000000000" pitchFamily="65" charset="-120"/>
                <a:ea typeface="標楷體" panose="03000509000000000000" pitchFamily="65" charset="-120"/>
              </a:rPr>
              <a:t>班為一群則分</a:t>
            </a:r>
            <a:r>
              <a:rPr lang="en-US" altLang="zh-TW" sz="3200" dirty="0" smtClean="0">
                <a:latin typeface="標楷體" panose="03000509000000000000" pitchFamily="65" charset="-120"/>
                <a:ea typeface="標楷體" panose="03000509000000000000" pitchFamily="65" charset="-120"/>
              </a:rPr>
              <a:t>3</a:t>
            </a:r>
            <a:r>
              <a:rPr lang="zh-TW" altLang="en-US" sz="3200" dirty="0" smtClean="0">
                <a:latin typeface="標楷體" panose="03000509000000000000" pitchFamily="65" charset="-120"/>
                <a:ea typeface="標楷體" panose="03000509000000000000" pitchFamily="65" charset="-120"/>
              </a:rPr>
              <a:t>組，若是</a:t>
            </a:r>
            <a:r>
              <a:rPr lang="en-US" altLang="zh-TW" sz="3200" dirty="0" smtClean="0">
                <a:latin typeface="標楷體" panose="03000509000000000000" pitchFamily="65" charset="-120"/>
                <a:ea typeface="標楷體" panose="03000509000000000000" pitchFamily="65" charset="-120"/>
              </a:rPr>
              <a:t>4</a:t>
            </a:r>
            <a:r>
              <a:rPr lang="zh-TW" altLang="en-US" sz="3200" dirty="0" smtClean="0">
                <a:latin typeface="標楷體" panose="03000509000000000000" pitchFamily="65" charset="-120"/>
                <a:ea typeface="標楷體" panose="03000509000000000000" pitchFamily="65" charset="-120"/>
              </a:rPr>
              <a:t>班為一群則分</a:t>
            </a:r>
            <a:r>
              <a:rPr lang="en-US" altLang="zh-TW" sz="3200" dirty="0" smtClean="0">
                <a:latin typeface="標楷體" panose="03000509000000000000" pitchFamily="65" charset="-120"/>
                <a:ea typeface="標楷體" panose="03000509000000000000" pitchFamily="65" charset="-120"/>
              </a:rPr>
              <a:t>4</a:t>
            </a:r>
            <a:r>
              <a:rPr lang="zh-TW" altLang="en-US" sz="3200" dirty="0" smtClean="0">
                <a:latin typeface="標楷體" panose="03000509000000000000" pitchFamily="65" charset="-120"/>
                <a:ea typeface="標楷體" panose="03000509000000000000" pitchFamily="65" charset="-120"/>
              </a:rPr>
              <a:t>組。但若小校少班，則最大值就是兩班分</a:t>
            </a:r>
            <a:r>
              <a:rPr lang="en-US" altLang="zh-TW" sz="3200" dirty="0" smtClean="0">
                <a:latin typeface="標楷體" panose="03000509000000000000" pitchFamily="65" charset="-120"/>
                <a:ea typeface="標楷體" panose="03000509000000000000" pitchFamily="65" charset="-120"/>
              </a:rPr>
              <a:t>3</a:t>
            </a:r>
            <a:r>
              <a:rPr lang="zh-TW" altLang="en-US" sz="3200" dirty="0" smtClean="0">
                <a:latin typeface="標楷體" panose="03000509000000000000" pitchFamily="65" charset="-120"/>
                <a:ea typeface="標楷體" panose="03000509000000000000" pitchFamily="65" charset="-120"/>
              </a:rPr>
              <a:t>組。</a:t>
            </a:r>
            <a:endParaRPr lang="en-US" altLang="zh-TW" sz="3200" dirty="0" smtClean="0">
              <a:latin typeface="標楷體" panose="03000509000000000000" pitchFamily="65" charset="-120"/>
              <a:ea typeface="標楷體" panose="03000509000000000000" pitchFamily="65" charset="-120"/>
            </a:endParaRPr>
          </a:p>
        </p:txBody>
      </p:sp>
      <p:sp>
        <p:nvSpPr>
          <p:cNvPr id="6" name="圓角矩形 5"/>
          <p:cNvSpPr/>
          <p:nvPr/>
        </p:nvSpPr>
        <p:spPr>
          <a:xfrm>
            <a:off x="467544" y="3212976"/>
            <a:ext cx="8280920" cy="1476164"/>
          </a:xfrm>
          <a:prstGeom prst="roundRect">
            <a:avLst/>
          </a:prstGeom>
          <a:solidFill>
            <a:srgbClr val="FFFF00"/>
          </a:solidFill>
          <a:ln/>
        </p:spPr>
        <p:style>
          <a:lnRef idx="1">
            <a:schemeClr val="accent3"/>
          </a:lnRef>
          <a:fillRef idx="2">
            <a:schemeClr val="accent3"/>
          </a:fillRef>
          <a:effectRef idx="1">
            <a:schemeClr val="accent3"/>
          </a:effectRef>
          <a:fontRef idx="minor">
            <a:schemeClr val="dk1"/>
          </a:fontRef>
        </p:style>
        <p:txBody>
          <a:bodyPr rtlCol="0" anchor="ctr"/>
          <a:lstStyle/>
          <a:p>
            <a:r>
              <a:rPr lang="zh-TW" altLang="en-US" sz="3200" dirty="0" smtClean="0">
                <a:latin typeface="標楷體" panose="03000509000000000000" pitchFamily="65" charset="-120"/>
                <a:ea typeface="標楷體" panose="03000509000000000000" pitchFamily="65" charset="-120"/>
              </a:rPr>
              <a:t>僅國語文、英語文及數學三科可不限年段進行分組教學。其他各科則不在適性分組教學的規範內。</a:t>
            </a:r>
          </a:p>
        </p:txBody>
      </p:sp>
      <p:sp>
        <p:nvSpPr>
          <p:cNvPr id="7" name="圓角矩形 6"/>
          <p:cNvSpPr/>
          <p:nvPr/>
        </p:nvSpPr>
        <p:spPr>
          <a:xfrm>
            <a:off x="467544" y="4941168"/>
            <a:ext cx="8172400" cy="158417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lang="zh-TW" altLang="en-US" sz="3200" dirty="0" smtClean="0">
                <a:latin typeface="標楷體" panose="03000509000000000000" pitchFamily="65" charset="-120"/>
                <a:ea typeface="標楷體" panose="03000509000000000000" pitchFamily="65" charset="-120"/>
              </a:rPr>
              <a:t>適性分組並不等於能力分級，應與家長充分溝通取得共識，同時尊重學生個人意願的選擇。</a:t>
            </a:r>
          </a:p>
        </p:txBody>
      </p:sp>
    </p:spTree>
    <p:extLst>
      <p:ext uri="{BB962C8B-B14F-4D97-AF65-F5344CB8AC3E}">
        <p14:creationId xmlns:p14="http://schemas.microsoft.com/office/powerpoint/2010/main" val="3228010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706090"/>
          </a:xfrm>
        </p:spPr>
        <p:txBody>
          <a:bodyPr>
            <a:normAutofit fontScale="90000"/>
          </a:bodyPr>
          <a:lstStyle/>
          <a:p>
            <a:r>
              <a:rPr kumimoji="1" lang="zh-TW" altLang="en-US" b="1" dirty="0" smtClean="0">
                <a:solidFill>
                  <a:schemeClr val="accent1">
                    <a:lumMod val="75000"/>
                  </a:schemeClr>
                </a:solidFill>
                <a:latin typeface="微軟正黑體"/>
                <a:ea typeface="微軟正黑體"/>
                <a:cs typeface="微軟正黑體"/>
              </a:rPr>
              <a:t>校訂必修課程實務操作</a:t>
            </a:r>
            <a:endParaRPr lang="zh-TW" altLang="en-US" dirty="0"/>
          </a:p>
        </p:txBody>
      </p:sp>
      <p:sp>
        <p:nvSpPr>
          <p:cNvPr id="4" name="圓角矩形 3"/>
          <p:cNvSpPr/>
          <p:nvPr/>
        </p:nvSpPr>
        <p:spPr>
          <a:xfrm>
            <a:off x="107504" y="4293096"/>
            <a:ext cx="8928992" cy="2164400"/>
          </a:xfrm>
          <a:prstGeom prst="roundRect">
            <a:avLst/>
          </a:prstGeom>
          <a:solidFill>
            <a:schemeClr val="accent3">
              <a:lumMod val="75000"/>
            </a:schemeClr>
          </a:solidFill>
          <a:ln>
            <a:solidFill>
              <a:schemeClr val="accent6">
                <a:lumMod val="50000"/>
              </a:schemeClr>
            </a:solidFill>
          </a:ln>
        </p:spPr>
        <p:style>
          <a:lnRef idx="0">
            <a:schemeClr val="accent3"/>
          </a:lnRef>
          <a:fillRef idx="3">
            <a:schemeClr val="accent3"/>
          </a:fillRef>
          <a:effectRef idx="3">
            <a:schemeClr val="accent3"/>
          </a:effectRef>
          <a:fontRef idx="minor">
            <a:schemeClr val="lt1"/>
          </a:fontRef>
        </p:style>
        <p:txBody>
          <a:bodyPr rtlCol="0" anchor="ctr"/>
          <a:lstStyle/>
          <a:p>
            <a:r>
              <a:rPr lang="zh-TW" altLang="en-US" sz="2800" dirty="0" smtClean="0">
                <a:latin typeface="標楷體" panose="03000509000000000000" pitchFamily="65" charset="-120"/>
                <a:ea typeface="標楷體" panose="03000509000000000000" pitchFamily="65" charset="-120"/>
              </a:rPr>
              <a:t>可以直接開設</a:t>
            </a:r>
            <a:r>
              <a:rPr lang="en-US" altLang="zh-TW" sz="2800" dirty="0" smtClean="0">
                <a:latin typeface="標楷體" panose="03000509000000000000" pitchFamily="65" charset="-120"/>
                <a:ea typeface="標楷體" panose="03000509000000000000" pitchFamily="65" charset="-120"/>
              </a:rPr>
              <a:t>4</a:t>
            </a:r>
            <a:r>
              <a:rPr lang="zh-TW" altLang="en-US" sz="2800" dirty="0" smtClean="0">
                <a:latin typeface="標楷體" panose="03000509000000000000" pitchFamily="65" charset="-120"/>
                <a:ea typeface="標楷體" panose="03000509000000000000" pitchFamily="65" charset="-120"/>
              </a:rPr>
              <a:t>學分的必修，或是開設</a:t>
            </a:r>
            <a:r>
              <a:rPr lang="en-US" altLang="zh-TW" sz="2800" dirty="0" smtClean="0">
                <a:latin typeface="標楷體" panose="03000509000000000000" pitchFamily="65" charset="-120"/>
                <a:ea typeface="標楷體" panose="03000509000000000000" pitchFamily="65" charset="-120"/>
              </a:rPr>
              <a:t>5-8</a:t>
            </a:r>
            <a:r>
              <a:rPr lang="zh-TW" altLang="en-US" sz="2800" dirty="0" smtClean="0">
                <a:latin typeface="標楷體" panose="03000509000000000000" pitchFamily="65" charset="-120"/>
                <a:ea typeface="標楷體" panose="03000509000000000000" pitchFamily="65" charset="-120"/>
              </a:rPr>
              <a:t>學分供學生選俢，學生至少需要選修</a:t>
            </a:r>
            <a:r>
              <a:rPr lang="en-US" altLang="zh-TW" sz="2800" dirty="0" smtClean="0">
                <a:latin typeface="標楷體" panose="03000509000000000000" pitchFamily="65" charset="-120"/>
                <a:ea typeface="標楷體" panose="03000509000000000000" pitchFamily="65" charset="-120"/>
              </a:rPr>
              <a:t>4</a:t>
            </a:r>
            <a:r>
              <a:rPr lang="zh-TW" altLang="en-US" sz="2800" dirty="0" smtClean="0">
                <a:latin typeface="標楷體" panose="03000509000000000000" pitchFamily="65" charset="-120"/>
                <a:ea typeface="標楷體" panose="03000509000000000000" pitchFamily="65" charset="-120"/>
              </a:rPr>
              <a:t>學分。因校訂必修與多元選修至少要開設</a:t>
            </a:r>
            <a:r>
              <a:rPr lang="en-US" altLang="zh-TW" sz="2800" dirty="0" smtClean="0">
                <a:latin typeface="標楷體" panose="03000509000000000000" pitchFamily="65" charset="-120"/>
                <a:ea typeface="標楷體" panose="03000509000000000000" pitchFamily="65" charset="-120"/>
              </a:rPr>
              <a:t>4</a:t>
            </a:r>
            <a:r>
              <a:rPr lang="zh-TW" altLang="en-US" sz="2800" dirty="0" smtClean="0">
                <a:latin typeface="標楷體" panose="03000509000000000000" pitchFamily="65" charset="-120"/>
                <a:ea typeface="標楷體" panose="03000509000000000000" pitchFamily="65" charset="-120"/>
              </a:rPr>
              <a:t>學分的</a:t>
            </a:r>
            <a:r>
              <a:rPr lang="zh-TW" altLang="en-US" sz="2800" dirty="0" smtClean="0">
                <a:solidFill>
                  <a:srgbClr val="FF0000"/>
                </a:solidFill>
                <a:latin typeface="標楷體" panose="03000509000000000000" pitchFamily="65" charset="-120"/>
                <a:ea typeface="標楷體" panose="03000509000000000000" pitchFamily="65" charset="-120"/>
              </a:rPr>
              <a:t>跨領域</a:t>
            </a:r>
            <a:r>
              <a:rPr lang="en-US" altLang="zh-TW" sz="2800" dirty="0" smtClean="0">
                <a:solidFill>
                  <a:srgbClr val="FF0000"/>
                </a:solidFill>
                <a:latin typeface="標楷體" panose="03000509000000000000" pitchFamily="65" charset="-120"/>
                <a:ea typeface="標楷體" panose="03000509000000000000" pitchFamily="65" charset="-120"/>
              </a:rPr>
              <a:t>/</a:t>
            </a:r>
            <a:r>
              <a:rPr lang="zh-TW" altLang="en-US" sz="2800" dirty="0" smtClean="0">
                <a:solidFill>
                  <a:srgbClr val="FF0000"/>
                </a:solidFill>
                <a:latin typeface="標楷體" panose="03000509000000000000" pitchFamily="65" charset="-120"/>
                <a:ea typeface="標楷體" panose="03000509000000000000" pitchFamily="65" charset="-120"/>
              </a:rPr>
              <a:t>科目專題、實作（實驗）、探索體驗</a:t>
            </a:r>
            <a:r>
              <a:rPr lang="zh-TW" altLang="en-US" sz="2800" dirty="0" smtClean="0">
                <a:latin typeface="標楷體" panose="03000509000000000000" pitchFamily="65" charset="-120"/>
                <a:ea typeface="標楷體" panose="03000509000000000000" pitchFamily="65" charset="-120"/>
              </a:rPr>
              <a:t>的課程。因學生至少要修</a:t>
            </a:r>
            <a:r>
              <a:rPr lang="en-US" altLang="zh-TW" sz="2800" dirty="0" smtClean="0">
                <a:latin typeface="標楷體" panose="03000509000000000000" pitchFamily="65" charset="-120"/>
                <a:ea typeface="標楷體" panose="03000509000000000000" pitchFamily="65" charset="-120"/>
              </a:rPr>
              <a:t>4</a:t>
            </a:r>
            <a:r>
              <a:rPr lang="zh-TW" altLang="en-US" sz="2800" dirty="0" smtClean="0">
                <a:latin typeface="標楷體" panose="03000509000000000000" pitchFamily="65" charset="-120"/>
                <a:ea typeface="標楷體" panose="03000509000000000000" pitchFamily="65" charset="-120"/>
              </a:rPr>
              <a:t>學分才能符合規定。</a:t>
            </a:r>
            <a:endParaRPr lang="en-US" altLang="zh-TW" sz="2800" dirty="0" smtClean="0">
              <a:latin typeface="標楷體" panose="03000509000000000000" pitchFamily="65" charset="-120"/>
              <a:ea typeface="標楷體" panose="03000509000000000000" pitchFamily="65" charset="-120"/>
            </a:endParaRPr>
          </a:p>
        </p:txBody>
      </p:sp>
      <p:sp>
        <p:nvSpPr>
          <p:cNvPr id="5" name="圓角矩形 4"/>
          <p:cNvSpPr/>
          <p:nvPr/>
        </p:nvSpPr>
        <p:spPr>
          <a:xfrm>
            <a:off x="179512" y="1038156"/>
            <a:ext cx="8856984" cy="720080"/>
          </a:xfrm>
          <a:prstGeom prst="roundRect">
            <a:avLst/>
          </a:prstGeom>
          <a:solidFill>
            <a:schemeClr val="accent1">
              <a:lumMod val="75000"/>
            </a:schemeClr>
          </a:solidFill>
        </p:spPr>
        <p:style>
          <a:lnRef idx="0">
            <a:schemeClr val="accent3"/>
          </a:lnRef>
          <a:fillRef idx="3">
            <a:schemeClr val="accent3"/>
          </a:fillRef>
          <a:effectRef idx="3">
            <a:schemeClr val="accent3"/>
          </a:effectRef>
          <a:fontRef idx="minor">
            <a:schemeClr val="lt1"/>
          </a:fontRef>
        </p:style>
        <p:txBody>
          <a:bodyPr rtlCol="0" anchor="ctr"/>
          <a:lstStyle/>
          <a:p>
            <a:r>
              <a:rPr lang="zh-TW" altLang="en-US" sz="2800" dirty="0" smtClean="0">
                <a:latin typeface="標楷體" panose="03000509000000000000" pitchFamily="65" charset="-120"/>
                <a:ea typeface="標楷體" panose="03000509000000000000" pitchFamily="65" charset="-120"/>
              </a:rPr>
              <a:t>校訂必修課程 </a:t>
            </a:r>
            <a:r>
              <a:rPr lang="en-US" altLang="zh-TW" sz="2800" dirty="0" smtClean="0">
                <a:latin typeface="標楷體" panose="03000509000000000000" pitchFamily="65" charset="-120"/>
                <a:ea typeface="標楷體" panose="03000509000000000000" pitchFamily="65" charset="-120"/>
              </a:rPr>
              <a:t>4-8</a:t>
            </a:r>
            <a:r>
              <a:rPr lang="zh-TW" altLang="en-US" sz="2800" dirty="0" smtClean="0">
                <a:latin typeface="標楷體" panose="03000509000000000000" pitchFamily="65" charset="-120"/>
                <a:ea typeface="標楷體" panose="03000509000000000000" pitchFamily="65" charset="-120"/>
              </a:rPr>
              <a:t>學分，以最低標準以言至少要</a:t>
            </a:r>
            <a:r>
              <a:rPr lang="en-US" altLang="zh-TW" sz="2800" dirty="0" smtClean="0">
                <a:latin typeface="標楷體" panose="03000509000000000000" pitchFamily="65" charset="-120"/>
                <a:ea typeface="標楷體" panose="03000509000000000000" pitchFamily="65" charset="-120"/>
              </a:rPr>
              <a:t>4</a:t>
            </a:r>
            <a:r>
              <a:rPr lang="zh-TW" altLang="en-US" sz="2800" dirty="0" smtClean="0">
                <a:latin typeface="標楷體" panose="03000509000000000000" pitchFamily="65" charset="-120"/>
                <a:ea typeface="標楷體" panose="03000509000000000000" pitchFamily="65" charset="-120"/>
              </a:rPr>
              <a:t>學分。</a:t>
            </a:r>
            <a:endParaRPr lang="en-US" altLang="zh-TW" sz="2800" dirty="0" smtClean="0">
              <a:latin typeface="標楷體" panose="03000509000000000000" pitchFamily="65" charset="-120"/>
              <a:ea typeface="標楷體" panose="03000509000000000000" pitchFamily="65" charset="-120"/>
            </a:endParaRPr>
          </a:p>
        </p:txBody>
      </p:sp>
      <p:sp>
        <p:nvSpPr>
          <p:cNvPr id="6" name="圓角矩形 5"/>
          <p:cNvSpPr/>
          <p:nvPr/>
        </p:nvSpPr>
        <p:spPr>
          <a:xfrm>
            <a:off x="179512" y="1916832"/>
            <a:ext cx="8856984" cy="576064"/>
          </a:xfrm>
          <a:prstGeom prst="roundRect">
            <a:avLst/>
          </a:prstGeom>
          <a:solidFill>
            <a:schemeClr val="accent6">
              <a:lumMod val="75000"/>
            </a:schemeClr>
          </a:solidFill>
        </p:spPr>
        <p:style>
          <a:lnRef idx="0">
            <a:schemeClr val="accent3"/>
          </a:lnRef>
          <a:fillRef idx="3">
            <a:schemeClr val="accent3"/>
          </a:fillRef>
          <a:effectRef idx="3">
            <a:schemeClr val="accent3"/>
          </a:effectRef>
          <a:fontRef idx="minor">
            <a:schemeClr val="lt1"/>
          </a:fontRef>
        </p:style>
        <p:txBody>
          <a:bodyPr rtlCol="0" anchor="ctr"/>
          <a:lstStyle/>
          <a:p>
            <a:r>
              <a:rPr lang="zh-TW" altLang="en-US" sz="2800" dirty="0" smtClean="0">
                <a:latin typeface="標楷體" panose="03000509000000000000" pitchFamily="65" charset="-120"/>
                <a:ea typeface="標楷體" panose="03000509000000000000" pitchFamily="65" charset="-120"/>
              </a:rPr>
              <a:t>可以延伸部定教材，但不可以是部定教材的重複。</a:t>
            </a:r>
            <a:endParaRPr lang="zh-TW" altLang="en-US" sz="2800" dirty="0"/>
          </a:p>
        </p:txBody>
      </p:sp>
      <p:sp>
        <p:nvSpPr>
          <p:cNvPr id="7" name="圓角矩形 6"/>
          <p:cNvSpPr/>
          <p:nvPr/>
        </p:nvSpPr>
        <p:spPr>
          <a:xfrm>
            <a:off x="179512" y="2682458"/>
            <a:ext cx="8856984" cy="1508008"/>
          </a:xfrm>
          <a:prstGeom prst="roundRect">
            <a:avLst/>
          </a:prstGeom>
          <a:solidFill>
            <a:schemeClr val="accent2">
              <a:lumMod val="75000"/>
            </a:schemeClr>
          </a:solidFill>
        </p:spPr>
        <p:style>
          <a:lnRef idx="0">
            <a:schemeClr val="accent3"/>
          </a:lnRef>
          <a:fillRef idx="3">
            <a:schemeClr val="accent3"/>
          </a:fillRef>
          <a:effectRef idx="3">
            <a:schemeClr val="accent3"/>
          </a:effectRef>
          <a:fontRef idx="minor">
            <a:schemeClr val="lt1"/>
          </a:fontRef>
        </p:style>
        <p:txBody>
          <a:bodyPr rtlCol="0" anchor="ctr"/>
          <a:lstStyle/>
          <a:p>
            <a:r>
              <a:rPr lang="zh-TW" altLang="en-US" sz="2800" dirty="0" smtClean="0">
                <a:latin typeface="標楷體" panose="03000509000000000000" pitchFamily="65" charset="-120"/>
                <a:ea typeface="標楷體" panose="03000509000000000000" pitchFamily="65" charset="-120"/>
              </a:rPr>
              <a:t>開設方式可以與多元選修一併考量，多元選修至少要開設</a:t>
            </a:r>
            <a:r>
              <a:rPr lang="en-US" altLang="zh-TW" sz="2800" dirty="0" smtClean="0">
                <a:latin typeface="標楷體" panose="03000509000000000000" pitchFamily="65" charset="-120"/>
                <a:ea typeface="標楷體" panose="03000509000000000000" pitchFamily="65" charset="-120"/>
              </a:rPr>
              <a:t>6</a:t>
            </a:r>
            <a:r>
              <a:rPr lang="zh-TW" altLang="en-US" sz="2800" dirty="0" smtClean="0">
                <a:latin typeface="標楷體" panose="03000509000000000000" pitchFamily="65" charset="-120"/>
                <a:ea typeface="標楷體" panose="03000509000000000000" pitchFamily="65" charset="-120"/>
              </a:rPr>
              <a:t>學分，所以校訂必修與多元選修至少需 </a:t>
            </a:r>
            <a:r>
              <a:rPr lang="en-US" altLang="zh-TW" sz="2800" dirty="0" smtClean="0">
                <a:latin typeface="標楷體" panose="03000509000000000000" pitchFamily="65" charset="-120"/>
                <a:ea typeface="標楷體" panose="03000509000000000000" pitchFamily="65" charset="-120"/>
              </a:rPr>
              <a:t>10-14</a:t>
            </a:r>
            <a:r>
              <a:rPr lang="zh-TW" altLang="en-US" sz="2800" dirty="0" smtClean="0">
                <a:latin typeface="標楷體" panose="03000509000000000000" pitchFamily="65" charset="-120"/>
                <a:ea typeface="標楷體" panose="03000509000000000000" pitchFamily="65" charset="-120"/>
              </a:rPr>
              <a:t>學分。</a:t>
            </a:r>
            <a:endParaRPr lang="en-US" altLang="zh-TW" sz="2800" dirty="0" smtClean="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7470567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p:cNvSpPr>
            <a:spLocks noGrp="1"/>
          </p:cNvSpPr>
          <p:nvPr>
            <p:ph type="title"/>
          </p:nvPr>
        </p:nvSpPr>
        <p:spPr>
          <a:xfrm>
            <a:off x="457200" y="274638"/>
            <a:ext cx="8229600" cy="706090"/>
          </a:xfrm>
        </p:spPr>
        <p:txBody>
          <a:bodyPr>
            <a:normAutofit fontScale="90000"/>
          </a:bodyPr>
          <a:lstStyle/>
          <a:p>
            <a:r>
              <a:rPr kumimoji="1" lang="zh-TW" altLang="en-US" b="1" dirty="0" smtClean="0">
                <a:solidFill>
                  <a:schemeClr val="accent6">
                    <a:lumMod val="50000"/>
                  </a:schemeClr>
                </a:solidFill>
                <a:latin typeface="微軟正黑體"/>
                <a:ea typeface="微軟正黑體"/>
                <a:cs typeface="微軟正黑體"/>
              </a:rPr>
              <a:t>選修課程實務操作</a:t>
            </a:r>
            <a:endParaRPr lang="zh-TW" altLang="en-US" dirty="0">
              <a:solidFill>
                <a:schemeClr val="accent6">
                  <a:lumMod val="50000"/>
                </a:schemeClr>
              </a:solidFill>
            </a:endParaRPr>
          </a:p>
        </p:txBody>
      </p:sp>
      <p:sp>
        <p:nvSpPr>
          <p:cNvPr id="5" name="圓角矩形 4"/>
          <p:cNvSpPr/>
          <p:nvPr/>
        </p:nvSpPr>
        <p:spPr>
          <a:xfrm>
            <a:off x="179512" y="1038156"/>
            <a:ext cx="8856984" cy="195879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lang="zh-TW" altLang="en-US" sz="2800" dirty="0" smtClean="0">
                <a:solidFill>
                  <a:schemeClr val="tx1"/>
                </a:solidFill>
                <a:latin typeface="標楷體" panose="03000509000000000000" pitchFamily="65" charset="-120"/>
                <a:ea typeface="標楷體" panose="03000509000000000000" pitchFamily="65" charset="-120"/>
              </a:rPr>
              <a:t>雖然課程規劃及實施要點訂定</a:t>
            </a:r>
            <a:r>
              <a:rPr lang="zh-TW" altLang="en-US" sz="2800" dirty="0" smtClean="0">
                <a:solidFill>
                  <a:srgbClr val="FF0000"/>
                </a:solidFill>
                <a:latin typeface="標楷體" panose="03000509000000000000" pitchFamily="65" charset="-120"/>
                <a:ea typeface="標楷體" panose="03000509000000000000" pitchFamily="65" charset="-120"/>
              </a:rPr>
              <a:t>：「已</a:t>
            </a:r>
            <a:r>
              <a:rPr lang="zh-TW" altLang="en-US" sz="2800" dirty="0">
                <a:solidFill>
                  <a:srgbClr val="FF0000"/>
                </a:solidFill>
                <a:latin typeface="標楷體" panose="03000509000000000000" pitchFamily="65" charset="-120"/>
                <a:ea typeface="標楷體" panose="03000509000000000000" pitchFamily="65" charset="-120"/>
              </a:rPr>
              <a:t>滿足學生銜接不同進路大學教育之需要而編班者，得就加深加廣選修課程，不採班群開課及跨班選修</a:t>
            </a:r>
            <a:r>
              <a:rPr lang="zh-TW" altLang="en-US" sz="2800" dirty="0" smtClean="0">
                <a:solidFill>
                  <a:srgbClr val="FF0000"/>
                </a:solidFill>
                <a:latin typeface="標楷體" panose="03000509000000000000" pitchFamily="65" charset="-120"/>
                <a:ea typeface="標楷體" panose="03000509000000000000" pitchFamily="65" charset="-120"/>
              </a:rPr>
              <a:t>。」</a:t>
            </a:r>
            <a:r>
              <a:rPr lang="zh-TW" altLang="en-US" sz="2800" dirty="0" smtClean="0">
                <a:solidFill>
                  <a:schemeClr val="tx1"/>
                </a:solidFill>
                <a:latin typeface="標楷體" panose="03000509000000000000" pitchFamily="65" charset="-120"/>
                <a:ea typeface="標楷體" panose="03000509000000000000" pitchFamily="65" charset="-120"/>
              </a:rPr>
              <a:t>但是，仍要尊重學生自主意願的選擇。</a:t>
            </a:r>
            <a:endParaRPr lang="zh-TW" altLang="en-US" sz="2800" dirty="0">
              <a:solidFill>
                <a:schemeClr val="tx1"/>
              </a:solidFill>
              <a:latin typeface="標楷體" panose="03000509000000000000" pitchFamily="65" charset="-120"/>
              <a:ea typeface="標楷體" panose="03000509000000000000" pitchFamily="65" charset="-120"/>
            </a:endParaRPr>
          </a:p>
        </p:txBody>
      </p:sp>
      <p:sp>
        <p:nvSpPr>
          <p:cNvPr id="9" name="圓角矩形 8"/>
          <p:cNvSpPr/>
          <p:nvPr/>
        </p:nvSpPr>
        <p:spPr>
          <a:xfrm>
            <a:off x="294577" y="3356992"/>
            <a:ext cx="8568952" cy="93610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zh-TW" altLang="en-US" sz="2800" dirty="0" smtClean="0">
                <a:latin typeface="標楷體" panose="03000509000000000000" pitchFamily="65" charset="-120"/>
                <a:ea typeface="標楷體" panose="03000509000000000000" pitchFamily="65" charset="-120"/>
              </a:rPr>
              <a:t>補強性選修得於加深加廣選修課程時段與多元選修時段開設。</a:t>
            </a:r>
            <a:endParaRPr lang="zh-TW" altLang="en-US" sz="2800" dirty="0">
              <a:latin typeface="標楷體" panose="03000509000000000000" pitchFamily="65" charset="-120"/>
              <a:ea typeface="標楷體" panose="03000509000000000000" pitchFamily="65" charset="-120"/>
            </a:endParaRPr>
          </a:p>
        </p:txBody>
      </p:sp>
      <p:sp>
        <p:nvSpPr>
          <p:cNvPr id="10" name="圓角矩形 9"/>
          <p:cNvSpPr/>
          <p:nvPr/>
        </p:nvSpPr>
        <p:spPr>
          <a:xfrm>
            <a:off x="294577" y="4653136"/>
            <a:ext cx="8568951" cy="122413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zh-TW" altLang="en-US" sz="2800" dirty="0">
                <a:latin typeface="標楷體" panose="03000509000000000000" pitchFamily="65" charset="-120"/>
                <a:ea typeface="標楷體" panose="03000509000000000000" pitchFamily="65" charset="-120"/>
              </a:rPr>
              <a:t>多元選修</a:t>
            </a:r>
            <a:r>
              <a:rPr lang="zh-TW" altLang="en-US" sz="2800" dirty="0" smtClean="0">
                <a:latin typeface="標楷體" panose="03000509000000000000" pitchFamily="65" charset="-120"/>
                <a:ea typeface="標楷體" panose="03000509000000000000" pitchFamily="65" charset="-120"/>
              </a:rPr>
              <a:t>：開發</a:t>
            </a:r>
            <a:r>
              <a:rPr lang="zh-TW" altLang="en-US" sz="2800" dirty="0">
                <a:latin typeface="標楷體" panose="03000509000000000000" pitchFamily="65" charset="-120"/>
                <a:ea typeface="標楷體" panose="03000509000000000000" pitchFamily="65" charset="-120"/>
              </a:rPr>
              <a:t>課程→活化教學→提升學生</a:t>
            </a:r>
            <a:r>
              <a:rPr lang="zh-TW" altLang="en-US" sz="2800" dirty="0" smtClean="0">
                <a:latin typeface="標楷體" panose="03000509000000000000" pitchFamily="65" charset="-120"/>
                <a:ea typeface="標楷體" panose="03000509000000000000" pitchFamily="65" charset="-120"/>
              </a:rPr>
              <a:t>學習</a:t>
            </a:r>
            <a:r>
              <a:rPr lang="zh-TW" altLang="en-US" sz="2800" dirty="0">
                <a:latin typeface="標楷體" panose="03000509000000000000" pitchFamily="65" charset="-120"/>
                <a:ea typeface="標楷體" panose="03000509000000000000" pitchFamily="65" charset="-120"/>
              </a:rPr>
              <a:t>興趣</a:t>
            </a:r>
          </a:p>
        </p:txBody>
      </p:sp>
    </p:spTree>
    <p:extLst>
      <p:ext uri="{BB962C8B-B14F-4D97-AF65-F5344CB8AC3E}">
        <p14:creationId xmlns:p14="http://schemas.microsoft.com/office/powerpoint/2010/main" val="4362004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p:cNvSpPr>
            <a:spLocks noGrp="1"/>
          </p:cNvSpPr>
          <p:nvPr>
            <p:ph type="title"/>
          </p:nvPr>
        </p:nvSpPr>
        <p:spPr>
          <a:xfrm>
            <a:off x="457200" y="274638"/>
            <a:ext cx="8229600" cy="634082"/>
          </a:xfrm>
        </p:spPr>
        <p:txBody>
          <a:bodyPr>
            <a:normAutofit fontScale="90000"/>
          </a:bodyPr>
          <a:lstStyle/>
          <a:p>
            <a:r>
              <a:rPr lang="zh-TW" altLang="en-US" b="1" dirty="0" smtClean="0">
                <a:solidFill>
                  <a:schemeClr val="accent6">
                    <a:lumMod val="50000"/>
                  </a:schemeClr>
                </a:solidFill>
                <a:latin typeface="微軟正黑體" panose="020B0604030504040204" pitchFamily="34" charset="-120"/>
                <a:ea typeface="微軟正黑體" panose="020B0604030504040204" pitchFamily="34" charset="-120"/>
              </a:rPr>
              <a:t>彈性學習時間規劃實務操作</a:t>
            </a:r>
            <a:endParaRPr lang="zh-TW" altLang="en-US" b="1" dirty="0">
              <a:solidFill>
                <a:schemeClr val="accent6">
                  <a:lumMod val="50000"/>
                </a:schemeClr>
              </a:solidFill>
              <a:latin typeface="微軟正黑體" panose="020B0604030504040204" pitchFamily="34" charset="-120"/>
              <a:ea typeface="微軟正黑體" panose="020B0604030504040204" pitchFamily="34" charset="-120"/>
            </a:endParaRPr>
          </a:p>
        </p:txBody>
      </p:sp>
      <p:sp>
        <p:nvSpPr>
          <p:cNvPr id="6" name="圓角矩形 5"/>
          <p:cNvSpPr/>
          <p:nvPr/>
        </p:nvSpPr>
        <p:spPr>
          <a:xfrm>
            <a:off x="712416" y="1484784"/>
            <a:ext cx="7876380" cy="792088"/>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r>
              <a:rPr lang="zh-TW" altLang="en-US" sz="3200" dirty="0">
                <a:latin typeface="標楷體" panose="03000509000000000000" pitchFamily="65" charset="-120"/>
                <a:ea typeface="標楷體" panose="03000509000000000000" pitchFamily="65" charset="-120"/>
              </a:rPr>
              <a:t>開發全學期的增廣</a:t>
            </a:r>
            <a:r>
              <a:rPr lang="en-US" altLang="zh-TW" sz="3200" dirty="0">
                <a:latin typeface="標楷體" panose="03000509000000000000" pitchFamily="65" charset="-120"/>
                <a:ea typeface="標楷體" panose="03000509000000000000" pitchFamily="65" charset="-120"/>
              </a:rPr>
              <a:t>/</a:t>
            </a:r>
            <a:r>
              <a:rPr lang="zh-TW" altLang="en-US" sz="3200" dirty="0">
                <a:latin typeface="標楷體" panose="03000509000000000000" pitchFamily="65" charset="-120"/>
                <a:ea typeface="標楷體" panose="03000509000000000000" pitchFamily="65" charset="-120"/>
              </a:rPr>
              <a:t>補強性課程</a:t>
            </a:r>
          </a:p>
        </p:txBody>
      </p:sp>
      <p:sp>
        <p:nvSpPr>
          <p:cNvPr id="7" name="圓角矩形 6"/>
          <p:cNvSpPr/>
          <p:nvPr/>
        </p:nvSpPr>
        <p:spPr>
          <a:xfrm>
            <a:off x="712416" y="2636912"/>
            <a:ext cx="7876380" cy="1512168"/>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lvl="0">
              <a:spcBef>
                <a:spcPct val="20000"/>
              </a:spcBef>
            </a:pPr>
            <a:r>
              <a:rPr lang="zh-TW" altLang="en-US" sz="3200" dirty="0">
                <a:solidFill>
                  <a:schemeClr val="bg1"/>
                </a:solidFill>
                <a:latin typeface="標楷體" panose="03000509000000000000" pitchFamily="65" charset="-120"/>
                <a:ea typeface="標楷體" panose="03000509000000000000" pitchFamily="65" charset="-120"/>
              </a:rPr>
              <a:t>開發週期性的增廣</a:t>
            </a:r>
            <a:r>
              <a:rPr lang="en-US" altLang="zh-TW" sz="3200" dirty="0">
                <a:solidFill>
                  <a:schemeClr val="bg1"/>
                </a:solidFill>
                <a:latin typeface="標楷體" panose="03000509000000000000" pitchFamily="65" charset="-120"/>
                <a:ea typeface="標楷體" panose="03000509000000000000" pitchFamily="65" charset="-120"/>
              </a:rPr>
              <a:t>/</a:t>
            </a:r>
            <a:r>
              <a:rPr lang="zh-TW" altLang="en-US" sz="3200" dirty="0">
                <a:solidFill>
                  <a:schemeClr val="bg1"/>
                </a:solidFill>
                <a:latin typeface="標楷體" panose="03000509000000000000" pitchFamily="65" charset="-120"/>
                <a:ea typeface="標楷體" panose="03000509000000000000" pitchFamily="65" charset="-120"/>
              </a:rPr>
              <a:t>補強性課程</a:t>
            </a:r>
            <a:r>
              <a:rPr lang="en-US" altLang="zh-TW" sz="3200" dirty="0">
                <a:solidFill>
                  <a:schemeClr val="bg1"/>
                </a:solidFill>
                <a:latin typeface="標楷體" panose="03000509000000000000" pitchFamily="65" charset="-120"/>
                <a:ea typeface="標楷體" panose="03000509000000000000" pitchFamily="65" charset="-120"/>
              </a:rPr>
              <a:t>(6</a:t>
            </a:r>
            <a:r>
              <a:rPr lang="zh-TW" altLang="en-US" sz="3200" dirty="0">
                <a:solidFill>
                  <a:schemeClr val="bg1"/>
                </a:solidFill>
                <a:latin typeface="標楷體" panose="03000509000000000000" pitchFamily="65" charset="-120"/>
                <a:ea typeface="標楷體" panose="03000509000000000000" pitchFamily="65" charset="-120"/>
              </a:rPr>
              <a:t>週、</a:t>
            </a:r>
            <a:r>
              <a:rPr lang="en-US" altLang="zh-TW" sz="3200" dirty="0">
                <a:solidFill>
                  <a:schemeClr val="bg1"/>
                </a:solidFill>
                <a:latin typeface="標楷體" panose="03000509000000000000" pitchFamily="65" charset="-120"/>
                <a:ea typeface="標楷體" panose="03000509000000000000" pitchFamily="65" charset="-120"/>
              </a:rPr>
              <a:t>9</a:t>
            </a:r>
            <a:r>
              <a:rPr lang="zh-TW" altLang="en-US" sz="3200" dirty="0">
                <a:solidFill>
                  <a:schemeClr val="bg1"/>
                </a:solidFill>
                <a:latin typeface="標楷體" panose="03000509000000000000" pitchFamily="65" charset="-120"/>
                <a:ea typeface="標楷體" panose="03000509000000000000" pitchFamily="65" charset="-120"/>
              </a:rPr>
              <a:t>週、或是與定期考試同週期</a:t>
            </a:r>
            <a:r>
              <a:rPr lang="en-US" altLang="zh-TW" sz="3200" dirty="0">
                <a:solidFill>
                  <a:schemeClr val="bg1"/>
                </a:solidFill>
                <a:latin typeface="標楷體" panose="03000509000000000000" pitchFamily="65" charset="-120"/>
                <a:ea typeface="標楷體" panose="03000509000000000000" pitchFamily="65" charset="-120"/>
              </a:rPr>
              <a:t>)</a:t>
            </a:r>
          </a:p>
        </p:txBody>
      </p:sp>
      <p:sp>
        <p:nvSpPr>
          <p:cNvPr id="8" name="圓角矩形 7"/>
          <p:cNvSpPr/>
          <p:nvPr/>
        </p:nvSpPr>
        <p:spPr>
          <a:xfrm>
            <a:off x="767510" y="4509120"/>
            <a:ext cx="7920880" cy="1368152"/>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r>
              <a:rPr lang="zh-TW" altLang="en-US" sz="3200" dirty="0">
                <a:latin typeface="標楷體" panose="03000509000000000000" pitchFamily="65" charset="-120"/>
                <a:ea typeface="標楷體" panose="03000509000000000000" pitchFamily="65" charset="-120"/>
              </a:rPr>
              <a:t>因沒有學分，所以該課程的重點是在於強化學生自主學習，而非只是「授課」。</a:t>
            </a:r>
            <a:endParaRPr lang="en-US" altLang="zh-TW" sz="32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389683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p:cNvSpPr>
            <a:spLocks noGrp="1"/>
          </p:cNvSpPr>
          <p:nvPr>
            <p:ph type="title"/>
          </p:nvPr>
        </p:nvSpPr>
        <p:spPr>
          <a:xfrm>
            <a:off x="457200" y="274638"/>
            <a:ext cx="8229600" cy="706090"/>
          </a:xfrm>
        </p:spPr>
        <p:txBody>
          <a:bodyPr>
            <a:normAutofit fontScale="90000"/>
          </a:bodyPr>
          <a:lstStyle/>
          <a:p>
            <a:r>
              <a:rPr lang="zh-TW" altLang="en-US" sz="4000" b="1" dirty="0" smtClean="0">
                <a:solidFill>
                  <a:srgbClr val="002A00"/>
                </a:solidFill>
                <a:latin typeface="微軟正黑體" pitchFamily="34" charset="-120"/>
                <a:ea typeface="微軟正黑體" pitchFamily="34" charset="-120"/>
                <a:cs typeface="Times New Roman" pitchFamily="18" charset="0"/>
              </a:rPr>
              <a:t>十二年國教總綱的</a:t>
            </a:r>
            <a:r>
              <a:rPr lang="zh-TW" altLang="en-US" sz="4000" b="1" dirty="0">
                <a:solidFill>
                  <a:srgbClr val="002A00"/>
                </a:solidFill>
                <a:latin typeface="微軟正黑體" pitchFamily="34" charset="-120"/>
                <a:ea typeface="微軟正黑體" pitchFamily="34" charset="-120"/>
                <a:cs typeface="Times New Roman" pitchFamily="18" charset="0"/>
              </a:rPr>
              <a:t>願</a:t>
            </a:r>
            <a:r>
              <a:rPr lang="zh-TW" altLang="en-US" sz="4000" b="1" dirty="0" smtClean="0">
                <a:solidFill>
                  <a:srgbClr val="002A00"/>
                </a:solidFill>
                <a:latin typeface="微軟正黑體" pitchFamily="34" charset="-120"/>
                <a:ea typeface="微軟正黑體" pitchFamily="34" charset="-120"/>
                <a:cs typeface="Times New Roman" pitchFamily="18" charset="0"/>
              </a:rPr>
              <a:t>景、理念與目標</a:t>
            </a:r>
            <a:endParaRPr lang="zh-TW" altLang="en-US" sz="3200" b="1" dirty="0" smtClean="0">
              <a:solidFill>
                <a:srgbClr val="002A00"/>
              </a:solidFill>
              <a:latin typeface="微軟正黑體" pitchFamily="34" charset="-120"/>
              <a:ea typeface="微軟正黑體" pitchFamily="34" charset="-120"/>
              <a:cs typeface="Times New Roman" pitchFamily="18" charset="0"/>
            </a:endParaRPr>
          </a:p>
        </p:txBody>
      </p:sp>
      <p:sp>
        <p:nvSpPr>
          <p:cNvPr id="7" name="圓角矩形 6"/>
          <p:cNvSpPr/>
          <p:nvPr/>
        </p:nvSpPr>
        <p:spPr>
          <a:xfrm>
            <a:off x="1115616" y="1052736"/>
            <a:ext cx="7776864" cy="23762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zh-TW" altLang="zh-TW" sz="3200" b="1" dirty="0" smtClean="0">
                <a:solidFill>
                  <a:srgbClr val="FFFF00"/>
                </a:solidFill>
                <a:latin typeface="標楷體" pitchFamily="65" charset="-120"/>
                <a:ea typeface="標楷體" pitchFamily="65" charset="-120"/>
              </a:rPr>
              <a:t>「成就每一個孩子—適性揚才、終身學習」</a:t>
            </a:r>
            <a:endParaRPr lang="en-US" altLang="zh-TW" sz="3200" b="1" dirty="0" smtClean="0">
              <a:solidFill>
                <a:srgbClr val="FFFF00"/>
              </a:solidFill>
              <a:latin typeface="標楷體" pitchFamily="65" charset="-120"/>
              <a:ea typeface="標楷體" pitchFamily="65" charset="-120"/>
            </a:endParaRPr>
          </a:p>
          <a:p>
            <a:pPr lvl="0"/>
            <a:r>
              <a:rPr lang="zh-TW" altLang="zh-TW" sz="2400" dirty="0" smtClean="0">
                <a:latin typeface="標楷體" pitchFamily="65" charset="-120"/>
                <a:ea typeface="標楷體" pitchFamily="65" charset="-120"/>
              </a:rPr>
              <a:t>以尊重學生生命主體為起點，透過適性教育，激發學生生命的喜悅與生活的自信，提升學生學習的渴望與創新的勇氣，善盡國民責任並展現共生智慧，成為具有社會適應力與應變力的終身學習者，期使個體與群體的生活和生命更為美好。</a:t>
            </a:r>
            <a:endParaRPr lang="zh-TW" altLang="en-US" sz="2400" dirty="0">
              <a:latin typeface="標楷體" pitchFamily="65" charset="-120"/>
              <a:ea typeface="標楷體" pitchFamily="65" charset="-120"/>
            </a:endParaRPr>
          </a:p>
        </p:txBody>
      </p:sp>
      <p:sp>
        <p:nvSpPr>
          <p:cNvPr id="8" name="矩形 7"/>
          <p:cNvSpPr/>
          <p:nvPr/>
        </p:nvSpPr>
        <p:spPr>
          <a:xfrm>
            <a:off x="-4958" y="1699067"/>
            <a:ext cx="1210588" cy="707886"/>
          </a:xfrm>
          <a:prstGeom prst="rect">
            <a:avLst/>
          </a:prstGeom>
        </p:spPr>
        <p:txBody>
          <a:bodyPr wrap="none">
            <a:spAutoFit/>
          </a:bodyPr>
          <a:lstStyle/>
          <a:p>
            <a:r>
              <a:rPr lang="zh-TW" altLang="en-US" sz="4000" dirty="0" smtClean="0">
                <a:solidFill>
                  <a:srgbClr val="FF0000"/>
                </a:solidFill>
                <a:latin typeface="Times New Roman" pitchFamily="18" charset="0"/>
                <a:ea typeface="標楷體" pitchFamily="65" charset="-120"/>
                <a:cs typeface="Times New Roman" pitchFamily="18" charset="0"/>
              </a:rPr>
              <a:t>願景</a:t>
            </a:r>
            <a:endParaRPr lang="en-US" altLang="zh-TW" sz="4000" dirty="0">
              <a:solidFill>
                <a:srgbClr val="FF0000"/>
              </a:solidFill>
              <a:latin typeface="Times New Roman" pitchFamily="18" charset="0"/>
              <a:ea typeface="標楷體" pitchFamily="65" charset="-120"/>
              <a:cs typeface="Times New Roman" pitchFamily="18" charset="0"/>
            </a:endParaRPr>
          </a:p>
        </p:txBody>
      </p:sp>
      <p:sp>
        <p:nvSpPr>
          <p:cNvPr id="9" name="矩形 8"/>
          <p:cNvSpPr/>
          <p:nvPr/>
        </p:nvSpPr>
        <p:spPr>
          <a:xfrm>
            <a:off x="0" y="3861048"/>
            <a:ext cx="1210588" cy="707886"/>
          </a:xfrm>
          <a:prstGeom prst="rect">
            <a:avLst/>
          </a:prstGeom>
        </p:spPr>
        <p:txBody>
          <a:bodyPr wrap="none">
            <a:spAutoFit/>
          </a:bodyPr>
          <a:lstStyle/>
          <a:p>
            <a:r>
              <a:rPr lang="zh-TW" altLang="en-US" sz="4000" dirty="0" smtClean="0">
                <a:solidFill>
                  <a:schemeClr val="tx2">
                    <a:lumMod val="75000"/>
                  </a:schemeClr>
                </a:solidFill>
                <a:latin typeface="Times New Roman" pitchFamily="18" charset="0"/>
                <a:ea typeface="標楷體" pitchFamily="65" charset="-120"/>
                <a:cs typeface="Times New Roman" pitchFamily="18" charset="0"/>
              </a:rPr>
              <a:t>理念</a:t>
            </a:r>
            <a:endParaRPr lang="en-US" altLang="zh-TW" sz="4000" dirty="0">
              <a:solidFill>
                <a:schemeClr val="tx2">
                  <a:lumMod val="75000"/>
                </a:schemeClr>
              </a:solidFill>
              <a:latin typeface="Times New Roman" pitchFamily="18" charset="0"/>
              <a:ea typeface="標楷體" pitchFamily="65" charset="-120"/>
              <a:cs typeface="Times New Roman" pitchFamily="18" charset="0"/>
            </a:endParaRPr>
          </a:p>
        </p:txBody>
      </p:sp>
      <p:sp>
        <p:nvSpPr>
          <p:cNvPr id="10" name="矩形 9"/>
          <p:cNvSpPr/>
          <p:nvPr/>
        </p:nvSpPr>
        <p:spPr>
          <a:xfrm>
            <a:off x="-94972" y="5483883"/>
            <a:ext cx="1210588" cy="707886"/>
          </a:xfrm>
          <a:prstGeom prst="rect">
            <a:avLst/>
          </a:prstGeom>
        </p:spPr>
        <p:txBody>
          <a:bodyPr wrap="none">
            <a:spAutoFit/>
          </a:bodyPr>
          <a:lstStyle/>
          <a:p>
            <a:r>
              <a:rPr lang="zh-TW" altLang="en-US" sz="4000" dirty="0" smtClean="0">
                <a:solidFill>
                  <a:schemeClr val="accent6">
                    <a:lumMod val="50000"/>
                  </a:schemeClr>
                </a:solidFill>
                <a:latin typeface="Times New Roman" pitchFamily="18" charset="0"/>
                <a:ea typeface="標楷體" pitchFamily="65" charset="-120"/>
                <a:cs typeface="Times New Roman" pitchFamily="18" charset="0"/>
              </a:rPr>
              <a:t>目標</a:t>
            </a:r>
            <a:endParaRPr lang="en-US" altLang="zh-TW" sz="4000" dirty="0">
              <a:solidFill>
                <a:schemeClr val="accent6">
                  <a:lumMod val="50000"/>
                </a:schemeClr>
              </a:solidFill>
              <a:latin typeface="Times New Roman" pitchFamily="18" charset="0"/>
              <a:ea typeface="標楷體" pitchFamily="65" charset="-120"/>
              <a:cs typeface="Times New Roman" pitchFamily="18" charset="0"/>
            </a:endParaRPr>
          </a:p>
        </p:txBody>
      </p:sp>
      <p:grpSp>
        <p:nvGrpSpPr>
          <p:cNvPr id="16" name="群組 15"/>
          <p:cNvGrpSpPr/>
          <p:nvPr/>
        </p:nvGrpSpPr>
        <p:grpSpPr>
          <a:xfrm>
            <a:off x="1243242" y="3607410"/>
            <a:ext cx="2088232" cy="1279881"/>
            <a:chOff x="184664" y="2931238"/>
            <a:chExt cx="2336388" cy="1318498"/>
          </a:xfrm>
          <a:solidFill>
            <a:schemeClr val="accent3">
              <a:lumMod val="60000"/>
              <a:lumOff val="40000"/>
            </a:schemeClr>
          </a:solidFill>
        </p:grpSpPr>
        <p:sp>
          <p:nvSpPr>
            <p:cNvPr id="17" name="圓角矩形 16"/>
            <p:cNvSpPr/>
            <p:nvPr/>
          </p:nvSpPr>
          <p:spPr>
            <a:xfrm>
              <a:off x="184664" y="2931238"/>
              <a:ext cx="2336388" cy="1318498"/>
            </a:xfrm>
            <a:prstGeom prst="roundRect">
              <a:avLst>
                <a:gd name="adj" fmla="val 10000"/>
              </a:avLst>
            </a:prstGeom>
            <a:grpFill/>
            <a:ln>
              <a:solidFill>
                <a:schemeClr val="accent3">
                  <a:lumMod val="40000"/>
                  <a:lumOff val="60000"/>
                </a:schemeClr>
              </a:solidFill>
            </a:ln>
          </p:spPr>
          <p:style>
            <a:lnRef idx="0">
              <a:scrgbClr r="0" g="0" b="0"/>
            </a:lnRef>
            <a:fillRef idx="3">
              <a:scrgbClr r="0" g="0" b="0"/>
            </a:fillRef>
            <a:effectRef idx="2">
              <a:schemeClr val="accent6">
                <a:hueOff val="0"/>
                <a:satOff val="0"/>
                <a:lumOff val="0"/>
                <a:alphaOff val="0"/>
              </a:schemeClr>
            </a:effectRef>
            <a:fontRef idx="minor">
              <a:schemeClr val="lt1"/>
            </a:fontRef>
          </p:style>
        </p:sp>
        <p:sp>
          <p:nvSpPr>
            <p:cNvPr id="18" name="圓角矩形 4"/>
            <p:cNvSpPr/>
            <p:nvPr/>
          </p:nvSpPr>
          <p:spPr>
            <a:xfrm>
              <a:off x="223281" y="2969855"/>
              <a:ext cx="2259154" cy="1241264"/>
            </a:xfrm>
            <a:prstGeom prst="rect">
              <a:avLst/>
            </a:prstGeom>
            <a:grpFill/>
            <a:ln>
              <a:solidFill>
                <a:schemeClr val="accent3">
                  <a:lumMod val="40000"/>
                  <a:lumOff val="60000"/>
                </a:schemeClr>
              </a:solidFill>
            </a:ln>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zh-TW" altLang="en-US" sz="3200" b="1" kern="1200" dirty="0" smtClean="0">
                  <a:solidFill>
                    <a:schemeClr val="tx1"/>
                  </a:solidFill>
                  <a:latin typeface="標楷體" pitchFamily="65" charset="-120"/>
                  <a:ea typeface="標楷體" pitchFamily="65" charset="-120"/>
                </a:rPr>
                <a:t>自發</a:t>
              </a:r>
              <a:endParaRPr lang="en-US" altLang="zh-TW" sz="3200" b="1" kern="1200" dirty="0" smtClean="0">
                <a:solidFill>
                  <a:schemeClr val="tx1"/>
                </a:solidFill>
                <a:latin typeface="標楷體" pitchFamily="65" charset="-120"/>
                <a:ea typeface="標楷體" pitchFamily="65" charset="-120"/>
              </a:endParaRPr>
            </a:p>
            <a:p>
              <a:pPr lvl="0" algn="ctr" defTabSz="1422400">
                <a:lnSpc>
                  <a:spcPct val="90000"/>
                </a:lnSpc>
                <a:spcBef>
                  <a:spcPct val="0"/>
                </a:spcBef>
                <a:spcAft>
                  <a:spcPct val="35000"/>
                </a:spcAft>
              </a:pPr>
              <a:r>
                <a:rPr lang="en-US" altLang="zh-TW" sz="3200" kern="1200" dirty="0" smtClean="0">
                  <a:solidFill>
                    <a:schemeClr val="tx1"/>
                  </a:solidFill>
                  <a:latin typeface="標楷體" pitchFamily="65" charset="-120"/>
                  <a:ea typeface="標楷體" pitchFamily="65" charset="-120"/>
                </a:rPr>
                <a:t>(</a:t>
              </a:r>
              <a:r>
                <a:rPr lang="zh-TW" altLang="en-US" sz="3200" kern="1200" dirty="0" smtClean="0">
                  <a:solidFill>
                    <a:schemeClr val="tx1"/>
                  </a:solidFill>
                  <a:latin typeface="標楷體" pitchFamily="65" charset="-120"/>
                  <a:ea typeface="標楷體" pitchFamily="65" charset="-120"/>
                </a:rPr>
                <a:t>本體觀</a:t>
              </a:r>
              <a:r>
                <a:rPr lang="en-US" altLang="zh-TW" sz="3200" kern="1200" dirty="0" smtClean="0">
                  <a:solidFill>
                    <a:schemeClr val="tx1"/>
                  </a:solidFill>
                  <a:latin typeface="標楷體" pitchFamily="65" charset="-120"/>
                  <a:ea typeface="標楷體" pitchFamily="65" charset="-120"/>
                </a:rPr>
                <a:t>)</a:t>
              </a:r>
              <a:endParaRPr lang="zh-TW" altLang="en-US" sz="3200" kern="1200" dirty="0">
                <a:solidFill>
                  <a:schemeClr val="tx1"/>
                </a:solidFill>
                <a:latin typeface="標楷體" pitchFamily="65" charset="-120"/>
                <a:ea typeface="標楷體" pitchFamily="65" charset="-120"/>
              </a:endParaRPr>
            </a:p>
          </p:txBody>
        </p:sp>
      </p:grpSp>
      <p:grpSp>
        <p:nvGrpSpPr>
          <p:cNvPr id="19" name="群組 18"/>
          <p:cNvGrpSpPr/>
          <p:nvPr/>
        </p:nvGrpSpPr>
        <p:grpSpPr>
          <a:xfrm>
            <a:off x="3779912" y="3620859"/>
            <a:ext cx="2072771" cy="1323917"/>
            <a:chOff x="2992945" y="2931238"/>
            <a:chExt cx="2558842" cy="1406556"/>
          </a:xfrm>
          <a:solidFill>
            <a:schemeClr val="accent5">
              <a:lumMod val="40000"/>
              <a:lumOff val="60000"/>
            </a:schemeClr>
          </a:solidFill>
        </p:grpSpPr>
        <p:sp>
          <p:nvSpPr>
            <p:cNvPr id="20" name="圓角矩形 19"/>
            <p:cNvSpPr/>
            <p:nvPr/>
          </p:nvSpPr>
          <p:spPr>
            <a:xfrm>
              <a:off x="2992945" y="2931238"/>
              <a:ext cx="2558842" cy="1406556"/>
            </a:xfrm>
            <a:prstGeom prst="roundRect">
              <a:avLst>
                <a:gd name="adj" fmla="val 10000"/>
              </a:avLst>
            </a:prstGeom>
            <a:grpFill/>
            <a:ln>
              <a:solidFill>
                <a:schemeClr val="accent5">
                  <a:lumMod val="40000"/>
                  <a:lumOff val="60000"/>
                </a:schemeClr>
              </a:solidFill>
            </a:ln>
          </p:spPr>
          <p:style>
            <a:lnRef idx="0">
              <a:scrgbClr r="0" g="0" b="0"/>
            </a:lnRef>
            <a:fillRef idx="3">
              <a:scrgbClr r="0" g="0" b="0"/>
            </a:fillRef>
            <a:effectRef idx="2">
              <a:schemeClr val="accent6">
                <a:hueOff val="0"/>
                <a:satOff val="0"/>
                <a:lumOff val="0"/>
                <a:alphaOff val="0"/>
              </a:schemeClr>
            </a:effectRef>
            <a:fontRef idx="minor">
              <a:schemeClr val="lt1"/>
            </a:fontRef>
          </p:style>
        </p:sp>
        <p:sp>
          <p:nvSpPr>
            <p:cNvPr id="21" name="圓角矩形 4"/>
            <p:cNvSpPr/>
            <p:nvPr/>
          </p:nvSpPr>
          <p:spPr>
            <a:xfrm>
              <a:off x="3034142" y="2972435"/>
              <a:ext cx="2476448" cy="1324162"/>
            </a:xfrm>
            <a:prstGeom prst="rect">
              <a:avLst/>
            </a:prstGeom>
            <a:grpFill/>
            <a:ln>
              <a:solidFill>
                <a:schemeClr val="accent5">
                  <a:lumMod val="40000"/>
                  <a:lumOff val="60000"/>
                </a:schemeClr>
              </a:solidFill>
            </a:ln>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zh-TW" altLang="en-US" sz="3200" b="1" kern="1200" dirty="0" smtClean="0">
                  <a:solidFill>
                    <a:schemeClr val="tx1"/>
                  </a:solidFill>
                  <a:latin typeface="標楷體" pitchFamily="65" charset="-120"/>
                  <a:ea typeface="標楷體" pitchFamily="65" charset="-120"/>
                </a:rPr>
                <a:t>互動</a:t>
              </a:r>
              <a:endParaRPr lang="en-US" altLang="zh-TW" sz="3200" b="1" kern="1200" dirty="0" smtClean="0">
                <a:solidFill>
                  <a:schemeClr val="tx1"/>
                </a:solidFill>
                <a:latin typeface="標楷體" pitchFamily="65" charset="-120"/>
                <a:ea typeface="標楷體" pitchFamily="65" charset="-120"/>
              </a:endParaRPr>
            </a:p>
            <a:p>
              <a:pPr lvl="0" algn="ctr" defTabSz="1422400">
                <a:lnSpc>
                  <a:spcPct val="90000"/>
                </a:lnSpc>
                <a:spcBef>
                  <a:spcPct val="0"/>
                </a:spcBef>
                <a:spcAft>
                  <a:spcPct val="35000"/>
                </a:spcAft>
              </a:pPr>
              <a:r>
                <a:rPr lang="en-US" altLang="zh-TW" sz="3200" kern="1200" dirty="0" smtClean="0">
                  <a:solidFill>
                    <a:schemeClr val="tx1"/>
                  </a:solidFill>
                  <a:latin typeface="標楷體" pitchFamily="65" charset="-120"/>
                  <a:ea typeface="標楷體" pitchFamily="65" charset="-120"/>
                </a:rPr>
                <a:t>(</a:t>
              </a:r>
              <a:r>
                <a:rPr lang="zh-TW" altLang="en-US" sz="3200" kern="1200" dirty="0" smtClean="0">
                  <a:solidFill>
                    <a:schemeClr val="tx1"/>
                  </a:solidFill>
                  <a:latin typeface="標楷體" pitchFamily="65" charset="-120"/>
                  <a:ea typeface="標楷體" pitchFamily="65" charset="-120"/>
                </a:rPr>
                <a:t>認識觀</a:t>
              </a:r>
              <a:r>
                <a:rPr lang="en-US" altLang="zh-TW" sz="3200" kern="1200" dirty="0" smtClean="0">
                  <a:solidFill>
                    <a:schemeClr val="tx1"/>
                  </a:solidFill>
                  <a:latin typeface="標楷體" pitchFamily="65" charset="-120"/>
                  <a:ea typeface="標楷體" pitchFamily="65" charset="-120"/>
                </a:rPr>
                <a:t>)</a:t>
              </a:r>
              <a:endParaRPr lang="zh-TW" altLang="en-US" sz="3200" kern="1200" dirty="0">
                <a:solidFill>
                  <a:schemeClr val="tx1"/>
                </a:solidFill>
                <a:latin typeface="標楷體" pitchFamily="65" charset="-120"/>
                <a:ea typeface="標楷體" pitchFamily="65" charset="-120"/>
              </a:endParaRPr>
            </a:p>
          </p:txBody>
        </p:sp>
      </p:grpSp>
      <p:grpSp>
        <p:nvGrpSpPr>
          <p:cNvPr id="22" name="群組 21"/>
          <p:cNvGrpSpPr/>
          <p:nvPr/>
        </p:nvGrpSpPr>
        <p:grpSpPr>
          <a:xfrm>
            <a:off x="6334102" y="3607580"/>
            <a:ext cx="2071004" cy="1323917"/>
            <a:chOff x="6017334" y="2930968"/>
            <a:chExt cx="2231788" cy="1452094"/>
          </a:xfrm>
          <a:solidFill>
            <a:srgbClr val="FFFF00"/>
          </a:solidFill>
        </p:grpSpPr>
        <p:sp>
          <p:nvSpPr>
            <p:cNvPr id="23" name="圓角矩形 22"/>
            <p:cNvSpPr/>
            <p:nvPr/>
          </p:nvSpPr>
          <p:spPr>
            <a:xfrm>
              <a:off x="6017334" y="2931238"/>
              <a:ext cx="2231788" cy="1451824"/>
            </a:xfrm>
            <a:prstGeom prst="roundRect">
              <a:avLst>
                <a:gd name="adj" fmla="val 10000"/>
              </a:avLst>
            </a:prstGeom>
            <a:grpFill/>
            <a:ln>
              <a:solidFill>
                <a:srgbClr val="FFFF00"/>
              </a:solidFill>
            </a:ln>
          </p:spPr>
          <p:style>
            <a:lnRef idx="0">
              <a:scrgbClr r="0" g="0" b="0"/>
            </a:lnRef>
            <a:fillRef idx="3">
              <a:scrgbClr r="0" g="0" b="0"/>
            </a:fillRef>
            <a:effectRef idx="2">
              <a:schemeClr val="accent1">
                <a:hueOff val="0"/>
                <a:satOff val="0"/>
                <a:lumOff val="0"/>
                <a:alphaOff val="0"/>
              </a:schemeClr>
            </a:effectRef>
            <a:fontRef idx="minor">
              <a:schemeClr val="lt1"/>
            </a:fontRef>
          </p:style>
        </p:sp>
        <p:sp>
          <p:nvSpPr>
            <p:cNvPr id="24" name="圓角矩形 4"/>
            <p:cNvSpPr/>
            <p:nvPr/>
          </p:nvSpPr>
          <p:spPr>
            <a:xfrm>
              <a:off x="6146607" y="2930968"/>
              <a:ext cx="1973242" cy="1366780"/>
            </a:xfrm>
            <a:prstGeom prst="rect">
              <a:avLst/>
            </a:prstGeom>
            <a:grpFill/>
            <a:ln>
              <a:solidFill>
                <a:srgbClr val="FFFF00"/>
              </a:solidFill>
            </a:ln>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zh-TW" altLang="en-US" sz="3200" b="1" kern="1200" dirty="0" smtClean="0">
                  <a:solidFill>
                    <a:schemeClr val="tx1"/>
                  </a:solidFill>
                  <a:latin typeface="標楷體" pitchFamily="65" charset="-120"/>
                  <a:ea typeface="標楷體" pitchFamily="65" charset="-120"/>
                </a:rPr>
                <a:t>共好</a:t>
              </a:r>
              <a:endParaRPr lang="en-US" altLang="zh-TW" sz="3200" b="1" kern="1200" dirty="0" smtClean="0">
                <a:solidFill>
                  <a:schemeClr val="tx1"/>
                </a:solidFill>
                <a:latin typeface="標楷體" pitchFamily="65" charset="-120"/>
                <a:ea typeface="標楷體" pitchFamily="65" charset="-120"/>
              </a:endParaRPr>
            </a:p>
            <a:p>
              <a:pPr lvl="0" algn="ctr" defTabSz="1422400">
                <a:lnSpc>
                  <a:spcPct val="90000"/>
                </a:lnSpc>
                <a:spcBef>
                  <a:spcPct val="0"/>
                </a:spcBef>
                <a:spcAft>
                  <a:spcPct val="35000"/>
                </a:spcAft>
              </a:pPr>
              <a:r>
                <a:rPr lang="en-US" altLang="zh-TW" sz="3200" kern="1200" dirty="0" smtClean="0">
                  <a:solidFill>
                    <a:schemeClr val="tx1"/>
                  </a:solidFill>
                  <a:latin typeface="標楷體" pitchFamily="65" charset="-120"/>
                  <a:ea typeface="標楷體" pitchFamily="65" charset="-120"/>
                </a:rPr>
                <a:t>(</a:t>
              </a:r>
              <a:r>
                <a:rPr lang="zh-TW" altLang="en-US" sz="3200" kern="1200" dirty="0" smtClean="0">
                  <a:solidFill>
                    <a:schemeClr val="tx1"/>
                  </a:solidFill>
                  <a:latin typeface="標楷體" pitchFamily="65" charset="-120"/>
                  <a:ea typeface="標楷體" pitchFamily="65" charset="-120"/>
                </a:rPr>
                <a:t>倫理觀</a:t>
              </a:r>
              <a:r>
                <a:rPr lang="en-US" altLang="zh-TW" sz="3200" kern="1200" dirty="0" smtClean="0">
                  <a:solidFill>
                    <a:schemeClr val="tx1"/>
                  </a:solidFill>
                  <a:latin typeface="標楷體" pitchFamily="65" charset="-120"/>
                  <a:ea typeface="標楷體" pitchFamily="65" charset="-120"/>
                </a:rPr>
                <a:t>)</a:t>
              </a:r>
              <a:endParaRPr lang="zh-TW" altLang="en-US" sz="3200" kern="1200" dirty="0">
                <a:solidFill>
                  <a:schemeClr val="tx1"/>
                </a:solidFill>
                <a:latin typeface="標楷體" pitchFamily="65" charset="-120"/>
                <a:ea typeface="標楷體" pitchFamily="65" charset="-120"/>
              </a:endParaRPr>
            </a:p>
          </p:txBody>
        </p:sp>
      </p:grpSp>
      <p:sp>
        <p:nvSpPr>
          <p:cNvPr id="25" name="AutoShape 9"/>
          <p:cNvSpPr>
            <a:spLocks noChangeArrowheads="1"/>
          </p:cNvSpPr>
          <p:nvPr/>
        </p:nvSpPr>
        <p:spPr bwMode="auto">
          <a:xfrm>
            <a:off x="1277757" y="5195074"/>
            <a:ext cx="1659163" cy="1152525"/>
          </a:xfrm>
          <a:prstGeom prst="roundRect">
            <a:avLst>
              <a:gd name="adj" fmla="val 16667"/>
            </a:avLst>
          </a:prstGeom>
          <a:solidFill>
            <a:srgbClr val="D78F8D"/>
          </a:solidFill>
          <a:ln w="38100">
            <a:solidFill>
              <a:srgbClr val="F2F2F2"/>
            </a:solidFill>
            <a:round/>
            <a:headEnd/>
            <a:tailEnd/>
          </a:ln>
          <a:effectLst>
            <a:outerShdw dist="28398" dir="3806097" algn="ctr" rotWithShape="0">
              <a:srgbClr val="622423">
                <a:alpha val="50000"/>
              </a:srgbClr>
            </a:outerShdw>
          </a:effectLst>
        </p:spPr>
        <p:txBody>
          <a:bodyPr/>
          <a:lstStyle/>
          <a:p>
            <a:pPr algn="ctr">
              <a:lnSpc>
                <a:spcPct val="96000"/>
              </a:lnSpc>
              <a:defRPr/>
            </a:pPr>
            <a:r>
              <a:rPr lang="zh-TW" altLang="en-US" sz="2800" b="1" dirty="0" smtClean="0">
                <a:latin typeface="Times New Roman" pitchFamily="18" charset="0"/>
                <a:ea typeface="標楷體" pitchFamily="65" charset="-120"/>
                <a:cs typeface="Times New Roman" pitchFamily="18" charset="0"/>
              </a:rPr>
              <a:t>啟發</a:t>
            </a:r>
            <a:r>
              <a:rPr lang="zh-TW" altLang="en-US" sz="2800" b="1" dirty="0">
                <a:latin typeface="Times New Roman" pitchFamily="18" charset="0"/>
                <a:ea typeface="標楷體" pitchFamily="65" charset="-120"/>
                <a:cs typeface="Times New Roman" pitchFamily="18" charset="0"/>
              </a:rPr>
              <a:t>生命潛能</a:t>
            </a:r>
          </a:p>
        </p:txBody>
      </p:sp>
      <p:sp>
        <p:nvSpPr>
          <p:cNvPr id="26" name="AutoShape 10"/>
          <p:cNvSpPr>
            <a:spLocks noChangeArrowheads="1"/>
          </p:cNvSpPr>
          <p:nvPr/>
        </p:nvSpPr>
        <p:spPr bwMode="auto">
          <a:xfrm>
            <a:off x="3296958" y="5261564"/>
            <a:ext cx="1582025" cy="1152525"/>
          </a:xfrm>
          <a:prstGeom prst="roundRect">
            <a:avLst>
              <a:gd name="adj" fmla="val 16667"/>
            </a:avLst>
          </a:prstGeom>
          <a:solidFill>
            <a:srgbClr val="FFCC66"/>
          </a:solidFill>
          <a:ln w="38100">
            <a:solidFill>
              <a:srgbClr val="F2F2F2"/>
            </a:solidFill>
            <a:round/>
            <a:headEnd/>
            <a:tailEnd/>
          </a:ln>
          <a:effectLst>
            <a:outerShdw dist="28398" dir="3806097" algn="ctr" rotWithShape="0">
              <a:srgbClr val="243F60">
                <a:alpha val="50000"/>
              </a:srgbClr>
            </a:outerShdw>
          </a:effectLst>
        </p:spPr>
        <p:txBody>
          <a:bodyPr/>
          <a:lstStyle/>
          <a:p>
            <a:pPr algn="ctr">
              <a:lnSpc>
                <a:spcPct val="96000"/>
              </a:lnSpc>
              <a:defRPr/>
            </a:pPr>
            <a:r>
              <a:rPr lang="zh-TW" altLang="en-US" sz="2800" b="1" dirty="0" smtClean="0">
                <a:latin typeface="Times New Roman" pitchFamily="18" charset="0"/>
                <a:ea typeface="標楷體" pitchFamily="65" charset="-120"/>
                <a:cs typeface="Times New Roman" pitchFamily="18" charset="0"/>
              </a:rPr>
              <a:t>陶</a:t>
            </a:r>
            <a:r>
              <a:rPr lang="zh-TW" altLang="en-US" sz="2800" b="1" dirty="0">
                <a:latin typeface="Times New Roman" pitchFamily="18" charset="0"/>
                <a:ea typeface="標楷體" pitchFamily="65" charset="-120"/>
                <a:cs typeface="Times New Roman" pitchFamily="18" charset="0"/>
              </a:rPr>
              <a:t>養生活知能</a:t>
            </a:r>
          </a:p>
        </p:txBody>
      </p:sp>
      <p:sp>
        <p:nvSpPr>
          <p:cNvPr id="27" name="AutoShape 11"/>
          <p:cNvSpPr>
            <a:spLocks noChangeArrowheads="1"/>
          </p:cNvSpPr>
          <p:nvPr/>
        </p:nvSpPr>
        <p:spPr bwMode="auto">
          <a:xfrm>
            <a:off x="5220072" y="5261564"/>
            <a:ext cx="1584176" cy="1152525"/>
          </a:xfrm>
          <a:prstGeom prst="roundRect">
            <a:avLst>
              <a:gd name="adj" fmla="val 16667"/>
            </a:avLst>
          </a:prstGeom>
          <a:solidFill>
            <a:srgbClr val="67B9CF"/>
          </a:solidFill>
          <a:ln w="38100">
            <a:solidFill>
              <a:srgbClr val="F2F2F2"/>
            </a:solidFill>
            <a:round/>
            <a:headEnd/>
            <a:tailEnd/>
          </a:ln>
          <a:effectLst>
            <a:outerShdw dist="28398" dir="3806097" algn="ctr" rotWithShape="0">
              <a:srgbClr val="205867">
                <a:alpha val="50000"/>
              </a:srgbClr>
            </a:outerShdw>
          </a:effectLst>
        </p:spPr>
        <p:txBody>
          <a:bodyPr/>
          <a:lstStyle/>
          <a:p>
            <a:pPr algn="ctr">
              <a:lnSpc>
                <a:spcPct val="96000"/>
              </a:lnSpc>
              <a:defRPr/>
            </a:pPr>
            <a:r>
              <a:rPr lang="zh-TW" altLang="en-US" sz="2800" b="1" dirty="0" smtClean="0">
                <a:latin typeface="Times New Roman" pitchFamily="18" charset="0"/>
                <a:ea typeface="標楷體" pitchFamily="65" charset="-120"/>
                <a:cs typeface="Times New Roman" pitchFamily="18" charset="0"/>
              </a:rPr>
              <a:t>促進</a:t>
            </a:r>
            <a:r>
              <a:rPr lang="zh-TW" altLang="en-US" sz="2800" b="1" dirty="0">
                <a:latin typeface="Times New Roman" pitchFamily="18" charset="0"/>
                <a:ea typeface="標楷體" pitchFamily="65" charset="-120"/>
                <a:cs typeface="Times New Roman" pitchFamily="18" charset="0"/>
              </a:rPr>
              <a:t>生涯發展</a:t>
            </a:r>
          </a:p>
        </p:txBody>
      </p:sp>
      <p:sp>
        <p:nvSpPr>
          <p:cNvPr id="28" name="AutoShape 12"/>
          <p:cNvSpPr>
            <a:spLocks noChangeArrowheads="1"/>
          </p:cNvSpPr>
          <p:nvPr/>
        </p:nvSpPr>
        <p:spPr bwMode="auto">
          <a:xfrm>
            <a:off x="7092279" y="5223532"/>
            <a:ext cx="1584175" cy="1152525"/>
          </a:xfrm>
          <a:prstGeom prst="roundRect">
            <a:avLst>
              <a:gd name="adj" fmla="val 16667"/>
            </a:avLst>
          </a:prstGeom>
          <a:solidFill>
            <a:srgbClr val="9BBB59"/>
          </a:solidFill>
          <a:ln w="38100">
            <a:solidFill>
              <a:srgbClr val="F2F2F2"/>
            </a:solidFill>
            <a:round/>
            <a:headEnd/>
            <a:tailEnd/>
          </a:ln>
          <a:effectLst>
            <a:outerShdw dist="28398" dir="3806097" algn="ctr" rotWithShape="0">
              <a:srgbClr val="4E6128">
                <a:alpha val="50000"/>
              </a:srgbClr>
            </a:outerShdw>
          </a:effectLst>
        </p:spPr>
        <p:txBody>
          <a:bodyPr/>
          <a:lstStyle/>
          <a:p>
            <a:pPr algn="ctr">
              <a:lnSpc>
                <a:spcPct val="96000"/>
              </a:lnSpc>
              <a:defRPr/>
            </a:pPr>
            <a:r>
              <a:rPr lang="zh-TW" altLang="en-US" sz="2800" b="1" dirty="0" smtClean="0">
                <a:latin typeface="Times New Roman" pitchFamily="18" charset="0"/>
                <a:ea typeface="標楷體" pitchFamily="65" charset="-120"/>
                <a:cs typeface="Times New Roman" pitchFamily="18" charset="0"/>
              </a:rPr>
              <a:t>涵</a:t>
            </a:r>
            <a:r>
              <a:rPr lang="zh-TW" altLang="en-US" sz="2800" b="1" dirty="0">
                <a:latin typeface="Times New Roman" pitchFamily="18" charset="0"/>
                <a:ea typeface="標楷體" pitchFamily="65" charset="-120"/>
                <a:cs typeface="Times New Roman" pitchFamily="18" charset="0"/>
              </a:rPr>
              <a:t>育公民責任</a:t>
            </a:r>
          </a:p>
        </p:txBody>
      </p:sp>
    </p:spTree>
    <p:extLst>
      <p:ext uri="{BB962C8B-B14F-4D97-AF65-F5344CB8AC3E}">
        <p14:creationId xmlns:p14="http://schemas.microsoft.com/office/powerpoint/2010/main" val="9483281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1"/>
          <p:cNvSpPr>
            <a:spLocks noGrp="1"/>
          </p:cNvSpPr>
          <p:nvPr>
            <p:ph type="title"/>
          </p:nvPr>
        </p:nvSpPr>
        <p:spPr>
          <a:xfrm>
            <a:off x="457200" y="274638"/>
            <a:ext cx="8229600" cy="634082"/>
          </a:xfrm>
        </p:spPr>
        <p:txBody>
          <a:bodyPr>
            <a:normAutofit fontScale="90000"/>
          </a:bodyPr>
          <a:lstStyle/>
          <a:p>
            <a:r>
              <a:rPr lang="zh-TW" altLang="en-US" b="1" dirty="0" smtClean="0">
                <a:solidFill>
                  <a:schemeClr val="accent6">
                    <a:lumMod val="50000"/>
                  </a:schemeClr>
                </a:solidFill>
                <a:latin typeface="微軟正黑體" panose="020B0604030504040204" pitchFamily="34" charset="-120"/>
                <a:ea typeface="微軟正黑體" panose="020B0604030504040204" pitchFamily="34" charset="-120"/>
              </a:rPr>
              <a:t>彈性學習時間規劃實務操作</a:t>
            </a:r>
            <a:endParaRPr lang="zh-TW" altLang="en-US" b="1" dirty="0">
              <a:solidFill>
                <a:schemeClr val="accent6">
                  <a:lumMod val="50000"/>
                </a:schemeClr>
              </a:solidFill>
              <a:latin typeface="微軟正黑體" panose="020B0604030504040204" pitchFamily="34" charset="-120"/>
              <a:ea typeface="微軟正黑體" panose="020B0604030504040204" pitchFamily="34" charset="-120"/>
            </a:endParaRPr>
          </a:p>
        </p:txBody>
      </p:sp>
      <p:sp>
        <p:nvSpPr>
          <p:cNvPr id="6" name="圓角矩形 5"/>
          <p:cNvSpPr/>
          <p:nvPr/>
        </p:nvSpPr>
        <p:spPr>
          <a:xfrm>
            <a:off x="683568" y="1196752"/>
            <a:ext cx="7344816" cy="1512168"/>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r>
              <a:rPr lang="zh-TW" altLang="zh-TW" sz="3200" dirty="0">
                <a:latin typeface="標楷體" panose="03000509000000000000" pitchFamily="65" charset="-120"/>
                <a:ea typeface="標楷體" panose="03000509000000000000" pitchFamily="65" charset="-120"/>
              </a:rPr>
              <a:t>分散式：三節分散於一週不同時段</a:t>
            </a:r>
          </a:p>
          <a:p>
            <a:r>
              <a:rPr lang="zh-TW" altLang="zh-TW" sz="3200" dirty="0">
                <a:latin typeface="標楷體" panose="03000509000000000000" pitchFamily="65" charset="-120"/>
                <a:ea typeface="標楷體" panose="03000509000000000000" pitchFamily="65" charset="-120"/>
              </a:rPr>
              <a:t>集中式：三節集中在一週中的某時段</a:t>
            </a:r>
          </a:p>
          <a:p>
            <a:r>
              <a:rPr lang="zh-TW" altLang="zh-TW" sz="3200" dirty="0">
                <a:latin typeface="標楷體" panose="03000509000000000000" pitchFamily="65" charset="-120"/>
                <a:ea typeface="標楷體" panose="03000509000000000000" pitchFamily="65" charset="-120"/>
              </a:rPr>
              <a:t>混合式：二節集中，一節分散</a:t>
            </a:r>
          </a:p>
        </p:txBody>
      </p:sp>
      <p:sp>
        <p:nvSpPr>
          <p:cNvPr id="7" name="圓角矩形 6"/>
          <p:cNvSpPr/>
          <p:nvPr/>
        </p:nvSpPr>
        <p:spPr>
          <a:xfrm>
            <a:off x="323528" y="2996952"/>
            <a:ext cx="8424936" cy="3312368"/>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r>
              <a:rPr lang="zh-TW" altLang="zh-TW" sz="3200" dirty="0">
                <a:latin typeface="標楷體" panose="03000509000000000000" pitchFamily="65" charset="-120"/>
                <a:ea typeface="標楷體" panose="03000509000000000000" pitchFamily="65" charset="-120"/>
              </a:rPr>
              <a:t>高一、高二可規畫</a:t>
            </a:r>
            <a:r>
              <a:rPr lang="en-US" altLang="zh-TW" sz="3200" dirty="0">
                <a:latin typeface="標楷體" panose="03000509000000000000" pitchFamily="65" charset="-120"/>
                <a:ea typeface="標楷體" panose="03000509000000000000" pitchFamily="65" charset="-120"/>
              </a:rPr>
              <a:t>1</a:t>
            </a:r>
            <a:r>
              <a:rPr lang="zh-TW" altLang="zh-TW" sz="3200" dirty="0">
                <a:latin typeface="標楷體" panose="03000509000000000000" pitchFamily="65" charset="-120"/>
                <a:ea typeface="標楷體" panose="03000509000000000000" pitchFamily="65" charset="-120"/>
              </a:rPr>
              <a:t>節為全學期授課充實（增廣）</a:t>
            </a:r>
            <a:r>
              <a:rPr lang="en-US" altLang="zh-TW" sz="3200" dirty="0">
                <a:latin typeface="標楷體" panose="03000509000000000000" pitchFamily="65" charset="-120"/>
                <a:ea typeface="標楷體" panose="03000509000000000000" pitchFamily="65" charset="-120"/>
              </a:rPr>
              <a:t>/</a:t>
            </a:r>
            <a:r>
              <a:rPr lang="zh-TW" altLang="zh-TW" sz="3200" dirty="0">
                <a:latin typeface="標楷體" panose="03000509000000000000" pitchFamily="65" charset="-120"/>
                <a:ea typeface="標楷體" panose="03000509000000000000" pitchFamily="65" charset="-120"/>
              </a:rPr>
              <a:t>補強性教學。而高三的部份並未限制至多</a:t>
            </a:r>
            <a:r>
              <a:rPr lang="en-US" altLang="zh-TW" sz="3200" dirty="0">
                <a:latin typeface="標楷體" panose="03000509000000000000" pitchFamily="65" charset="-120"/>
                <a:ea typeface="標楷體" panose="03000509000000000000" pitchFamily="65" charset="-120"/>
              </a:rPr>
              <a:t>1</a:t>
            </a:r>
            <a:r>
              <a:rPr lang="zh-TW" altLang="zh-TW" sz="3200" dirty="0">
                <a:latin typeface="標楷體" panose="03000509000000000000" pitchFamily="65" charset="-120"/>
                <a:ea typeface="標楷體" panose="03000509000000000000" pitchFamily="65" charset="-120"/>
              </a:rPr>
              <a:t>節，故高三的部份可規畫</a:t>
            </a:r>
            <a:r>
              <a:rPr lang="en-US" altLang="zh-TW" sz="3200" dirty="0">
                <a:latin typeface="標楷體" panose="03000509000000000000" pitchFamily="65" charset="-120"/>
                <a:ea typeface="標楷體" panose="03000509000000000000" pitchFamily="65" charset="-120"/>
              </a:rPr>
              <a:t>2-3</a:t>
            </a:r>
            <a:r>
              <a:rPr lang="zh-TW" altLang="zh-TW" sz="3200" dirty="0">
                <a:latin typeface="標楷體" panose="03000509000000000000" pitchFamily="65" charset="-120"/>
                <a:ea typeface="標楷體" panose="03000509000000000000" pitchFamily="65" charset="-120"/>
              </a:rPr>
              <a:t>節為「全學期授課充實（增廣）</a:t>
            </a:r>
            <a:r>
              <a:rPr lang="en-US" altLang="zh-TW" sz="3200" dirty="0">
                <a:latin typeface="標楷體" panose="03000509000000000000" pitchFamily="65" charset="-120"/>
                <a:ea typeface="標楷體" panose="03000509000000000000" pitchFamily="65" charset="-120"/>
              </a:rPr>
              <a:t>/</a:t>
            </a:r>
            <a:r>
              <a:rPr lang="zh-TW" altLang="zh-TW" sz="3200" dirty="0">
                <a:latin typeface="標楷體" panose="03000509000000000000" pitchFamily="65" charset="-120"/>
                <a:ea typeface="標楷體" panose="03000509000000000000" pitchFamily="65" charset="-120"/>
              </a:rPr>
              <a:t>補強性教學」。</a:t>
            </a:r>
          </a:p>
          <a:p>
            <a:r>
              <a:rPr lang="en-US" altLang="zh-TW" sz="3200" dirty="0">
                <a:latin typeface="標楷體" panose="03000509000000000000" pitchFamily="65" charset="-120"/>
                <a:ea typeface="標楷體" panose="03000509000000000000" pitchFamily="65" charset="-120"/>
              </a:rPr>
              <a:t>2.</a:t>
            </a:r>
            <a:r>
              <a:rPr lang="zh-TW" altLang="zh-TW" sz="3200" dirty="0">
                <a:latin typeface="標楷體" panose="03000509000000000000" pitchFamily="65" charset="-120"/>
                <a:ea typeface="標楷體" panose="03000509000000000000" pitchFamily="65" charset="-120"/>
              </a:rPr>
              <a:t>其餘兩節則可靈活運用，可集中每週兩節連排，亦可每週兩節分散排課。</a:t>
            </a:r>
            <a:endParaRPr lang="zh-TW" altLang="en-US" sz="32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0604217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p:cNvSpPr>
            <a:spLocks noGrp="1"/>
          </p:cNvSpPr>
          <p:nvPr>
            <p:ph type="title"/>
          </p:nvPr>
        </p:nvSpPr>
        <p:spPr>
          <a:xfrm>
            <a:off x="457200" y="274638"/>
            <a:ext cx="8229600" cy="634082"/>
          </a:xfrm>
        </p:spPr>
        <p:txBody>
          <a:bodyPr>
            <a:normAutofit fontScale="90000"/>
          </a:bodyPr>
          <a:lstStyle/>
          <a:p>
            <a:r>
              <a:rPr lang="zh-TW" altLang="en-US" b="1" dirty="0" smtClean="0">
                <a:solidFill>
                  <a:schemeClr val="accent6">
                    <a:lumMod val="50000"/>
                  </a:schemeClr>
                </a:solidFill>
                <a:latin typeface="微軟正黑體" panose="020B0604030504040204" pitchFamily="34" charset="-120"/>
                <a:ea typeface="微軟正黑體" panose="020B0604030504040204" pitchFamily="34" charset="-120"/>
              </a:rPr>
              <a:t>彈性學習時間規劃實務操作</a:t>
            </a:r>
            <a:endParaRPr lang="zh-TW" altLang="en-US" b="1" dirty="0">
              <a:solidFill>
                <a:schemeClr val="accent6">
                  <a:lumMod val="50000"/>
                </a:schemeClr>
              </a:solidFill>
              <a:latin typeface="微軟正黑體" panose="020B0604030504040204" pitchFamily="34" charset="-120"/>
              <a:ea typeface="微軟正黑體" panose="020B0604030504040204" pitchFamily="34" charset="-120"/>
            </a:endParaRPr>
          </a:p>
        </p:txBody>
      </p:sp>
      <p:sp>
        <p:nvSpPr>
          <p:cNvPr id="6" name="圓角矩形 5"/>
          <p:cNvSpPr/>
          <p:nvPr/>
        </p:nvSpPr>
        <p:spPr>
          <a:xfrm>
            <a:off x="179512" y="1057661"/>
            <a:ext cx="3096344" cy="5472608"/>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r>
              <a:rPr lang="zh-TW" altLang="en-US" sz="2800" dirty="0">
                <a:latin typeface="標楷體" panose="03000509000000000000" pitchFamily="65" charset="-120"/>
                <a:ea typeface="標楷體" panose="03000509000000000000" pitchFamily="65" charset="-120"/>
              </a:rPr>
              <a:t>學生自主學習的部份在高中三年內應實施</a:t>
            </a:r>
            <a:r>
              <a:rPr lang="en-US" altLang="zh-TW" sz="2800" dirty="0">
                <a:latin typeface="標楷體" panose="03000509000000000000" pitchFamily="65" charset="-120"/>
                <a:ea typeface="標楷體" panose="03000509000000000000" pitchFamily="65" charset="-120"/>
              </a:rPr>
              <a:t>18</a:t>
            </a:r>
            <a:r>
              <a:rPr lang="zh-TW" altLang="en-US" sz="2800" dirty="0">
                <a:latin typeface="標楷體" panose="03000509000000000000" pitchFamily="65" charset="-120"/>
                <a:ea typeface="標楷體" panose="03000509000000000000" pitchFamily="65" charset="-120"/>
              </a:rPr>
              <a:t>節，且需在一～二學期內完成。意即每個學生都需規畫自主學習時間</a:t>
            </a:r>
            <a:r>
              <a:rPr lang="en-US" altLang="zh-TW" sz="2800" dirty="0">
                <a:latin typeface="標楷體" panose="03000509000000000000" pitchFamily="65" charset="-120"/>
                <a:ea typeface="標楷體" panose="03000509000000000000" pitchFamily="65" charset="-120"/>
              </a:rPr>
              <a:t>18</a:t>
            </a:r>
            <a:r>
              <a:rPr lang="zh-TW" altLang="en-US" sz="2800" dirty="0">
                <a:latin typeface="標楷體" panose="03000509000000000000" pitchFamily="65" charset="-120"/>
                <a:ea typeface="標楷體" panose="03000509000000000000" pitchFamily="65" charset="-120"/>
              </a:rPr>
              <a:t>節。其規畫的方式學校需訂定實施規範以供學生提出個人的自主學習計畫。</a:t>
            </a:r>
          </a:p>
        </p:txBody>
      </p:sp>
      <p:sp>
        <p:nvSpPr>
          <p:cNvPr id="7" name="圓角矩形 6"/>
          <p:cNvSpPr/>
          <p:nvPr/>
        </p:nvSpPr>
        <p:spPr>
          <a:xfrm>
            <a:off x="3491880" y="1057660"/>
            <a:ext cx="5328592" cy="2947403"/>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r>
              <a:rPr lang="zh-TW" altLang="en-US" sz="2800" dirty="0">
                <a:latin typeface="標楷體" panose="03000509000000000000" pitchFamily="65" charset="-120"/>
                <a:ea typeface="標楷體" panose="03000509000000000000" pitchFamily="65" charset="-120"/>
              </a:rPr>
              <a:t>自主學習實施計畫的方向規畫有二，其一為學生無特定的學習科別，僅利用該時段研讀書籍或書寫作業，學校僅需安排教師，協助維持秩序，因此學生人數即使是</a:t>
            </a:r>
            <a:r>
              <a:rPr lang="en-US" altLang="zh-TW" sz="2800" dirty="0">
                <a:latin typeface="標楷體" panose="03000509000000000000" pitchFamily="65" charset="-120"/>
                <a:ea typeface="標楷體" panose="03000509000000000000" pitchFamily="65" charset="-120"/>
              </a:rPr>
              <a:t>100</a:t>
            </a:r>
            <a:r>
              <a:rPr lang="zh-TW" altLang="en-US" sz="2800" dirty="0">
                <a:latin typeface="標楷體" panose="03000509000000000000" pitchFamily="65" charset="-120"/>
                <a:ea typeface="標楷體" panose="03000509000000000000" pitchFamily="65" charset="-120"/>
              </a:rPr>
              <a:t>人，也只要安排一位教師即可。</a:t>
            </a:r>
          </a:p>
        </p:txBody>
      </p:sp>
      <p:sp>
        <p:nvSpPr>
          <p:cNvPr id="8" name="圓角矩形 7"/>
          <p:cNvSpPr/>
          <p:nvPr/>
        </p:nvSpPr>
        <p:spPr>
          <a:xfrm>
            <a:off x="3491880" y="4149080"/>
            <a:ext cx="5400600" cy="2381190"/>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r>
              <a:rPr lang="zh-TW" altLang="en-US" sz="2800" dirty="0">
                <a:latin typeface="標楷體" panose="03000509000000000000" pitchFamily="65" charset="-120"/>
                <a:ea typeface="標楷體" panose="03000509000000000000" pitchFamily="65" charset="-120"/>
              </a:rPr>
              <a:t>其二，學生規畫自主學習某一科別，學校便需將學習相同科別的學生集中，安排同一科別的教師進行指導。</a:t>
            </a:r>
          </a:p>
          <a:p>
            <a:endParaRPr lang="zh-TW" altLang="en-US" dirty="0"/>
          </a:p>
        </p:txBody>
      </p:sp>
      <p:cxnSp>
        <p:nvCxnSpPr>
          <p:cNvPr id="11" name="直線接點 10"/>
          <p:cNvCxnSpPr>
            <a:stCxn id="6" idx="3"/>
            <a:endCxn id="7" idx="1"/>
          </p:cNvCxnSpPr>
          <p:nvPr/>
        </p:nvCxnSpPr>
        <p:spPr>
          <a:xfrm flipV="1">
            <a:off x="3275856" y="2531362"/>
            <a:ext cx="216024" cy="1262603"/>
          </a:xfrm>
          <a:prstGeom prst="line">
            <a:avLst/>
          </a:prstGeom>
        </p:spPr>
        <p:style>
          <a:lnRef idx="2">
            <a:schemeClr val="dk1"/>
          </a:lnRef>
          <a:fillRef idx="0">
            <a:schemeClr val="dk1"/>
          </a:fillRef>
          <a:effectRef idx="1">
            <a:schemeClr val="dk1"/>
          </a:effectRef>
          <a:fontRef idx="minor">
            <a:schemeClr val="tx1"/>
          </a:fontRef>
        </p:style>
      </p:cxnSp>
      <p:cxnSp>
        <p:nvCxnSpPr>
          <p:cNvPr id="13" name="直線接點 12"/>
          <p:cNvCxnSpPr>
            <a:stCxn id="6" idx="3"/>
            <a:endCxn id="8" idx="1"/>
          </p:cNvCxnSpPr>
          <p:nvPr/>
        </p:nvCxnSpPr>
        <p:spPr>
          <a:xfrm>
            <a:off x="3275856" y="3793965"/>
            <a:ext cx="216024" cy="154571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1302720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p:cNvSpPr>
            <a:spLocks noGrp="1"/>
          </p:cNvSpPr>
          <p:nvPr>
            <p:ph type="title"/>
          </p:nvPr>
        </p:nvSpPr>
        <p:spPr>
          <a:xfrm>
            <a:off x="457200" y="274638"/>
            <a:ext cx="8229600" cy="634082"/>
          </a:xfrm>
        </p:spPr>
        <p:txBody>
          <a:bodyPr>
            <a:normAutofit fontScale="90000"/>
          </a:bodyPr>
          <a:lstStyle/>
          <a:p>
            <a:r>
              <a:rPr lang="zh-TW" altLang="en-US" b="1" dirty="0" smtClean="0">
                <a:solidFill>
                  <a:schemeClr val="accent6">
                    <a:lumMod val="50000"/>
                  </a:schemeClr>
                </a:solidFill>
                <a:latin typeface="微軟正黑體" panose="020B0604030504040204" pitchFamily="34" charset="-120"/>
                <a:ea typeface="微軟正黑體" panose="020B0604030504040204" pitchFamily="34" charset="-120"/>
              </a:rPr>
              <a:t>彈性學習時間規劃實務操作</a:t>
            </a:r>
            <a:endParaRPr lang="zh-TW" altLang="en-US" b="1" dirty="0">
              <a:solidFill>
                <a:schemeClr val="accent6">
                  <a:lumMod val="50000"/>
                </a:schemeClr>
              </a:solidFill>
              <a:latin typeface="微軟正黑體" panose="020B0604030504040204" pitchFamily="34" charset="-120"/>
              <a:ea typeface="微軟正黑體" panose="020B0604030504040204" pitchFamily="34" charset="-120"/>
            </a:endParaRPr>
          </a:p>
        </p:txBody>
      </p:sp>
      <p:sp>
        <p:nvSpPr>
          <p:cNvPr id="6" name="圓角矩形 5"/>
          <p:cNvSpPr/>
          <p:nvPr/>
        </p:nvSpPr>
        <p:spPr>
          <a:xfrm>
            <a:off x="467544" y="1124744"/>
            <a:ext cx="8352928" cy="2016224"/>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r>
              <a:rPr lang="zh-TW" altLang="en-US" sz="3200" dirty="0">
                <a:latin typeface="標楷體" panose="03000509000000000000" pitchFamily="65" charset="-120"/>
                <a:ea typeface="標楷體" panose="03000509000000000000" pitchFamily="65" charset="-120"/>
              </a:rPr>
              <a:t>彈性學習的總鐘點費全學期僅增加</a:t>
            </a:r>
            <a:r>
              <a:rPr lang="en-US" altLang="zh-TW" sz="3200" dirty="0">
                <a:latin typeface="標楷體" panose="03000509000000000000" pitchFamily="65" charset="-120"/>
                <a:ea typeface="標楷體" panose="03000509000000000000" pitchFamily="65" charset="-120"/>
              </a:rPr>
              <a:t>0.2</a:t>
            </a:r>
            <a:r>
              <a:rPr lang="zh-TW" altLang="en-US" sz="3200" dirty="0">
                <a:latin typeface="標楷體" panose="03000509000000000000" pitchFamily="65" charset="-120"/>
                <a:ea typeface="標楷體" panose="03000509000000000000" pitchFamily="65" charset="-120"/>
              </a:rPr>
              <a:t>，亦即是</a:t>
            </a:r>
            <a:r>
              <a:rPr lang="en-US" altLang="zh-TW" sz="3200" dirty="0">
                <a:latin typeface="標楷體" panose="03000509000000000000" pitchFamily="65" charset="-120"/>
                <a:ea typeface="標楷體" panose="03000509000000000000" pitchFamily="65" charset="-120"/>
              </a:rPr>
              <a:t>3</a:t>
            </a:r>
            <a:r>
              <a:rPr lang="zh-TW" altLang="en-US" sz="3200" dirty="0">
                <a:latin typeface="標楷體" panose="03000509000000000000" pitchFamily="65" charset="-120"/>
                <a:ea typeface="標楷體" panose="03000509000000000000" pitchFamily="65" charset="-120"/>
              </a:rPr>
              <a:t>節</a:t>
            </a:r>
            <a:r>
              <a:rPr lang="en-US" altLang="zh-TW" sz="3200" dirty="0">
                <a:latin typeface="標楷體" panose="03000509000000000000" pitchFamily="65" charset="-120"/>
                <a:ea typeface="標楷體" panose="03000509000000000000" pitchFamily="65" charset="-120"/>
              </a:rPr>
              <a:t>X 21</a:t>
            </a:r>
            <a:r>
              <a:rPr lang="zh-TW" altLang="en-US" sz="3200" dirty="0">
                <a:latin typeface="標楷體" panose="03000509000000000000" pitchFamily="65" charset="-120"/>
                <a:ea typeface="標楷體" panose="03000509000000000000" pitchFamily="65" charset="-120"/>
              </a:rPr>
              <a:t>週</a:t>
            </a:r>
            <a:r>
              <a:rPr lang="en-US" altLang="zh-TW" sz="3200" dirty="0">
                <a:latin typeface="標楷體" panose="03000509000000000000" pitchFamily="65" charset="-120"/>
                <a:ea typeface="標楷體" panose="03000509000000000000" pitchFamily="65" charset="-120"/>
              </a:rPr>
              <a:t>X 400</a:t>
            </a:r>
            <a:r>
              <a:rPr lang="zh-TW" altLang="en-US" sz="3200" dirty="0">
                <a:latin typeface="標楷體" panose="03000509000000000000" pitchFamily="65" charset="-120"/>
                <a:ea typeface="標楷體" panose="03000509000000000000" pitchFamily="65" charset="-120"/>
              </a:rPr>
              <a:t>元</a:t>
            </a:r>
            <a:r>
              <a:rPr lang="en-US" altLang="zh-TW" sz="3200" dirty="0">
                <a:latin typeface="標楷體" panose="03000509000000000000" pitchFamily="65" charset="-120"/>
                <a:ea typeface="標楷體" panose="03000509000000000000" pitchFamily="65" charset="-120"/>
              </a:rPr>
              <a:t>X</a:t>
            </a:r>
            <a:r>
              <a:rPr lang="zh-TW" altLang="en-US" sz="3200" dirty="0">
                <a:latin typeface="標楷體" panose="03000509000000000000" pitchFamily="65" charset="-120"/>
                <a:ea typeface="標楷體" panose="03000509000000000000" pitchFamily="65" charset="-120"/>
              </a:rPr>
              <a:t>班級數</a:t>
            </a:r>
            <a:r>
              <a:rPr lang="en-US" altLang="zh-TW" sz="3200" dirty="0">
                <a:latin typeface="標楷體" panose="03000509000000000000" pitchFamily="65" charset="-120"/>
                <a:ea typeface="標楷體" panose="03000509000000000000" pitchFamily="65" charset="-120"/>
              </a:rPr>
              <a:t>X1.2</a:t>
            </a:r>
            <a:r>
              <a:rPr lang="zh-TW" altLang="en-US" sz="3200" dirty="0">
                <a:latin typeface="標楷體" panose="03000509000000000000" pitchFamily="65" charset="-120"/>
                <a:ea typeface="標楷體" panose="03000509000000000000" pitchFamily="65" charset="-120"/>
              </a:rPr>
              <a:t>倍，所以在規畫時需注意鐘點費不要超支，除非學校經費許可</a:t>
            </a:r>
            <a:endParaRPr lang="zh-TW" altLang="en-US" sz="3200" dirty="0"/>
          </a:p>
        </p:txBody>
      </p:sp>
      <p:sp>
        <p:nvSpPr>
          <p:cNvPr id="7" name="圓角矩形 6"/>
          <p:cNvSpPr/>
          <p:nvPr/>
        </p:nvSpPr>
        <p:spPr>
          <a:xfrm>
            <a:off x="539552" y="3429000"/>
            <a:ext cx="8208912" cy="3024336"/>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r>
              <a:rPr lang="zh-TW" altLang="en-US" sz="3200" dirty="0">
                <a:latin typeface="標楷體" panose="03000509000000000000" pitchFamily="65" charset="-120"/>
                <a:ea typeface="標楷體" panose="03000509000000000000" pitchFamily="65" charset="-120"/>
              </a:rPr>
              <a:t>因為彈性學習是同一年段的學生在同一時間進行學習，所以學校需考量每一科別可以安排的師資進行上述預排表的規畫，若未思考到此一問題，屆時可能會出現師資短絀的問題。</a:t>
            </a:r>
          </a:p>
        </p:txBody>
      </p:sp>
    </p:spTree>
    <p:extLst>
      <p:ext uri="{BB962C8B-B14F-4D97-AF65-F5344CB8AC3E}">
        <p14:creationId xmlns:p14="http://schemas.microsoft.com/office/powerpoint/2010/main" val="951093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332656"/>
            <a:ext cx="8229600" cy="706090"/>
          </a:xfrm>
        </p:spPr>
        <p:txBody>
          <a:bodyPr>
            <a:normAutofit fontScale="90000"/>
          </a:bodyPr>
          <a:lstStyle/>
          <a:p>
            <a:r>
              <a:rPr kumimoji="1" lang="zh-TW" altLang="en-US" b="1" dirty="0" smtClean="0">
                <a:latin typeface="微軟正黑體"/>
                <a:ea typeface="微軟正黑體"/>
                <a:cs typeface="微軟正黑體"/>
              </a:rPr>
              <a:t>學生應修習條件</a:t>
            </a:r>
            <a:endParaRPr kumimoji="1" lang="zh-TW" altLang="en-US" b="1" dirty="0">
              <a:latin typeface="微軟正黑體"/>
              <a:ea typeface="微軟正黑體"/>
              <a:cs typeface="微軟正黑體"/>
            </a:endParaRPr>
          </a:p>
        </p:txBody>
      </p:sp>
      <p:sp>
        <p:nvSpPr>
          <p:cNvPr id="6" name="圓角矩形 5"/>
          <p:cNvSpPr/>
          <p:nvPr/>
        </p:nvSpPr>
        <p:spPr>
          <a:xfrm>
            <a:off x="323530" y="1232756"/>
            <a:ext cx="8568950" cy="104411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zh-TW" altLang="en-US" sz="2800" dirty="0">
                <a:latin typeface="標楷體" panose="03000509000000000000" pitchFamily="65" charset="-120"/>
                <a:ea typeface="標楷體" panose="03000509000000000000" pitchFamily="65" charset="-120"/>
              </a:rPr>
              <a:t>部定必修、校訂必修及選修課程可修習學</a:t>
            </a:r>
            <a:r>
              <a:rPr lang="en-US" altLang="zh-TW" sz="2800" dirty="0">
                <a:latin typeface="標楷體" panose="03000509000000000000" pitchFamily="65" charset="-120"/>
                <a:ea typeface="標楷體" panose="03000509000000000000" pitchFamily="65" charset="-120"/>
              </a:rPr>
              <a:t> </a:t>
            </a:r>
            <a:r>
              <a:rPr lang="zh-TW" altLang="en-US" sz="2800" dirty="0">
                <a:latin typeface="標楷體" panose="03000509000000000000" pitchFamily="65" charset="-120"/>
                <a:ea typeface="標楷體" panose="03000509000000000000" pitchFamily="65" charset="-120"/>
              </a:rPr>
              <a:t>分上限 </a:t>
            </a:r>
            <a:r>
              <a:rPr lang="en-US" altLang="zh-TW" sz="2800" b="1" u="sng" dirty="0">
                <a:solidFill>
                  <a:srgbClr val="FFFF00"/>
                </a:solidFill>
                <a:latin typeface="標楷體" panose="03000509000000000000" pitchFamily="65" charset="-120"/>
                <a:ea typeface="標楷體" panose="03000509000000000000" pitchFamily="65" charset="-120"/>
              </a:rPr>
              <a:t>180 </a:t>
            </a:r>
            <a:r>
              <a:rPr lang="zh-TW" altLang="en-US" sz="2800" b="1" u="sng" dirty="0">
                <a:solidFill>
                  <a:srgbClr val="FFFF00"/>
                </a:solidFill>
                <a:latin typeface="標楷體" panose="03000509000000000000" pitchFamily="65" charset="-120"/>
                <a:ea typeface="標楷體" panose="03000509000000000000" pitchFamily="65" charset="-120"/>
              </a:rPr>
              <a:t>學分</a:t>
            </a:r>
            <a:r>
              <a:rPr lang="zh-TW" altLang="en-US" sz="2800" dirty="0">
                <a:latin typeface="標楷體" panose="03000509000000000000" pitchFamily="65" charset="-120"/>
                <a:ea typeface="標楷體" panose="03000509000000000000" pitchFamily="65" charset="-120"/>
              </a:rPr>
              <a:t>，每學期</a:t>
            </a:r>
            <a:r>
              <a:rPr lang="en-US" altLang="zh-TW" sz="2800" b="1" u="sng" dirty="0">
                <a:solidFill>
                  <a:srgbClr val="FFFF00"/>
                </a:solidFill>
                <a:latin typeface="標楷體" panose="03000509000000000000" pitchFamily="65" charset="-120"/>
                <a:ea typeface="標楷體" panose="03000509000000000000" pitchFamily="65" charset="-120"/>
              </a:rPr>
              <a:t>30</a:t>
            </a:r>
            <a:r>
              <a:rPr lang="zh-TW" altLang="en-US" sz="2800" b="1" u="sng" dirty="0">
                <a:solidFill>
                  <a:srgbClr val="FFFF00"/>
                </a:solidFill>
                <a:latin typeface="標楷體" panose="03000509000000000000" pitchFamily="65" charset="-120"/>
                <a:ea typeface="標楷體" panose="03000509000000000000" pitchFamily="65" charset="-120"/>
              </a:rPr>
              <a:t>學分</a:t>
            </a:r>
            <a:r>
              <a:rPr lang="zh-TW" altLang="en-US" sz="2800" dirty="0">
                <a:latin typeface="標楷體" panose="03000509000000000000" pitchFamily="65" charset="-120"/>
                <a:ea typeface="標楷體" panose="03000509000000000000" pitchFamily="65" charset="-120"/>
              </a:rPr>
              <a:t>。 </a:t>
            </a:r>
          </a:p>
        </p:txBody>
      </p:sp>
      <p:sp>
        <p:nvSpPr>
          <p:cNvPr id="7" name="圓角矩形 6"/>
          <p:cNvSpPr/>
          <p:nvPr/>
        </p:nvSpPr>
        <p:spPr>
          <a:xfrm>
            <a:off x="323528" y="2492896"/>
            <a:ext cx="8568951" cy="864096"/>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zh-TW" altLang="en-US" sz="2800" dirty="0">
                <a:latin typeface="標楷體" panose="03000509000000000000" pitchFamily="65" charset="-120"/>
                <a:ea typeface="標楷體" panose="03000509000000000000" pitchFamily="65" charset="-120"/>
              </a:rPr>
              <a:t>國語文</a:t>
            </a:r>
            <a:r>
              <a:rPr lang="en-US" altLang="zh-TW" sz="2800" dirty="0">
                <a:latin typeface="標楷體" panose="03000509000000000000" pitchFamily="65" charset="-120"/>
                <a:ea typeface="標楷體" panose="03000509000000000000" pitchFamily="65" charset="-120"/>
              </a:rPr>
              <a:t>(</a:t>
            </a:r>
            <a:r>
              <a:rPr lang="zh-TW" altLang="en-US" sz="2800" dirty="0">
                <a:latin typeface="標楷體" panose="03000509000000000000" pitchFamily="65" charset="-120"/>
                <a:ea typeface="標楷體" panose="03000509000000000000" pitchFamily="65" charset="-120"/>
              </a:rPr>
              <a:t>含中華文化基本教材</a:t>
            </a:r>
            <a:r>
              <a:rPr lang="en-US" altLang="zh-TW" sz="2800" dirty="0">
                <a:latin typeface="標楷體" panose="03000509000000000000" pitchFamily="65" charset="-120"/>
                <a:ea typeface="標楷體" panose="03000509000000000000" pitchFamily="65" charset="-120"/>
              </a:rPr>
              <a:t>)</a:t>
            </a:r>
            <a:r>
              <a:rPr lang="zh-TW" altLang="en-US" sz="2800" dirty="0">
                <a:latin typeface="標楷體" panose="03000509000000000000" pitchFamily="65" charset="-120"/>
                <a:ea typeface="標楷體" panose="03000509000000000000" pitchFamily="65" charset="-120"/>
              </a:rPr>
              <a:t>部定必修及選修至少須 </a:t>
            </a:r>
            <a:r>
              <a:rPr lang="en-US" altLang="zh-TW" sz="2800" b="1" u="sng" dirty="0">
                <a:solidFill>
                  <a:srgbClr val="FFFF00"/>
                </a:solidFill>
                <a:latin typeface="標楷體" panose="03000509000000000000" pitchFamily="65" charset="-120"/>
                <a:ea typeface="標楷體" panose="03000509000000000000" pitchFamily="65" charset="-120"/>
              </a:rPr>
              <a:t>24 </a:t>
            </a:r>
            <a:r>
              <a:rPr lang="zh-TW" altLang="en-US" sz="2800" b="1" u="sng" dirty="0">
                <a:solidFill>
                  <a:srgbClr val="FFFF00"/>
                </a:solidFill>
                <a:latin typeface="標楷體" panose="03000509000000000000" pitchFamily="65" charset="-120"/>
                <a:ea typeface="標楷體" panose="03000509000000000000" pitchFamily="65" charset="-120"/>
              </a:rPr>
              <a:t>學分</a:t>
            </a:r>
            <a:r>
              <a:rPr lang="zh-TW" altLang="en-US" sz="2800" dirty="0">
                <a:latin typeface="標楷體" panose="03000509000000000000" pitchFamily="65" charset="-120"/>
                <a:ea typeface="標楷體" panose="03000509000000000000" pitchFamily="65" charset="-120"/>
              </a:rPr>
              <a:t>。</a:t>
            </a:r>
            <a:endParaRPr lang="zh-TW" altLang="en-US" sz="2800" dirty="0"/>
          </a:p>
        </p:txBody>
      </p:sp>
      <p:sp>
        <p:nvSpPr>
          <p:cNvPr id="8" name="圓角矩形 7"/>
          <p:cNvSpPr/>
          <p:nvPr/>
        </p:nvSpPr>
        <p:spPr>
          <a:xfrm>
            <a:off x="323529" y="3573016"/>
            <a:ext cx="8568950" cy="1008112"/>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zh-TW" altLang="en-US" sz="2800" dirty="0">
                <a:latin typeface="標楷體" panose="03000509000000000000" pitchFamily="65" charset="-120"/>
                <a:ea typeface="標楷體" panose="03000509000000000000" pitchFamily="65" charset="-120"/>
              </a:rPr>
              <a:t>英語文必修及選修或加第二外國語文選修至少須 </a:t>
            </a:r>
            <a:r>
              <a:rPr lang="en-US" altLang="zh-TW" sz="2800" b="1" u="sng" dirty="0">
                <a:solidFill>
                  <a:srgbClr val="FFFF00"/>
                </a:solidFill>
                <a:latin typeface="標楷體" panose="03000509000000000000" pitchFamily="65" charset="-120"/>
                <a:ea typeface="標楷體" panose="03000509000000000000" pitchFamily="65" charset="-120"/>
              </a:rPr>
              <a:t>24 </a:t>
            </a:r>
            <a:r>
              <a:rPr lang="zh-TW" altLang="en-US" sz="2800" b="1" u="sng" dirty="0">
                <a:solidFill>
                  <a:srgbClr val="FFFF00"/>
                </a:solidFill>
                <a:latin typeface="標楷體" panose="03000509000000000000" pitchFamily="65" charset="-120"/>
                <a:ea typeface="標楷體" panose="03000509000000000000" pitchFamily="65" charset="-120"/>
              </a:rPr>
              <a:t>學分</a:t>
            </a:r>
            <a:r>
              <a:rPr lang="zh-TW" altLang="en-US" sz="2800" dirty="0">
                <a:latin typeface="標楷體" panose="03000509000000000000" pitchFamily="65" charset="-120"/>
                <a:ea typeface="標楷體" panose="03000509000000000000" pitchFamily="65" charset="-120"/>
              </a:rPr>
              <a:t>。 </a:t>
            </a:r>
          </a:p>
        </p:txBody>
      </p:sp>
      <p:sp>
        <p:nvSpPr>
          <p:cNvPr id="9" name="圓角矩形 8"/>
          <p:cNvSpPr/>
          <p:nvPr/>
        </p:nvSpPr>
        <p:spPr>
          <a:xfrm>
            <a:off x="323528" y="4797152"/>
            <a:ext cx="8640960" cy="1728192"/>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zh-TW" altLang="en-US" sz="2800" dirty="0">
                <a:latin typeface="標楷體" panose="03000509000000000000" pitchFamily="65" charset="-120"/>
                <a:ea typeface="標楷體" panose="03000509000000000000" pitchFamily="65" charset="-120"/>
              </a:rPr>
              <a:t>學生需修習「跨領域</a:t>
            </a:r>
            <a:r>
              <a:rPr lang="en-US" altLang="zh-TW" sz="2800" dirty="0">
                <a:latin typeface="標楷體" panose="03000509000000000000" pitchFamily="65" charset="-120"/>
                <a:ea typeface="標楷體" panose="03000509000000000000" pitchFamily="65" charset="-120"/>
              </a:rPr>
              <a:t>/</a:t>
            </a:r>
            <a:r>
              <a:rPr lang="zh-TW" altLang="en-US" sz="2800" dirty="0">
                <a:latin typeface="標楷體" panose="03000509000000000000" pitchFamily="65" charset="-120"/>
                <a:ea typeface="標楷體" panose="03000509000000000000" pitchFamily="65" charset="-120"/>
              </a:rPr>
              <a:t>科目專 題」、「實作</a:t>
            </a:r>
            <a:r>
              <a:rPr lang="en-US" altLang="zh-TW" sz="2800" dirty="0">
                <a:latin typeface="標楷體" panose="03000509000000000000" pitchFamily="65" charset="-120"/>
                <a:ea typeface="標楷體" panose="03000509000000000000" pitchFamily="65" charset="-120"/>
              </a:rPr>
              <a:t>(</a:t>
            </a:r>
            <a:r>
              <a:rPr lang="zh-TW" altLang="en-US" sz="2800" dirty="0">
                <a:latin typeface="標楷體" panose="03000509000000000000" pitchFamily="65" charset="-120"/>
                <a:ea typeface="標楷體" panose="03000509000000000000" pitchFamily="65" charset="-120"/>
              </a:rPr>
              <a:t>實驗</a:t>
            </a:r>
            <a:r>
              <a:rPr lang="en-US" altLang="zh-TW" sz="2800" dirty="0">
                <a:latin typeface="標楷體" panose="03000509000000000000" pitchFamily="65" charset="-120"/>
                <a:ea typeface="標楷體" panose="03000509000000000000" pitchFamily="65" charset="-120"/>
              </a:rPr>
              <a:t>)</a:t>
            </a:r>
            <a:r>
              <a:rPr lang="zh-TW" altLang="en-US" sz="2800" dirty="0">
                <a:latin typeface="標楷體" panose="03000509000000000000" pitchFamily="65" charset="-120"/>
                <a:ea typeface="標楷體" panose="03000509000000000000" pitchFamily="65" charset="-120"/>
              </a:rPr>
              <a:t>」或「探索 體驗」等課程類型之相關課程 至少</a:t>
            </a:r>
            <a:r>
              <a:rPr lang="zh-TW" altLang="en-US" sz="2800" dirty="0">
                <a:solidFill>
                  <a:schemeClr val="bg1"/>
                </a:solidFill>
                <a:latin typeface="標楷體" panose="03000509000000000000" pitchFamily="65" charset="-120"/>
                <a:ea typeface="標楷體" panose="03000509000000000000" pitchFamily="65" charset="-120"/>
              </a:rPr>
              <a:t>合計</a:t>
            </a:r>
            <a:r>
              <a:rPr lang="zh-TW" altLang="en-US" sz="2800" b="1" u="sng" dirty="0">
                <a:solidFill>
                  <a:srgbClr val="FFFF00"/>
                </a:solidFill>
                <a:latin typeface="標楷體" panose="03000509000000000000" pitchFamily="65" charset="-120"/>
                <a:ea typeface="標楷體" panose="03000509000000000000" pitchFamily="65" charset="-120"/>
              </a:rPr>
              <a:t> </a:t>
            </a:r>
            <a:r>
              <a:rPr lang="en-US" altLang="zh-TW" sz="2800" b="1" u="sng" dirty="0">
                <a:solidFill>
                  <a:srgbClr val="FFFF00"/>
                </a:solidFill>
                <a:latin typeface="標楷體" panose="03000509000000000000" pitchFamily="65" charset="-120"/>
                <a:ea typeface="標楷體" panose="03000509000000000000" pitchFamily="65" charset="-120"/>
              </a:rPr>
              <a:t>4</a:t>
            </a:r>
            <a:r>
              <a:rPr lang="en-US" altLang="zh-TW" sz="2800" dirty="0">
                <a:solidFill>
                  <a:srgbClr val="FFFF00"/>
                </a:solidFill>
                <a:latin typeface="標楷體" panose="03000509000000000000" pitchFamily="65" charset="-120"/>
                <a:ea typeface="標楷體" panose="03000509000000000000" pitchFamily="65" charset="-120"/>
              </a:rPr>
              <a:t> </a:t>
            </a:r>
            <a:r>
              <a:rPr lang="zh-TW" altLang="en-US" sz="2800" b="1" u="sng" dirty="0">
                <a:solidFill>
                  <a:srgbClr val="FFFF00"/>
                </a:solidFill>
                <a:latin typeface="標楷體" panose="03000509000000000000" pitchFamily="65" charset="-120"/>
                <a:ea typeface="標楷體" panose="03000509000000000000" pitchFamily="65" charset="-120"/>
              </a:rPr>
              <a:t>學分</a:t>
            </a:r>
            <a:r>
              <a:rPr lang="zh-TW" altLang="en-US" sz="2800" dirty="0">
                <a:latin typeface="標楷體" panose="03000509000000000000" pitchFamily="65" charset="-120"/>
                <a:ea typeface="標楷體" panose="03000509000000000000" pitchFamily="65" charset="-120"/>
              </a:rPr>
              <a:t>。若學生於校 訂必修修習同類課程則可合併計算。 </a:t>
            </a:r>
          </a:p>
        </p:txBody>
      </p:sp>
    </p:spTree>
    <p:extLst>
      <p:ext uri="{BB962C8B-B14F-4D97-AF65-F5344CB8AC3E}">
        <p14:creationId xmlns:p14="http://schemas.microsoft.com/office/powerpoint/2010/main" val="221449111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850106"/>
          </a:xfrm>
        </p:spPr>
        <p:txBody>
          <a:bodyPr/>
          <a:lstStyle/>
          <a:p>
            <a:r>
              <a:rPr kumimoji="1" lang="zh-TW" altLang="en-US" b="1" dirty="0" smtClean="0">
                <a:latin typeface="微軟正黑體"/>
                <a:ea typeface="微軟正黑體"/>
                <a:cs typeface="微軟正黑體"/>
              </a:rPr>
              <a:t>學生畢業條件</a:t>
            </a:r>
            <a:endParaRPr kumimoji="1" lang="zh-TW" altLang="en-US" b="1" dirty="0">
              <a:latin typeface="微軟正黑體"/>
              <a:ea typeface="微軟正黑體"/>
              <a:cs typeface="微軟正黑體"/>
            </a:endParaRPr>
          </a:p>
        </p:txBody>
      </p:sp>
      <p:sp>
        <p:nvSpPr>
          <p:cNvPr id="4" name="投影片編號版面配置區 3"/>
          <p:cNvSpPr>
            <a:spLocks noGrp="1"/>
          </p:cNvSpPr>
          <p:nvPr>
            <p:ph type="sldNum" sz="quarter" idx="12"/>
          </p:nvPr>
        </p:nvSpPr>
        <p:spPr/>
        <p:txBody>
          <a:bodyPr/>
          <a:lstStyle/>
          <a:p>
            <a:pPr>
              <a:defRPr/>
            </a:pPr>
            <a:fld id="{9C43862D-E695-4545-88C2-9979944A62DB}" type="slidenum">
              <a:rPr lang="zh-TW" altLang="en-US" smtClean="0"/>
              <a:pPr>
                <a:defRPr/>
              </a:pPr>
              <a:t>34</a:t>
            </a:fld>
            <a:endParaRPr lang="zh-TW" altLang="en-US"/>
          </a:p>
        </p:txBody>
      </p:sp>
      <p:sp>
        <p:nvSpPr>
          <p:cNvPr id="6" name="圓角矩形 5"/>
          <p:cNvSpPr/>
          <p:nvPr/>
        </p:nvSpPr>
        <p:spPr>
          <a:xfrm>
            <a:off x="323528" y="1184072"/>
            <a:ext cx="8352928" cy="93610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spcBef>
                <a:spcPct val="20000"/>
              </a:spcBef>
            </a:pPr>
            <a:r>
              <a:rPr lang="zh-TW" altLang="en-US" sz="3600" dirty="0">
                <a:solidFill>
                  <a:schemeClr val="bg1"/>
                </a:solidFill>
                <a:latin typeface="標楷體" panose="03000509000000000000" pitchFamily="65" charset="-120"/>
                <a:ea typeface="標楷體" panose="03000509000000000000" pitchFamily="65" charset="-120"/>
              </a:rPr>
              <a:t>應修習總學分： </a:t>
            </a:r>
            <a:r>
              <a:rPr lang="en-US" altLang="zh-TW" sz="3600" b="1" u="sng" dirty="0">
                <a:solidFill>
                  <a:srgbClr val="FFFF00"/>
                </a:solidFill>
                <a:latin typeface="標楷體" panose="03000509000000000000" pitchFamily="65" charset="-120"/>
                <a:ea typeface="標楷體" panose="03000509000000000000" pitchFamily="65" charset="-120"/>
              </a:rPr>
              <a:t>180 </a:t>
            </a:r>
            <a:r>
              <a:rPr lang="zh-TW" altLang="en-US" sz="3600" b="1" u="sng" dirty="0">
                <a:solidFill>
                  <a:srgbClr val="FFFF00"/>
                </a:solidFill>
                <a:latin typeface="標楷體" panose="03000509000000000000" pitchFamily="65" charset="-120"/>
                <a:ea typeface="標楷體" panose="03000509000000000000" pitchFamily="65" charset="-120"/>
              </a:rPr>
              <a:t>學分</a:t>
            </a:r>
            <a:endParaRPr lang="en-US" altLang="zh-TW" sz="3600" b="1" u="sng" dirty="0">
              <a:solidFill>
                <a:srgbClr val="FFFF00"/>
              </a:solidFill>
              <a:latin typeface="標楷體" panose="03000509000000000000" pitchFamily="65" charset="-120"/>
              <a:ea typeface="標楷體" panose="03000509000000000000" pitchFamily="65" charset="-120"/>
            </a:endParaRPr>
          </a:p>
        </p:txBody>
      </p:sp>
      <p:sp>
        <p:nvSpPr>
          <p:cNvPr id="7" name="圓角矩形 6"/>
          <p:cNvSpPr/>
          <p:nvPr/>
        </p:nvSpPr>
        <p:spPr>
          <a:xfrm>
            <a:off x="323528" y="2348880"/>
            <a:ext cx="8352928" cy="1008112"/>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lvl="0">
              <a:spcBef>
                <a:spcPct val="20000"/>
              </a:spcBef>
            </a:pPr>
            <a:r>
              <a:rPr lang="zh-TW" altLang="en-US" sz="3600" dirty="0">
                <a:solidFill>
                  <a:schemeClr val="bg1"/>
                </a:solidFill>
                <a:latin typeface="標楷體" panose="03000509000000000000" pitchFamily="65" charset="-120"/>
                <a:ea typeface="標楷體" panose="03000509000000000000" pitchFamily="65" charset="-120"/>
              </a:rPr>
              <a:t>畢業之最低學分數： </a:t>
            </a:r>
            <a:r>
              <a:rPr lang="en-US" altLang="zh-TW" sz="3600" b="1" u="sng" dirty="0">
                <a:solidFill>
                  <a:srgbClr val="FFFF00"/>
                </a:solidFill>
                <a:latin typeface="標楷體" panose="03000509000000000000" pitchFamily="65" charset="-120"/>
                <a:ea typeface="標楷體" panose="03000509000000000000" pitchFamily="65" charset="-120"/>
              </a:rPr>
              <a:t>150 </a:t>
            </a:r>
            <a:r>
              <a:rPr lang="zh-TW" altLang="en-US" sz="3600" b="1" u="sng" dirty="0">
                <a:solidFill>
                  <a:srgbClr val="FFFF00"/>
                </a:solidFill>
                <a:latin typeface="標楷體" panose="03000509000000000000" pitchFamily="65" charset="-120"/>
                <a:ea typeface="標楷體" panose="03000509000000000000" pitchFamily="65" charset="-120"/>
              </a:rPr>
              <a:t>學分</a:t>
            </a:r>
            <a:r>
              <a:rPr lang="zh-TW" altLang="en-US" sz="3600" dirty="0">
                <a:solidFill>
                  <a:schemeClr val="bg1"/>
                </a:solidFill>
                <a:latin typeface="標楷體" panose="03000509000000000000" pitchFamily="65" charset="-120"/>
                <a:ea typeface="標楷體" panose="03000509000000000000" pitchFamily="65" charset="-120"/>
              </a:rPr>
              <a:t>成績及格</a:t>
            </a:r>
            <a:endParaRPr lang="en-US" altLang="zh-TW" sz="3600" dirty="0">
              <a:solidFill>
                <a:schemeClr val="bg1"/>
              </a:solidFill>
              <a:latin typeface="標楷體" panose="03000509000000000000" pitchFamily="65" charset="-120"/>
              <a:ea typeface="標楷體" panose="03000509000000000000" pitchFamily="65" charset="-120"/>
            </a:endParaRPr>
          </a:p>
        </p:txBody>
      </p:sp>
      <p:sp>
        <p:nvSpPr>
          <p:cNvPr id="8" name="圓角矩形 7"/>
          <p:cNvSpPr/>
          <p:nvPr/>
        </p:nvSpPr>
        <p:spPr>
          <a:xfrm>
            <a:off x="323528" y="3643599"/>
            <a:ext cx="8352928" cy="1728192"/>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a:spcBef>
                <a:spcPct val="20000"/>
              </a:spcBef>
            </a:pPr>
            <a:r>
              <a:rPr lang="zh-TW" altLang="en-US" sz="3600" dirty="0">
                <a:solidFill>
                  <a:schemeClr val="bg1"/>
                </a:solidFill>
                <a:latin typeface="標楷體" panose="03000509000000000000" pitchFamily="65" charset="-120"/>
                <a:ea typeface="標楷體" panose="03000509000000000000" pitchFamily="65" charset="-120"/>
              </a:rPr>
              <a:t>必修及選修學分：部定必修及校訂必修至少需 </a:t>
            </a:r>
            <a:r>
              <a:rPr lang="en-US" altLang="zh-TW" sz="3600" b="1" u="sng" dirty="0">
                <a:solidFill>
                  <a:srgbClr val="FFFF00"/>
                </a:solidFill>
                <a:latin typeface="標楷體" panose="03000509000000000000" pitchFamily="65" charset="-120"/>
                <a:ea typeface="標楷體" panose="03000509000000000000" pitchFamily="65" charset="-120"/>
              </a:rPr>
              <a:t>102 </a:t>
            </a:r>
            <a:r>
              <a:rPr lang="zh-TW" altLang="en-US" sz="3600" b="1" u="sng" dirty="0">
                <a:solidFill>
                  <a:srgbClr val="FFFF00"/>
                </a:solidFill>
                <a:latin typeface="標楷體" panose="03000509000000000000" pitchFamily="65" charset="-120"/>
                <a:ea typeface="標楷體" panose="03000509000000000000" pitchFamily="65" charset="-120"/>
              </a:rPr>
              <a:t>學分</a:t>
            </a:r>
            <a:r>
              <a:rPr lang="zh-TW" altLang="en-US" sz="3600" dirty="0">
                <a:solidFill>
                  <a:schemeClr val="bg1"/>
                </a:solidFill>
                <a:latin typeface="標楷體" panose="03000509000000000000" pitchFamily="65" charset="-120"/>
                <a:ea typeface="標楷體" panose="03000509000000000000" pitchFamily="65" charset="-120"/>
              </a:rPr>
              <a:t>且成績及格</a:t>
            </a:r>
            <a:r>
              <a:rPr lang="en-US" altLang="zh-TW" sz="3600" dirty="0">
                <a:solidFill>
                  <a:schemeClr val="bg1"/>
                </a:solidFill>
                <a:latin typeface="標楷體" panose="03000509000000000000" pitchFamily="65" charset="-120"/>
                <a:ea typeface="標楷體" panose="03000509000000000000" pitchFamily="65" charset="-120"/>
              </a:rPr>
              <a:t>;</a:t>
            </a:r>
            <a:r>
              <a:rPr lang="zh-TW" altLang="en-US" sz="3600" dirty="0">
                <a:solidFill>
                  <a:schemeClr val="bg1"/>
                </a:solidFill>
                <a:latin typeface="標楷體" panose="03000509000000000000" pitchFamily="65" charset="-120"/>
                <a:ea typeface="標楷體" panose="03000509000000000000" pitchFamily="65" charset="-120"/>
              </a:rPr>
              <a:t>同時選修學分至少需修習 </a:t>
            </a:r>
            <a:r>
              <a:rPr lang="en-US" altLang="zh-TW" sz="3600" b="1" u="sng" dirty="0">
                <a:solidFill>
                  <a:srgbClr val="FFFF00"/>
                </a:solidFill>
                <a:latin typeface="標楷體" panose="03000509000000000000" pitchFamily="65" charset="-120"/>
                <a:ea typeface="標楷體" panose="03000509000000000000" pitchFamily="65" charset="-120"/>
              </a:rPr>
              <a:t>40 </a:t>
            </a:r>
            <a:r>
              <a:rPr lang="zh-TW" altLang="en-US" sz="3600" b="1" u="sng" dirty="0">
                <a:solidFill>
                  <a:srgbClr val="FFFF00"/>
                </a:solidFill>
                <a:latin typeface="標楷體" panose="03000509000000000000" pitchFamily="65" charset="-120"/>
                <a:ea typeface="標楷體" panose="03000509000000000000" pitchFamily="65" charset="-120"/>
              </a:rPr>
              <a:t>學分</a:t>
            </a:r>
            <a:r>
              <a:rPr lang="zh-TW" altLang="en-US" sz="3600" dirty="0">
                <a:solidFill>
                  <a:schemeClr val="bg1"/>
                </a:solidFill>
                <a:latin typeface="標楷體" panose="03000509000000000000" pitchFamily="65" charset="-120"/>
                <a:ea typeface="標楷體" panose="03000509000000000000" pitchFamily="65" charset="-120"/>
              </a:rPr>
              <a:t>且成績及格。</a:t>
            </a:r>
            <a:endParaRPr lang="en-US" altLang="zh-TW" sz="3600" dirty="0">
              <a:solidFill>
                <a:schemeClr val="bg1"/>
              </a:solidFill>
              <a:latin typeface="標楷體" panose="03000509000000000000" pitchFamily="65" charset="-120"/>
              <a:ea typeface="標楷體" panose="03000509000000000000" pitchFamily="65" charset="-120"/>
            </a:endParaRPr>
          </a:p>
        </p:txBody>
      </p:sp>
      <p:sp>
        <p:nvSpPr>
          <p:cNvPr id="9" name="圓角矩形 8"/>
          <p:cNvSpPr/>
          <p:nvPr/>
        </p:nvSpPr>
        <p:spPr>
          <a:xfrm>
            <a:off x="323528" y="5517232"/>
            <a:ext cx="8352928" cy="72008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spcBef>
                <a:spcPct val="20000"/>
              </a:spcBef>
            </a:pPr>
            <a:r>
              <a:rPr lang="zh-TW" altLang="en-US" sz="3600" dirty="0">
                <a:solidFill>
                  <a:schemeClr val="bg1"/>
                </a:solidFill>
                <a:latin typeface="標楷體" panose="03000509000000000000" pitchFamily="65" charset="-120"/>
                <a:ea typeface="標楷體" panose="03000509000000000000" pitchFamily="65" charset="-120"/>
              </a:rPr>
              <a:t>不綁高級中等學校共同核心</a:t>
            </a:r>
            <a:r>
              <a:rPr lang="en-US" altLang="zh-TW" sz="3600" b="1" u="sng" dirty="0">
                <a:solidFill>
                  <a:srgbClr val="FFFF00"/>
                </a:solidFill>
                <a:latin typeface="標楷體" panose="03000509000000000000" pitchFamily="65" charset="-120"/>
                <a:ea typeface="標楷體" panose="03000509000000000000" pitchFamily="65" charset="-120"/>
              </a:rPr>
              <a:t>32</a:t>
            </a:r>
            <a:r>
              <a:rPr lang="zh-TW" altLang="en-US" sz="3600" b="1" u="sng" dirty="0">
                <a:solidFill>
                  <a:srgbClr val="FFFF00"/>
                </a:solidFill>
                <a:latin typeface="標楷體" panose="03000509000000000000" pitchFamily="65" charset="-120"/>
                <a:ea typeface="標楷體" panose="03000509000000000000" pitchFamily="65" charset="-120"/>
              </a:rPr>
              <a:t>學分</a:t>
            </a:r>
            <a:r>
              <a:rPr lang="zh-TW" altLang="en-US" sz="3600" dirty="0">
                <a:solidFill>
                  <a:schemeClr val="bg1"/>
                </a:solidFill>
                <a:latin typeface="標楷體" panose="03000509000000000000" pitchFamily="65" charset="-120"/>
                <a:ea typeface="標楷體" panose="03000509000000000000" pitchFamily="65" charset="-120"/>
              </a:rPr>
              <a:t>。 </a:t>
            </a:r>
          </a:p>
        </p:txBody>
      </p:sp>
    </p:spTree>
    <p:extLst>
      <p:ext uri="{BB962C8B-B14F-4D97-AF65-F5344CB8AC3E}">
        <p14:creationId xmlns:p14="http://schemas.microsoft.com/office/powerpoint/2010/main" val="75393149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xmlns="" id="{90496223-3BCC-461F-9D95-604402FD0FE6}"/>
              </a:ext>
            </a:extLst>
          </p:cNvPr>
          <p:cNvSpPr>
            <a:spLocks noGrp="1"/>
          </p:cNvSpPr>
          <p:nvPr>
            <p:ph sz="quarter" idx="4294967295"/>
          </p:nvPr>
        </p:nvSpPr>
        <p:spPr>
          <a:xfrm>
            <a:off x="616017" y="2772076"/>
            <a:ext cx="7767587" cy="1318661"/>
          </a:xfrm>
          <a:prstGeom prst="rect">
            <a:avLst/>
          </a:prstGeom>
        </p:spPr>
        <p:txBody>
          <a:bodyPr>
            <a:noAutofit/>
            <a:scene3d>
              <a:camera prst="orthographicFront"/>
              <a:lightRig rig="soft" dir="t">
                <a:rot lat="0" lon="0" rev="15600000"/>
              </a:lightRig>
            </a:scene3d>
            <a:sp3d extrusionH="57150" prstMaterial="softEdge">
              <a:bevelT w="25400" h="38100"/>
            </a:sp3d>
          </a:bodyPr>
          <a:lstStyle/>
          <a:p>
            <a:pPr marL="0" indent="0" algn="ctr">
              <a:buNone/>
            </a:pPr>
            <a:r>
              <a:rPr lang="zh-TW" altLang="en-US" sz="6000" b="1" dirty="0" smtClean="0">
                <a:ln w="0"/>
                <a:solidFill>
                  <a:schemeClr val="accent6">
                    <a:lumMod val="50000"/>
                  </a:schemeClr>
                </a:solidFill>
                <a:effectLst>
                  <a:reflection blurRad="6350" stA="53000" endA="300" endPos="35500" dir="5400000" sy="-90000" algn="bl" rotWithShape="0"/>
                </a:effectLst>
              </a:rPr>
              <a:t>☆★</a:t>
            </a:r>
            <a:r>
              <a:rPr lang="zh-TW" altLang="en-US" sz="6000" b="1" dirty="0">
                <a:ln w="0"/>
                <a:solidFill>
                  <a:schemeClr val="accent6">
                    <a:lumMod val="50000"/>
                  </a:schemeClr>
                </a:solidFill>
                <a:effectLst>
                  <a:reflection blurRad="6350" stA="53000" endA="300" endPos="35500" dir="5400000" sy="-90000" algn="bl" rotWithShape="0"/>
                </a:effectLst>
                <a:latin typeface="標楷體" panose="03000509000000000000" pitchFamily="65" charset="-120"/>
                <a:ea typeface="標楷體" panose="03000509000000000000" pitchFamily="65" charset="-120"/>
              </a:rPr>
              <a:t>感謝聆聽</a:t>
            </a:r>
            <a:r>
              <a:rPr lang="zh-TW" altLang="en-US" sz="6000" b="1" dirty="0">
                <a:ln w="0"/>
                <a:solidFill>
                  <a:schemeClr val="accent6">
                    <a:lumMod val="50000"/>
                  </a:schemeClr>
                </a:solidFill>
                <a:effectLst>
                  <a:reflection blurRad="6350" stA="53000" endA="300" endPos="35500" dir="5400000" sy="-90000" algn="bl" rotWithShape="0"/>
                </a:effectLst>
              </a:rPr>
              <a:t>★☆</a:t>
            </a:r>
          </a:p>
        </p:txBody>
      </p:sp>
    </p:spTree>
    <p:extLst>
      <p:ext uri="{BB962C8B-B14F-4D97-AF65-F5344CB8AC3E}">
        <p14:creationId xmlns:p14="http://schemas.microsoft.com/office/powerpoint/2010/main" val="2064256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81928" y="44624"/>
            <a:ext cx="8324845" cy="1296144"/>
          </a:xfrm>
        </p:spPr>
        <p:txBody>
          <a:bodyPr>
            <a:normAutofit fontScale="90000"/>
          </a:bodyPr>
          <a:lstStyle/>
          <a:p>
            <a:r>
              <a:rPr lang="zh-TW" altLang="en-US" b="1" dirty="0" smtClean="0">
                <a:solidFill>
                  <a:schemeClr val="accent6">
                    <a:lumMod val="50000"/>
                  </a:schemeClr>
                </a:solidFill>
                <a:latin typeface="微軟正黑體" pitchFamily="34" charset="-120"/>
                <a:ea typeface="微軟正黑體" pitchFamily="34" charset="-120"/>
                <a:cs typeface="Times New Roman" pitchFamily="18" charset="0"/>
              </a:rPr>
              <a:t>核心素養</a:t>
            </a:r>
            <a:r>
              <a:rPr lang="zh-TW" altLang="en-US" b="1" dirty="0" smtClean="0">
                <a:solidFill>
                  <a:srgbClr val="005000"/>
                </a:solidFill>
                <a:latin typeface="微軟正黑體" pitchFamily="34" charset="-120"/>
                <a:ea typeface="微軟正黑體" pitchFamily="34" charset="-120"/>
                <a:cs typeface="Times New Roman" pitchFamily="18" charset="0"/>
              </a:rPr>
              <a:t>：</a:t>
            </a:r>
            <a:r>
              <a:rPr lang="zh-TW" altLang="zh-TW" sz="2900" b="1" dirty="0" smtClean="0">
                <a:latin typeface="微軟正黑體" pitchFamily="34" charset="-120"/>
                <a:ea typeface="微軟正黑體" pitchFamily="34" charset="-120"/>
                <a:cs typeface="Times New Roman" pitchFamily="18" charset="0"/>
              </a:rPr>
              <a:t>以｢核心素養｣做為課程發展之主軸，支援各教育階段之間的</a:t>
            </a:r>
            <a:r>
              <a:rPr lang="zh-TW" altLang="zh-TW" sz="2900" b="1" dirty="0" smtClean="0">
                <a:solidFill>
                  <a:srgbClr val="0000FF"/>
                </a:solidFill>
                <a:latin typeface="微軟正黑體" pitchFamily="34" charset="-120"/>
                <a:ea typeface="微軟正黑體" pitchFamily="34" charset="-120"/>
                <a:cs typeface="Times New Roman" pitchFamily="18" charset="0"/>
              </a:rPr>
              <a:t>連貫</a:t>
            </a:r>
            <a:r>
              <a:rPr lang="zh-TW" altLang="zh-TW" sz="2900" b="1" dirty="0" smtClean="0">
                <a:latin typeface="微軟正黑體" pitchFamily="34" charset="-120"/>
                <a:ea typeface="微軟正黑體" pitchFamily="34" charset="-120"/>
                <a:cs typeface="Times New Roman" pitchFamily="18" charset="0"/>
              </a:rPr>
              <a:t>以及各領域</a:t>
            </a:r>
            <a:r>
              <a:rPr lang="en-US" altLang="zh-TW" sz="2900" b="1" dirty="0" smtClean="0">
                <a:latin typeface="微軟正黑體" pitchFamily="34" charset="-120"/>
                <a:ea typeface="微軟正黑體" pitchFamily="34" charset="-120"/>
                <a:cs typeface="Times New Roman" pitchFamily="18" charset="0"/>
              </a:rPr>
              <a:t>/</a:t>
            </a:r>
            <a:r>
              <a:rPr lang="zh-TW" altLang="zh-TW" sz="2900" b="1" dirty="0" smtClean="0">
                <a:latin typeface="微軟正黑體" pitchFamily="34" charset="-120"/>
                <a:ea typeface="微軟正黑體" pitchFamily="34" charset="-120"/>
                <a:cs typeface="Times New Roman" pitchFamily="18" charset="0"/>
              </a:rPr>
              <a:t>科目之間的</a:t>
            </a:r>
            <a:r>
              <a:rPr lang="zh-TW" altLang="zh-TW" sz="2900" b="1" dirty="0" smtClean="0">
                <a:solidFill>
                  <a:srgbClr val="0000FF"/>
                </a:solidFill>
                <a:latin typeface="微軟正黑體" pitchFamily="34" charset="-120"/>
                <a:ea typeface="微軟正黑體" pitchFamily="34" charset="-120"/>
                <a:cs typeface="Times New Roman" pitchFamily="18" charset="0"/>
              </a:rPr>
              <a:t>統整</a:t>
            </a:r>
            <a:r>
              <a:rPr lang="zh-TW" altLang="zh-TW" sz="2900" b="1" dirty="0" smtClean="0">
                <a:latin typeface="微軟正黑體" pitchFamily="34" charset="-120"/>
                <a:ea typeface="微軟正黑體" pitchFamily="34" charset="-120"/>
                <a:cs typeface="Times New Roman" pitchFamily="18" charset="0"/>
              </a:rPr>
              <a:t>。</a:t>
            </a:r>
            <a:endParaRPr lang="zh-TW" altLang="en-US" sz="2900" dirty="0"/>
          </a:p>
        </p:txBody>
      </p:sp>
      <p:grpSp>
        <p:nvGrpSpPr>
          <p:cNvPr id="5" name="群組 4"/>
          <p:cNvGrpSpPr/>
          <p:nvPr/>
        </p:nvGrpSpPr>
        <p:grpSpPr>
          <a:xfrm>
            <a:off x="3622643" y="2548849"/>
            <a:ext cx="1857014" cy="1697202"/>
            <a:chOff x="3901922" y="141701"/>
            <a:chExt cx="1857014" cy="1697202"/>
          </a:xfrm>
        </p:grpSpPr>
        <p:sp>
          <p:nvSpPr>
            <p:cNvPr id="6" name="橢圓 5"/>
            <p:cNvSpPr/>
            <p:nvPr/>
          </p:nvSpPr>
          <p:spPr>
            <a:xfrm>
              <a:off x="3901922" y="141701"/>
              <a:ext cx="1857014" cy="1697202"/>
            </a:xfrm>
            <a:prstGeom prst="ellipse">
              <a:avLst/>
            </a:prstGeom>
            <a:solidFill>
              <a:srgbClr val="008A00"/>
            </a:solidFill>
          </p:spPr>
          <p:style>
            <a:lnRef idx="2">
              <a:schemeClr val="lt1">
                <a:hueOff val="0"/>
                <a:satOff val="0"/>
                <a:lumOff val="0"/>
                <a:alphaOff val="0"/>
              </a:schemeClr>
            </a:lnRef>
            <a:fillRef idx="1">
              <a:scrgbClr r="0" g="0" b="0"/>
            </a:fillRef>
            <a:effectRef idx="0">
              <a:schemeClr val="accent2">
                <a:hueOff val="2817853"/>
                <a:satOff val="-20162"/>
                <a:lumOff val="-1177"/>
                <a:alphaOff val="0"/>
              </a:schemeClr>
            </a:effectRef>
            <a:fontRef idx="minor">
              <a:schemeClr val="lt1"/>
            </a:fontRef>
          </p:style>
        </p:sp>
        <p:sp>
          <p:nvSpPr>
            <p:cNvPr id="7" name="橢圓 4"/>
            <p:cNvSpPr/>
            <p:nvPr/>
          </p:nvSpPr>
          <p:spPr>
            <a:xfrm>
              <a:off x="4173875" y="390250"/>
              <a:ext cx="1313108" cy="120010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3180" tIns="43180" rIns="43180" bIns="43180" numCol="1" spcCol="1270" anchor="ctr" anchorCtr="0">
              <a:noAutofit/>
            </a:bodyPr>
            <a:lstStyle/>
            <a:p>
              <a:pPr lvl="0" algn="ctr" defTabSz="1511300">
                <a:lnSpc>
                  <a:spcPct val="90000"/>
                </a:lnSpc>
                <a:spcBef>
                  <a:spcPct val="0"/>
                </a:spcBef>
                <a:spcAft>
                  <a:spcPct val="35000"/>
                </a:spcAft>
              </a:pPr>
              <a:r>
                <a:rPr lang="zh-TW" altLang="en-US" sz="3400" b="1" kern="1200" dirty="0" smtClean="0">
                  <a:latin typeface="標楷體" pitchFamily="65" charset="-120"/>
                  <a:ea typeface="標楷體" pitchFamily="65" charset="-120"/>
                </a:rPr>
                <a:t>自主行動</a:t>
              </a:r>
              <a:endParaRPr lang="zh-TW" altLang="en-US" sz="3400" b="1" kern="1200" dirty="0">
                <a:latin typeface="標楷體" pitchFamily="65" charset="-120"/>
                <a:ea typeface="標楷體" pitchFamily="65" charset="-120"/>
              </a:endParaRPr>
            </a:p>
          </p:txBody>
        </p:sp>
      </p:grpSp>
      <p:grpSp>
        <p:nvGrpSpPr>
          <p:cNvPr id="8" name="群組 7"/>
          <p:cNvGrpSpPr/>
          <p:nvPr/>
        </p:nvGrpSpPr>
        <p:grpSpPr>
          <a:xfrm>
            <a:off x="4441845" y="3906384"/>
            <a:ext cx="1878230" cy="1648226"/>
            <a:chOff x="2340818" y="354578"/>
            <a:chExt cx="1878230" cy="1648226"/>
          </a:xfrm>
        </p:grpSpPr>
        <p:sp>
          <p:nvSpPr>
            <p:cNvPr id="9" name="橢圓 8"/>
            <p:cNvSpPr/>
            <p:nvPr/>
          </p:nvSpPr>
          <p:spPr>
            <a:xfrm>
              <a:off x="2340818" y="354578"/>
              <a:ext cx="1878230" cy="1648226"/>
            </a:xfrm>
            <a:prstGeom prst="ellipse">
              <a:avLst/>
            </a:prstGeom>
            <a:solidFill>
              <a:srgbClr val="F67B00"/>
            </a:solidFill>
          </p:spPr>
          <p:style>
            <a:lnRef idx="2">
              <a:schemeClr val="lt1">
                <a:hueOff val="0"/>
                <a:satOff val="0"/>
                <a:lumOff val="0"/>
                <a:alphaOff val="0"/>
              </a:schemeClr>
            </a:lnRef>
            <a:fillRef idx="1">
              <a:scrgbClr r="0" g="0" b="0"/>
            </a:fillRef>
            <a:effectRef idx="0">
              <a:schemeClr val="accent2">
                <a:hueOff val="1408927"/>
                <a:satOff val="-10081"/>
                <a:lumOff val="-589"/>
                <a:alphaOff val="0"/>
              </a:schemeClr>
            </a:effectRef>
            <a:fontRef idx="minor">
              <a:schemeClr val="lt1"/>
            </a:fontRef>
          </p:style>
        </p:sp>
        <p:sp>
          <p:nvSpPr>
            <p:cNvPr id="10" name="橢圓 4"/>
            <p:cNvSpPr/>
            <p:nvPr/>
          </p:nvSpPr>
          <p:spPr>
            <a:xfrm>
              <a:off x="2615878" y="595955"/>
              <a:ext cx="1328110" cy="116547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3180" tIns="43180" rIns="43180" bIns="43180" numCol="1" spcCol="1270" anchor="ctr" anchorCtr="0">
              <a:noAutofit/>
            </a:bodyPr>
            <a:lstStyle/>
            <a:p>
              <a:pPr lvl="0" algn="ctr" defTabSz="1511300">
                <a:lnSpc>
                  <a:spcPct val="90000"/>
                </a:lnSpc>
                <a:spcBef>
                  <a:spcPct val="0"/>
                </a:spcBef>
                <a:spcAft>
                  <a:spcPct val="35000"/>
                </a:spcAft>
              </a:pPr>
              <a:r>
                <a:rPr lang="zh-TW" altLang="en-US" sz="3400" b="1" kern="1200" dirty="0" smtClean="0">
                  <a:latin typeface="標楷體" pitchFamily="65" charset="-120"/>
                  <a:ea typeface="標楷體" pitchFamily="65" charset="-120"/>
                </a:rPr>
                <a:t>溝通互動</a:t>
              </a:r>
              <a:endParaRPr lang="zh-TW" altLang="en-US" sz="3400" b="1" kern="1200" dirty="0">
                <a:latin typeface="標楷體" pitchFamily="65" charset="-120"/>
                <a:ea typeface="標楷體" pitchFamily="65" charset="-120"/>
              </a:endParaRPr>
            </a:p>
          </p:txBody>
        </p:sp>
      </p:grpSp>
      <p:grpSp>
        <p:nvGrpSpPr>
          <p:cNvPr id="11" name="群組 10"/>
          <p:cNvGrpSpPr/>
          <p:nvPr/>
        </p:nvGrpSpPr>
        <p:grpSpPr>
          <a:xfrm>
            <a:off x="2966089" y="3906384"/>
            <a:ext cx="1857014" cy="1697202"/>
            <a:chOff x="3901922" y="141701"/>
            <a:chExt cx="1857014" cy="1697202"/>
          </a:xfrm>
          <a:solidFill>
            <a:schemeClr val="accent2">
              <a:lumMod val="60000"/>
              <a:lumOff val="40000"/>
            </a:schemeClr>
          </a:solidFill>
        </p:grpSpPr>
        <p:sp>
          <p:nvSpPr>
            <p:cNvPr id="12" name="橢圓 11"/>
            <p:cNvSpPr/>
            <p:nvPr/>
          </p:nvSpPr>
          <p:spPr>
            <a:xfrm>
              <a:off x="3901922" y="141701"/>
              <a:ext cx="1857014" cy="1697202"/>
            </a:xfrm>
            <a:prstGeom prst="ellipse">
              <a:avLst/>
            </a:prstGeom>
            <a:grpFill/>
          </p:spPr>
          <p:style>
            <a:lnRef idx="2">
              <a:schemeClr val="lt1">
                <a:hueOff val="0"/>
                <a:satOff val="0"/>
                <a:lumOff val="0"/>
                <a:alphaOff val="0"/>
              </a:schemeClr>
            </a:lnRef>
            <a:fillRef idx="1">
              <a:scrgbClr r="0" g="0" b="0"/>
            </a:fillRef>
            <a:effectRef idx="0">
              <a:schemeClr val="accent2">
                <a:hueOff val="2817853"/>
                <a:satOff val="-20162"/>
                <a:lumOff val="-1177"/>
                <a:alphaOff val="0"/>
              </a:schemeClr>
            </a:effectRef>
            <a:fontRef idx="minor">
              <a:schemeClr val="lt1"/>
            </a:fontRef>
          </p:style>
        </p:sp>
        <p:sp>
          <p:nvSpPr>
            <p:cNvPr id="13" name="橢圓 4"/>
            <p:cNvSpPr/>
            <p:nvPr/>
          </p:nvSpPr>
          <p:spPr>
            <a:xfrm>
              <a:off x="4173875" y="390250"/>
              <a:ext cx="1313108" cy="120010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43180" tIns="43180" rIns="43180" bIns="43180" numCol="1" spcCol="1270" anchor="ctr" anchorCtr="0">
              <a:noAutofit/>
            </a:bodyPr>
            <a:lstStyle/>
            <a:p>
              <a:pPr lvl="0" algn="ctr" defTabSz="1511300">
                <a:lnSpc>
                  <a:spcPct val="90000"/>
                </a:lnSpc>
                <a:spcBef>
                  <a:spcPct val="0"/>
                </a:spcBef>
                <a:spcAft>
                  <a:spcPct val="35000"/>
                </a:spcAft>
              </a:pPr>
              <a:r>
                <a:rPr lang="zh-TW" altLang="en-US" sz="3400" b="1" kern="1200" dirty="0" smtClean="0">
                  <a:solidFill>
                    <a:schemeClr val="tx2">
                      <a:lumMod val="50000"/>
                    </a:schemeClr>
                  </a:solidFill>
                  <a:latin typeface="標楷體" pitchFamily="65" charset="-120"/>
                  <a:ea typeface="標楷體" pitchFamily="65" charset="-120"/>
                </a:rPr>
                <a:t>社會參與</a:t>
              </a:r>
              <a:endParaRPr lang="zh-TW" altLang="en-US" sz="3400" b="1" kern="1200" dirty="0">
                <a:solidFill>
                  <a:schemeClr val="tx2">
                    <a:lumMod val="50000"/>
                  </a:schemeClr>
                </a:solidFill>
                <a:latin typeface="標楷體" pitchFamily="65" charset="-120"/>
                <a:ea typeface="標楷體" pitchFamily="65" charset="-120"/>
              </a:endParaRPr>
            </a:p>
          </p:txBody>
        </p:sp>
      </p:grpSp>
      <p:sp>
        <p:nvSpPr>
          <p:cNvPr id="4" name="向下箭號 3"/>
          <p:cNvSpPr/>
          <p:nvPr/>
        </p:nvSpPr>
        <p:spPr>
          <a:xfrm>
            <a:off x="4276278" y="5371507"/>
            <a:ext cx="719676" cy="648072"/>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sp>
        <p:nvSpPr>
          <p:cNvPr id="14" name="矩形 13"/>
          <p:cNvSpPr/>
          <p:nvPr/>
        </p:nvSpPr>
        <p:spPr>
          <a:xfrm>
            <a:off x="3400024" y="5964616"/>
            <a:ext cx="2492990" cy="646331"/>
          </a:xfrm>
          <a:prstGeom prst="rect">
            <a:avLst/>
          </a:prstGeom>
        </p:spPr>
        <p:txBody>
          <a:bodyPr wrap="none">
            <a:spAutoFit/>
          </a:bodyPr>
          <a:lstStyle/>
          <a:p>
            <a:pPr lvl="0"/>
            <a:r>
              <a:rPr lang="zh-TW" altLang="en-US" sz="3600" dirty="0" smtClean="0">
                <a:solidFill>
                  <a:srgbClr val="0000FF"/>
                </a:solidFill>
                <a:latin typeface="標楷體" pitchFamily="65" charset="-120"/>
                <a:ea typeface="標楷體" pitchFamily="65" charset="-120"/>
              </a:rPr>
              <a:t>終身學習者</a:t>
            </a:r>
            <a:endParaRPr lang="zh-TW" altLang="en-US" sz="3600" dirty="0">
              <a:solidFill>
                <a:srgbClr val="0000FF"/>
              </a:solidFill>
              <a:latin typeface="標楷體" pitchFamily="65" charset="-120"/>
              <a:ea typeface="標楷體" pitchFamily="65" charset="-120"/>
            </a:endParaRPr>
          </a:p>
        </p:txBody>
      </p:sp>
      <p:sp>
        <p:nvSpPr>
          <p:cNvPr id="17" name="圓角矩形 16"/>
          <p:cNvSpPr/>
          <p:nvPr/>
        </p:nvSpPr>
        <p:spPr>
          <a:xfrm>
            <a:off x="3727753" y="1207746"/>
            <a:ext cx="1512168" cy="1355227"/>
          </a:xfrm>
          <a:prstGeom prst="roundRect">
            <a:avLst/>
          </a:prstGeom>
          <a:solidFill>
            <a:srgbClr val="00B050"/>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TW" altLang="en-US" sz="2800" dirty="0" smtClean="0">
                <a:latin typeface="標楷體" panose="03000509000000000000" pitchFamily="65" charset="-120"/>
                <a:ea typeface="標楷體" panose="03000509000000000000" pitchFamily="65" charset="-120"/>
              </a:rPr>
              <a:t>系統思考與解決問題</a:t>
            </a:r>
            <a:endParaRPr lang="zh-TW" altLang="en-US" sz="2800" dirty="0">
              <a:latin typeface="標楷體" panose="03000509000000000000" pitchFamily="65" charset="-120"/>
              <a:ea typeface="標楷體" panose="03000509000000000000" pitchFamily="65" charset="-120"/>
            </a:endParaRPr>
          </a:p>
        </p:txBody>
      </p:sp>
      <p:sp>
        <p:nvSpPr>
          <p:cNvPr id="18" name="圓角矩形 17"/>
          <p:cNvSpPr/>
          <p:nvPr/>
        </p:nvSpPr>
        <p:spPr>
          <a:xfrm>
            <a:off x="1943276" y="1646867"/>
            <a:ext cx="1577359" cy="1414309"/>
          </a:xfrm>
          <a:prstGeom prst="roundRect">
            <a:avLst/>
          </a:prstGeom>
          <a:solidFill>
            <a:srgbClr val="00B050"/>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zh-TW" altLang="en-US" sz="2800" dirty="0" smtClean="0">
                <a:latin typeface="標楷體" panose="03000509000000000000" pitchFamily="65" charset="-120"/>
                <a:ea typeface="標楷體" panose="03000509000000000000" pitchFamily="65" charset="-120"/>
              </a:rPr>
              <a:t>身心素質與自我精進</a:t>
            </a:r>
            <a:endParaRPr lang="zh-TW" altLang="en-US" sz="2800" dirty="0">
              <a:latin typeface="標楷體" panose="03000509000000000000" pitchFamily="65" charset="-120"/>
              <a:ea typeface="標楷體" panose="03000509000000000000" pitchFamily="65" charset="-120"/>
            </a:endParaRPr>
          </a:p>
        </p:txBody>
      </p:sp>
      <p:sp>
        <p:nvSpPr>
          <p:cNvPr id="20" name="圓角矩形 19"/>
          <p:cNvSpPr/>
          <p:nvPr/>
        </p:nvSpPr>
        <p:spPr>
          <a:xfrm>
            <a:off x="5436480" y="1774216"/>
            <a:ext cx="1561803" cy="1286960"/>
          </a:xfrm>
          <a:prstGeom prst="roundRect">
            <a:avLst/>
          </a:prstGeom>
          <a:solidFill>
            <a:srgbClr val="00B05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zh-TW" altLang="en-US" sz="2800" dirty="0" smtClean="0">
                <a:latin typeface="標楷體" panose="03000509000000000000" pitchFamily="65" charset="-120"/>
                <a:ea typeface="標楷體" panose="03000509000000000000" pitchFamily="65" charset="-120"/>
              </a:rPr>
              <a:t>規劃執行與創新應變</a:t>
            </a:r>
            <a:endParaRPr lang="zh-TW" altLang="en-US" sz="2800" dirty="0">
              <a:latin typeface="標楷體" panose="03000509000000000000" pitchFamily="65" charset="-120"/>
              <a:ea typeface="標楷體" panose="03000509000000000000" pitchFamily="65" charset="-120"/>
            </a:endParaRPr>
          </a:p>
        </p:txBody>
      </p:sp>
      <p:sp>
        <p:nvSpPr>
          <p:cNvPr id="21" name="圓角矩形 20"/>
          <p:cNvSpPr/>
          <p:nvPr/>
        </p:nvSpPr>
        <p:spPr>
          <a:xfrm>
            <a:off x="6217382" y="3326281"/>
            <a:ext cx="2448761" cy="867893"/>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r>
              <a:rPr lang="zh-TW" altLang="en-US" sz="2800" dirty="0" smtClean="0">
                <a:latin typeface="標楷體" panose="03000509000000000000" pitchFamily="65" charset="-120"/>
                <a:ea typeface="標楷體" panose="03000509000000000000" pitchFamily="65" charset="-120"/>
              </a:rPr>
              <a:t>符號運用與溝通表達</a:t>
            </a:r>
            <a:endParaRPr lang="zh-TW" altLang="en-US" sz="2800" dirty="0">
              <a:latin typeface="標楷體" panose="03000509000000000000" pitchFamily="65" charset="-120"/>
              <a:ea typeface="標楷體" panose="03000509000000000000" pitchFamily="65" charset="-120"/>
            </a:endParaRPr>
          </a:p>
        </p:txBody>
      </p:sp>
      <p:sp>
        <p:nvSpPr>
          <p:cNvPr id="22" name="圓角矩形 21"/>
          <p:cNvSpPr/>
          <p:nvPr/>
        </p:nvSpPr>
        <p:spPr>
          <a:xfrm>
            <a:off x="6417302" y="4307615"/>
            <a:ext cx="2448660" cy="845765"/>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r>
              <a:rPr lang="zh-TW" altLang="en-US" sz="2800" dirty="0" smtClean="0">
                <a:latin typeface="標楷體" panose="03000509000000000000" pitchFamily="65" charset="-120"/>
                <a:ea typeface="標楷體" panose="03000509000000000000" pitchFamily="65" charset="-120"/>
              </a:rPr>
              <a:t>科技資訊與媒體素養</a:t>
            </a:r>
            <a:endParaRPr lang="zh-TW" altLang="en-US" sz="2800" dirty="0">
              <a:latin typeface="標楷體" panose="03000509000000000000" pitchFamily="65" charset="-120"/>
              <a:ea typeface="標楷體" panose="03000509000000000000" pitchFamily="65" charset="-120"/>
            </a:endParaRPr>
          </a:p>
        </p:txBody>
      </p:sp>
      <p:sp>
        <p:nvSpPr>
          <p:cNvPr id="23" name="圓角矩形 22"/>
          <p:cNvSpPr/>
          <p:nvPr/>
        </p:nvSpPr>
        <p:spPr>
          <a:xfrm>
            <a:off x="6154196" y="5249635"/>
            <a:ext cx="2501149" cy="847221"/>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r>
              <a:rPr lang="zh-TW" altLang="en-US" sz="2800" dirty="0" smtClean="0">
                <a:latin typeface="標楷體" panose="03000509000000000000" pitchFamily="65" charset="-120"/>
                <a:ea typeface="標楷體" panose="03000509000000000000" pitchFamily="65" charset="-120"/>
              </a:rPr>
              <a:t>藝術涵養與美感素養</a:t>
            </a:r>
            <a:endParaRPr lang="zh-TW" altLang="en-US" sz="2800" dirty="0">
              <a:latin typeface="標楷體" panose="03000509000000000000" pitchFamily="65" charset="-120"/>
              <a:ea typeface="標楷體" panose="03000509000000000000" pitchFamily="65" charset="-120"/>
            </a:endParaRPr>
          </a:p>
        </p:txBody>
      </p:sp>
      <p:sp>
        <p:nvSpPr>
          <p:cNvPr id="24" name="圓角矩形 23"/>
          <p:cNvSpPr/>
          <p:nvPr/>
        </p:nvSpPr>
        <p:spPr>
          <a:xfrm>
            <a:off x="622637" y="3326281"/>
            <a:ext cx="2475108" cy="804166"/>
          </a:xfrm>
          <a:prstGeom prst="roundRect">
            <a:avLst/>
          </a:prstGeom>
          <a:solidFill>
            <a:schemeClr val="accent2">
              <a:lumMod val="60000"/>
              <a:lumOff val="40000"/>
            </a:schemeClr>
          </a:solidFill>
        </p:spPr>
        <p:style>
          <a:lnRef idx="1">
            <a:schemeClr val="accent2"/>
          </a:lnRef>
          <a:fillRef idx="3">
            <a:schemeClr val="accent2"/>
          </a:fillRef>
          <a:effectRef idx="2">
            <a:schemeClr val="accent2"/>
          </a:effectRef>
          <a:fontRef idx="minor">
            <a:schemeClr val="lt1"/>
          </a:fontRef>
        </p:style>
        <p:txBody>
          <a:bodyPr rtlCol="0" anchor="ctr"/>
          <a:lstStyle/>
          <a:p>
            <a:r>
              <a:rPr lang="zh-TW" altLang="en-US" sz="2800" dirty="0" smtClean="0">
                <a:solidFill>
                  <a:schemeClr val="tx2">
                    <a:lumMod val="50000"/>
                  </a:schemeClr>
                </a:solidFill>
                <a:latin typeface="標楷體" panose="03000509000000000000" pitchFamily="65" charset="-120"/>
                <a:ea typeface="標楷體" panose="03000509000000000000" pitchFamily="65" charset="-120"/>
              </a:rPr>
              <a:t>道德實踐與公民意識</a:t>
            </a:r>
            <a:endParaRPr lang="zh-TW" altLang="en-US" sz="2800" dirty="0">
              <a:solidFill>
                <a:schemeClr val="tx2">
                  <a:lumMod val="50000"/>
                </a:schemeClr>
              </a:solidFill>
              <a:latin typeface="標楷體" panose="03000509000000000000" pitchFamily="65" charset="-120"/>
              <a:ea typeface="標楷體" panose="03000509000000000000" pitchFamily="65" charset="-120"/>
            </a:endParaRPr>
          </a:p>
        </p:txBody>
      </p:sp>
      <p:sp>
        <p:nvSpPr>
          <p:cNvPr id="25" name="圓角矩形 24"/>
          <p:cNvSpPr/>
          <p:nvPr/>
        </p:nvSpPr>
        <p:spPr>
          <a:xfrm>
            <a:off x="373098" y="4261259"/>
            <a:ext cx="2486185" cy="864078"/>
          </a:xfrm>
          <a:prstGeom prst="roundRect">
            <a:avLst/>
          </a:prstGeom>
          <a:solidFill>
            <a:schemeClr val="accent2">
              <a:lumMod val="60000"/>
              <a:lumOff val="40000"/>
            </a:schemeClr>
          </a:solidFill>
        </p:spPr>
        <p:style>
          <a:lnRef idx="1">
            <a:schemeClr val="accent2"/>
          </a:lnRef>
          <a:fillRef idx="3">
            <a:schemeClr val="accent2"/>
          </a:fillRef>
          <a:effectRef idx="2">
            <a:schemeClr val="accent2"/>
          </a:effectRef>
          <a:fontRef idx="minor">
            <a:schemeClr val="lt1"/>
          </a:fontRef>
        </p:style>
        <p:txBody>
          <a:bodyPr rtlCol="0" anchor="ctr"/>
          <a:lstStyle/>
          <a:p>
            <a:r>
              <a:rPr lang="zh-TW" altLang="en-US" sz="2800" dirty="0" smtClean="0">
                <a:solidFill>
                  <a:schemeClr val="tx2">
                    <a:lumMod val="50000"/>
                  </a:schemeClr>
                </a:solidFill>
                <a:latin typeface="標楷體" panose="03000509000000000000" pitchFamily="65" charset="-120"/>
                <a:ea typeface="標楷體" panose="03000509000000000000" pitchFamily="65" charset="-120"/>
              </a:rPr>
              <a:t>人際關係與團隊合作</a:t>
            </a:r>
            <a:endParaRPr lang="zh-TW" altLang="en-US" sz="2800" dirty="0">
              <a:solidFill>
                <a:schemeClr val="tx2">
                  <a:lumMod val="50000"/>
                </a:schemeClr>
              </a:solidFill>
              <a:latin typeface="標楷體" panose="03000509000000000000" pitchFamily="65" charset="-120"/>
              <a:ea typeface="標楷體" panose="03000509000000000000" pitchFamily="65" charset="-120"/>
            </a:endParaRPr>
          </a:p>
        </p:txBody>
      </p:sp>
      <p:sp>
        <p:nvSpPr>
          <p:cNvPr id="26" name="圓角矩形 25"/>
          <p:cNvSpPr/>
          <p:nvPr/>
        </p:nvSpPr>
        <p:spPr>
          <a:xfrm>
            <a:off x="611560" y="5261928"/>
            <a:ext cx="2486185" cy="762904"/>
          </a:xfrm>
          <a:prstGeom prst="roundRect">
            <a:avLst/>
          </a:prstGeom>
          <a:solidFill>
            <a:schemeClr val="accent2">
              <a:lumMod val="60000"/>
              <a:lumOff val="40000"/>
            </a:schemeClr>
          </a:solidFill>
        </p:spPr>
        <p:style>
          <a:lnRef idx="1">
            <a:schemeClr val="accent2"/>
          </a:lnRef>
          <a:fillRef idx="3">
            <a:schemeClr val="accent2"/>
          </a:fillRef>
          <a:effectRef idx="2">
            <a:schemeClr val="accent2"/>
          </a:effectRef>
          <a:fontRef idx="minor">
            <a:schemeClr val="lt1"/>
          </a:fontRef>
        </p:style>
        <p:txBody>
          <a:bodyPr rtlCol="0" anchor="ctr"/>
          <a:lstStyle/>
          <a:p>
            <a:r>
              <a:rPr lang="zh-TW" altLang="en-US" sz="2800" dirty="0" smtClean="0">
                <a:solidFill>
                  <a:schemeClr val="tx2">
                    <a:lumMod val="50000"/>
                  </a:schemeClr>
                </a:solidFill>
                <a:latin typeface="標楷體" panose="03000509000000000000" pitchFamily="65" charset="-120"/>
                <a:ea typeface="標楷體" panose="03000509000000000000" pitchFamily="65" charset="-120"/>
              </a:rPr>
              <a:t>多元文化與國際理解</a:t>
            </a:r>
            <a:endParaRPr lang="zh-TW" altLang="en-US" sz="2800" dirty="0">
              <a:solidFill>
                <a:schemeClr val="tx2">
                  <a:lumMod val="50000"/>
                </a:schemeClr>
              </a:solidFill>
              <a:latin typeface="標楷體" panose="03000509000000000000" pitchFamily="65" charset="-120"/>
              <a:ea typeface="標楷體" panose="03000509000000000000" pitchFamily="65" charset="-120"/>
            </a:endParaRPr>
          </a:p>
        </p:txBody>
      </p:sp>
      <p:sp>
        <p:nvSpPr>
          <p:cNvPr id="19" name="流程圖: 打孔紙帶 18"/>
          <p:cNvSpPr/>
          <p:nvPr/>
        </p:nvSpPr>
        <p:spPr>
          <a:xfrm>
            <a:off x="178106" y="1463284"/>
            <a:ext cx="1675140" cy="1461660"/>
          </a:xfrm>
          <a:prstGeom prst="flowChartPunchedTap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zh-TW" altLang="en-US" sz="3200" b="1" dirty="0" smtClean="0">
                <a:latin typeface="標楷體" panose="03000509000000000000" pitchFamily="65" charset="-120"/>
                <a:ea typeface="標楷體" panose="03000509000000000000" pitchFamily="65" charset="-120"/>
              </a:rPr>
              <a:t>三面</a:t>
            </a:r>
            <a:endParaRPr lang="en-US" altLang="zh-TW" sz="3200" b="1" dirty="0" smtClean="0">
              <a:latin typeface="標楷體" panose="03000509000000000000" pitchFamily="65" charset="-120"/>
              <a:ea typeface="標楷體" panose="03000509000000000000" pitchFamily="65" charset="-120"/>
            </a:endParaRPr>
          </a:p>
          <a:p>
            <a:pPr algn="ctr"/>
            <a:r>
              <a:rPr lang="zh-TW" altLang="en-US" sz="3200" b="1" dirty="0" smtClean="0">
                <a:latin typeface="標楷體" panose="03000509000000000000" pitchFamily="65" charset="-120"/>
                <a:ea typeface="標楷體" panose="03000509000000000000" pitchFamily="65" charset="-120"/>
              </a:rPr>
              <a:t>九向</a:t>
            </a:r>
            <a:endParaRPr lang="zh-TW" altLang="en-US" sz="3200" b="1" dirty="0">
              <a:latin typeface="標楷體" panose="03000509000000000000" pitchFamily="65" charset="-120"/>
              <a:ea typeface="標楷體" panose="03000509000000000000" pitchFamily="65" charset="-120"/>
            </a:endParaRPr>
          </a:p>
        </p:txBody>
      </p:sp>
      <p:sp>
        <p:nvSpPr>
          <p:cNvPr id="46" name="拱形 45"/>
          <p:cNvSpPr/>
          <p:nvPr/>
        </p:nvSpPr>
        <p:spPr>
          <a:xfrm rot="2815512">
            <a:off x="6671104" y="2536540"/>
            <a:ext cx="933915" cy="1000328"/>
          </a:xfrm>
          <a:prstGeom prst="blockArc">
            <a:avLst>
              <a:gd name="adj1" fmla="val 12106894"/>
              <a:gd name="adj2" fmla="val 21128980"/>
              <a:gd name="adj3" fmla="val 17240"/>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zh-TW" altLang="en-US">
              <a:solidFill>
                <a:schemeClr val="tx1"/>
              </a:solidFill>
            </a:endParaRPr>
          </a:p>
        </p:txBody>
      </p:sp>
      <p:sp>
        <p:nvSpPr>
          <p:cNvPr id="48" name="拱形 47"/>
          <p:cNvSpPr/>
          <p:nvPr/>
        </p:nvSpPr>
        <p:spPr>
          <a:xfrm rot="18412138">
            <a:off x="1281541" y="2594105"/>
            <a:ext cx="933915" cy="1000328"/>
          </a:xfrm>
          <a:prstGeom prst="blockArc">
            <a:avLst>
              <a:gd name="adj1" fmla="val 12267732"/>
              <a:gd name="adj2" fmla="val 21038635"/>
              <a:gd name="adj3" fmla="val 19613"/>
            </a:avLst>
          </a:prstGeom>
          <a:solidFill>
            <a:schemeClr val="accent2">
              <a:lumMod val="60000"/>
              <a:lumOff val="40000"/>
            </a:schemeClr>
          </a:solidFill>
          <a:ln>
            <a:solidFill>
              <a:schemeClr val="accent2">
                <a:lumMod val="40000"/>
                <a:lumOff val="60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zh-TW" altLang="en-US">
              <a:solidFill>
                <a:schemeClr val="tx1"/>
              </a:solidFill>
            </a:endParaRPr>
          </a:p>
        </p:txBody>
      </p:sp>
    </p:spTree>
    <p:extLst>
      <p:ext uri="{BB962C8B-B14F-4D97-AF65-F5344CB8AC3E}">
        <p14:creationId xmlns:p14="http://schemas.microsoft.com/office/powerpoint/2010/main" val="3587969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20"/>
          <p:cNvSpPr txBox="1">
            <a:spLocks noGrp="1" noChangeArrowheads="1"/>
          </p:cNvSpPr>
          <p:nvPr>
            <p:ph type="title"/>
          </p:nvPr>
        </p:nvSpPr>
        <p:spPr bwMode="auto">
          <a:xfrm>
            <a:off x="457200" y="237736"/>
            <a:ext cx="8075240" cy="707886"/>
          </a:xfrm>
          <a:prstGeom prst="rect">
            <a:avLst/>
          </a:prstGeom>
          <a:noFill/>
          <a:ln w="9525">
            <a:noFill/>
            <a:miter lim="800000"/>
            <a:headEnd/>
            <a:tailEnd/>
          </a:ln>
        </p:spPr>
        <p:txBody>
          <a:bodyPr wrap="square">
            <a:spAutoFit/>
          </a:bodyPr>
          <a:lstStyle/>
          <a:p>
            <a:r>
              <a:rPr lang="zh-TW" altLang="en-US" sz="4000" b="1" dirty="0" smtClean="0">
                <a:solidFill>
                  <a:srgbClr val="7030A0"/>
                </a:solidFill>
                <a:latin typeface="微軟正黑體" pitchFamily="34" charset="-120"/>
                <a:ea typeface="微軟正黑體" pitchFamily="34" charset="-120"/>
              </a:rPr>
              <a:t>         普通高中課程類型架構</a:t>
            </a:r>
            <a:endParaRPr lang="zh-TW" altLang="en-US" sz="4000" b="1" dirty="0">
              <a:solidFill>
                <a:srgbClr val="7030A0"/>
              </a:solidFill>
              <a:latin typeface="微軟正黑體" pitchFamily="34" charset="-120"/>
              <a:ea typeface="微軟正黑體" pitchFamily="34" charset="-120"/>
            </a:endParaRPr>
          </a:p>
        </p:txBody>
      </p:sp>
      <p:sp>
        <p:nvSpPr>
          <p:cNvPr id="5" name="圓角矩形 4"/>
          <p:cNvSpPr/>
          <p:nvPr/>
        </p:nvSpPr>
        <p:spPr bwMode="auto">
          <a:xfrm>
            <a:off x="320821" y="1474427"/>
            <a:ext cx="648072" cy="3240360"/>
          </a:xfrm>
          <a:prstGeom prst="roundRect">
            <a:avLst/>
          </a:prstGeom>
          <a:solidFill>
            <a:srgbClr val="00009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sz="2400" dirty="0">
                <a:latin typeface="微軟正黑體" pitchFamily="34" charset="-120"/>
                <a:ea typeface="微軟正黑體" pitchFamily="34" charset="-120"/>
              </a:rPr>
              <a:t>普通型</a:t>
            </a:r>
            <a:r>
              <a:rPr lang="zh-TW" altLang="en-US" sz="2400" dirty="0" smtClean="0">
                <a:latin typeface="微軟正黑體" pitchFamily="34" charset="-120"/>
                <a:ea typeface="微軟正黑體" pitchFamily="34" charset="-120"/>
              </a:rPr>
              <a:t>高中</a:t>
            </a:r>
            <a:endParaRPr lang="zh-TW" altLang="en-US" sz="2400" dirty="0">
              <a:latin typeface="微軟正黑體" pitchFamily="34" charset="-120"/>
              <a:ea typeface="微軟正黑體" pitchFamily="34" charset="-120"/>
            </a:endParaRPr>
          </a:p>
        </p:txBody>
      </p:sp>
      <p:sp>
        <p:nvSpPr>
          <p:cNvPr id="6" name="圓角矩形 5"/>
          <p:cNvSpPr/>
          <p:nvPr/>
        </p:nvSpPr>
        <p:spPr bwMode="auto">
          <a:xfrm>
            <a:off x="1289325" y="1148293"/>
            <a:ext cx="504055" cy="1222421"/>
          </a:xfrm>
          <a:prstGeom prst="round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sz="2800" dirty="0" smtClean="0">
                <a:latin typeface="微軟正黑體" pitchFamily="34" charset="-120"/>
                <a:ea typeface="微軟正黑體" pitchFamily="34" charset="-120"/>
              </a:rPr>
              <a:t>部定</a:t>
            </a:r>
            <a:endParaRPr lang="zh-TW" altLang="en-US" sz="2800" dirty="0">
              <a:latin typeface="微軟正黑體" pitchFamily="34" charset="-120"/>
              <a:ea typeface="微軟正黑體" pitchFamily="34" charset="-120"/>
            </a:endParaRPr>
          </a:p>
        </p:txBody>
      </p:sp>
      <p:sp>
        <p:nvSpPr>
          <p:cNvPr id="7" name="圓角矩形 6"/>
          <p:cNvSpPr/>
          <p:nvPr/>
        </p:nvSpPr>
        <p:spPr bwMode="auto">
          <a:xfrm>
            <a:off x="1331640" y="3963782"/>
            <a:ext cx="504055" cy="1185893"/>
          </a:xfrm>
          <a:prstGeom prst="roundRect">
            <a:avLst/>
          </a:prstGeom>
          <a:solidFill>
            <a:schemeClr val="accent3">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sz="2800" dirty="0" smtClean="0">
                <a:latin typeface="微軟正黑體" pitchFamily="34" charset="-120"/>
                <a:ea typeface="微軟正黑體" pitchFamily="34" charset="-120"/>
              </a:rPr>
              <a:t>校訂</a:t>
            </a:r>
            <a:endParaRPr lang="zh-TW" altLang="en-US" sz="2800" dirty="0">
              <a:latin typeface="微軟正黑體" pitchFamily="34" charset="-120"/>
              <a:ea typeface="微軟正黑體" pitchFamily="34" charset="-120"/>
            </a:endParaRPr>
          </a:p>
        </p:txBody>
      </p:sp>
      <p:sp>
        <p:nvSpPr>
          <p:cNvPr id="8" name="圓角矩形 7"/>
          <p:cNvSpPr/>
          <p:nvPr/>
        </p:nvSpPr>
        <p:spPr bwMode="auto">
          <a:xfrm>
            <a:off x="2077413" y="3580940"/>
            <a:ext cx="1198443" cy="699370"/>
          </a:xfrm>
          <a:prstGeom prst="roundRect">
            <a:avLst/>
          </a:prstGeom>
          <a:solidFill>
            <a:srgbClr val="FB583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sz="2400" b="1" dirty="0">
                <a:latin typeface="標楷體" panose="03000509000000000000" pitchFamily="65" charset="-120"/>
                <a:ea typeface="標楷體" panose="03000509000000000000" pitchFamily="65" charset="-120"/>
              </a:rPr>
              <a:t>校訂</a:t>
            </a:r>
            <a:endParaRPr lang="en-US" altLang="zh-TW" sz="2400" b="1" dirty="0">
              <a:latin typeface="標楷體" panose="03000509000000000000" pitchFamily="65" charset="-120"/>
              <a:ea typeface="標楷體" panose="03000509000000000000" pitchFamily="65" charset="-120"/>
            </a:endParaRPr>
          </a:p>
          <a:p>
            <a:pPr algn="ctr">
              <a:defRPr/>
            </a:pPr>
            <a:r>
              <a:rPr lang="zh-TW" altLang="en-US" sz="2400" b="1" dirty="0">
                <a:latin typeface="標楷體" panose="03000509000000000000" pitchFamily="65" charset="-120"/>
                <a:ea typeface="標楷體" panose="03000509000000000000" pitchFamily="65" charset="-120"/>
              </a:rPr>
              <a:t>必修</a:t>
            </a:r>
          </a:p>
        </p:txBody>
      </p:sp>
      <p:sp>
        <p:nvSpPr>
          <p:cNvPr id="9" name="圓角矩形 8"/>
          <p:cNvSpPr/>
          <p:nvPr/>
        </p:nvSpPr>
        <p:spPr bwMode="auto">
          <a:xfrm>
            <a:off x="2045925" y="1832017"/>
            <a:ext cx="1243017" cy="699370"/>
          </a:xfrm>
          <a:prstGeom prst="roundRect">
            <a:avLst/>
          </a:prstGeom>
          <a:solidFill>
            <a:srgbClr val="08A81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sz="2400" b="1" dirty="0" smtClean="0">
                <a:latin typeface="標楷體" panose="03000509000000000000" pitchFamily="65" charset="-120"/>
                <a:ea typeface="標楷體" panose="03000509000000000000" pitchFamily="65" charset="-120"/>
              </a:rPr>
              <a:t>加深加廣選修</a:t>
            </a:r>
            <a:endParaRPr lang="zh-TW" altLang="en-US" sz="2400" b="1" dirty="0">
              <a:latin typeface="標楷體" panose="03000509000000000000" pitchFamily="65" charset="-120"/>
              <a:ea typeface="標楷體" panose="03000509000000000000" pitchFamily="65" charset="-120"/>
            </a:endParaRPr>
          </a:p>
        </p:txBody>
      </p:sp>
      <p:sp>
        <p:nvSpPr>
          <p:cNvPr id="10" name="圓角矩形 9"/>
          <p:cNvSpPr/>
          <p:nvPr/>
        </p:nvSpPr>
        <p:spPr bwMode="auto">
          <a:xfrm>
            <a:off x="2045925" y="4477474"/>
            <a:ext cx="1216844" cy="701077"/>
          </a:xfrm>
          <a:prstGeom prst="roundRect">
            <a:avLst/>
          </a:prstGeom>
          <a:solidFill>
            <a:srgbClr val="08A81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sz="2400" b="1" dirty="0" smtClean="0">
                <a:latin typeface="標楷體" panose="03000509000000000000" pitchFamily="65" charset="-120"/>
                <a:ea typeface="標楷體" panose="03000509000000000000" pitchFamily="65" charset="-120"/>
              </a:rPr>
              <a:t>補強性</a:t>
            </a:r>
            <a:endParaRPr lang="en-US" altLang="zh-TW" sz="2400" b="1" dirty="0" smtClean="0">
              <a:latin typeface="標楷體" panose="03000509000000000000" pitchFamily="65" charset="-120"/>
              <a:ea typeface="標楷體" panose="03000509000000000000" pitchFamily="65" charset="-120"/>
            </a:endParaRPr>
          </a:p>
          <a:p>
            <a:pPr algn="ctr">
              <a:defRPr/>
            </a:pPr>
            <a:r>
              <a:rPr lang="zh-TW" altLang="en-US" sz="2400" b="1" dirty="0" smtClean="0">
                <a:latin typeface="標楷體" panose="03000509000000000000" pitchFamily="65" charset="-120"/>
                <a:ea typeface="標楷體" panose="03000509000000000000" pitchFamily="65" charset="-120"/>
              </a:rPr>
              <a:t>選修</a:t>
            </a:r>
            <a:endParaRPr lang="zh-TW" altLang="en-US" sz="2400" dirty="0">
              <a:latin typeface="標楷體" panose="03000509000000000000" pitchFamily="65" charset="-120"/>
              <a:ea typeface="標楷體" panose="03000509000000000000" pitchFamily="65" charset="-120"/>
            </a:endParaRPr>
          </a:p>
        </p:txBody>
      </p:sp>
      <p:sp>
        <p:nvSpPr>
          <p:cNvPr id="11" name="圓角矩形 10"/>
          <p:cNvSpPr/>
          <p:nvPr/>
        </p:nvSpPr>
        <p:spPr bwMode="auto">
          <a:xfrm>
            <a:off x="2060899" y="941877"/>
            <a:ext cx="1214957" cy="701076"/>
          </a:xfrm>
          <a:prstGeom prst="roundRect">
            <a:avLst/>
          </a:prstGeom>
          <a:solidFill>
            <a:srgbClr val="FB583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sz="2400" b="1" dirty="0">
                <a:latin typeface="標楷體" panose="03000509000000000000" pitchFamily="65" charset="-120"/>
                <a:ea typeface="標楷體" panose="03000509000000000000" pitchFamily="65" charset="-120"/>
              </a:rPr>
              <a:t>部定</a:t>
            </a:r>
            <a:endParaRPr lang="en-US" altLang="zh-TW" sz="2400" b="1" dirty="0">
              <a:latin typeface="標楷體" panose="03000509000000000000" pitchFamily="65" charset="-120"/>
              <a:ea typeface="標楷體" panose="03000509000000000000" pitchFamily="65" charset="-120"/>
            </a:endParaRPr>
          </a:p>
          <a:p>
            <a:pPr algn="ctr">
              <a:defRPr/>
            </a:pPr>
            <a:r>
              <a:rPr lang="zh-TW" altLang="en-US" sz="2400" b="1" dirty="0">
                <a:latin typeface="標楷體" panose="03000509000000000000" pitchFamily="65" charset="-120"/>
                <a:ea typeface="標楷體" panose="03000509000000000000" pitchFamily="65" charset="-120"/>
              </a:rPr>
              <a:t>必修</a:t>
            </a:r>
          </a:p>
        </p:txBody>
      </p:sp>
      <p:sp>
        <p:nvSpPr>
          <p:cNvPr id="12" name="圓角矩形 11"/>
          <p:cNvSpPr/>
          <p:nvPr/>
        </p:nvSpPr>
        <p:spPr bwMode="auto">
          <a:xfrm>
            <a:off x="2045925" y="2661877"/>
            <a:ext cx="1172671" cy="688010"/>
          </a:xfrm>
          <a:prstGeom prst="roundRect">
            <a:avLst/>
          </a:prstGeom>
          <a:solidFill>
            <a:srgbClr val="08A81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sz="2400" b="1" dirty="0" smtClean="0">
                <a:latin typeface="標楷體" panose="03000509000000000000" pitchFamily="65" charset="-120"/>
                <a:ea typeface="標楷體" panose="03000509000000000000" pitchFamily="65" charset="-120"/>
              </a:rPr>
              <a:t>多元</a:t>
            </a:r>
            <a:endParaRPr lang="en-US" altLang="zh-TW" sz="2400" b="1" dirty="0" smtClean="0">
              <a:latin typeface="標楷體" panose="03000509000000000000" pitchFamily="65" charset="-120"/>
              <a:ea typeface="標楷體" panose="03000509000000000000" pitchFamily="65" charset="-120"/>
            </a:endParaRPr>
          </a:p>
          <a:p>
            <a:pPr algn="ctr">
              <a:defRPr/>
            </a:pPr>
            <a:r>
              <a:rPr lang="zh-TW" altLang="en-US" sz="2400" b="1" dirty="0" smtClean="0">
                <a:latin typeface="標楷體" panose="03000509000000000000" pitchFamily="65" charset="-120"/>
                <a:ea typeface="標楷體" panose="03000509000000000000" pitchFamily="65" charset="-120"/>
              </a:rPr>
              <a:t>選修</a:t>
            </a:r>
            <a:endParaRPr lang="zh-TW" altLang="en-US" sz="2400" dirty="0">
              <a:latin typeface="標楷體" panose="03000509000000000000" pitchFamily="65" charset="-120"/>
              <a:ea typeface="標楷體" panose="03000509000000000000" pitchFamily="65" charset="-120"/>
            </a:endParaRPr>
          </a:p>
        </p:txBody>
      </p:sp>
      <p:sp>
        <p:nvSpPr>
          <p:cNvPr id="13" name="圓角矩形 12"/>
          <p:cNvSpPr/>
          <p:nvPr/>
        </p:nvSpPr>
        <p:spPr bwMode="auto">
          <a:xfrm>
            <a:off x="2080599" y="5248203"/>
            <a:ext cx="1214958" cy="701077"/>
          </a:xfrm>
          <a:prstGeom prst="roundRect">
            <a:avLst/>
          </a:prstGeom>
          <a:solidFill>
            <a:srgbClr val="FFFF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sz="2400" b="1" dirty="0" smtClean="0">
                <a:solidFill>
                  <a:srgbClr val="002060"/>
                </a:solidFill>
                <a:latin typeface="標楷體" panose="03000509000000000000" pitchFamily="65" charset="-120"/>
                <a:ea typeface="標楷體" panose="03000509000000000000" pitchFamily="65" charset="-120"/>
              </a:rPr>
              <a:t>團體活動</a:t>
            </a:r>
            <a:endParaRPr lang="zh-TW" altLang="en-US" sz="2400" dirty="0">
              <a:solidFill>
                <a:srgbClr val="002060"/>
              </a:solidFill>
              <a:latin typeface="標楷體" panose="03000509000000000000" pitchFamily="65" charset="-120"/>
              <a:ea typeface="標楷體" panose="03000509000000000000" pitchFamily="65" charset="-120"/>
            </a:endParaRPr>
          </a:p>
        </p:txBody>
      </p:sp>
      <p:sp>
        <p:nvSpPr>
          <p:cNvPr id="14" name="圓角矩形 13"/>
          <p:cNvSpPr/>
          <p:nvPr/>
        </p:nvSpPr>
        <p:spPr bwMode="auto">
          <a:xfrm>
            <a:off x="2080599" y="6014964"/>
            <a:ext cx="1236149" cy="701077"/>
          </a:xfrm>
          <a:prstGeom prst="roundRect">
            <a:avLst/>
          </a:prstGeom>
          <a:solidFill>
            <a:srgbClr val="FFFF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sz="2400" b="1" dirty="0" smtClean="0">
                <a:solidFill>
                  <a:srgbClr val="002060"/>
                </a:solidFill>
                <a:latin typeface="標楷體" panose="03000509000000000000" pitchFamily="65" charset="-120"/>
                <a:ea typeface="標楷體" panose="03000509000000000000" pitchFamily="65" charset="-120"/>
              </a:rPr>
              <a:t>彈性學習</a:t>
            </a:r>
            <a:endParaRPr lang="zh-TW" altLang="en-US" sz="2400" dirty="0">
              <a:solidFill>
                <a:srgbClr val="002060"/>
              </a:solidFill>
              <a:latin typeface="標楷體" panose="03000509000000000000" pitchFamily="65" charset="-120"/>
              <a:ea typeface="標楷體" panose="03000509000000000000" pitchFamily="65" charset="-120"/>
            </a:endParaRPr>
          </a:p>
        </p:txBody>
      </p:sp>
      <p:sp>
        <p:nvSpPr>
          <p:cNvPr id="15" name="圓角矩形 14"/>
          <p:cNvSpPr/>
          <p:nvPr/>
        </p:nvSpPr>
        <p:spPr>
          <a:xfrm>
            <a:off x="3588194" y="903027"/>
            <a:ext cx="5160269" cy="77877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r>
              <a:rPr lang="zh-TW" altLang="en-US" sz="2400" b="1" dirty="0" smtClean="0">
                <a:latin typeface="微軟正黑體" pitchFamily="34" charset="-120"/>
                <a:ea typeface="微軟正黑體" pitchFamily="34" charset="-120"/>
              </a:rPr>
              <a:t>培養核心素養，</a:t>
            </a:r>
            <a:r>
              <a:rPr lang="zh-TW" altLang="en-US" sz="2400" b="1" dirty="0" smtClean="0">
                <a:solidFill>
                  <a:srgbClr val="FF0000"/>
                </a:solidFill>
                <a:latin typeface="微軟正黑體" pitchFamily="34" charset="-120"/>
                <a:ea typeface="微軟正黑體" pitchFamily="34" charset="-120"/>
              </a:rPr>
              <a:t>鞏固基本學力</a:t>
            </a:r>
            <a:r>
              <a:rPr lang="zh-TW" altLang="en-US" sz="2400" b="1" dirty="0" smtClean="0">
                <a:latin typeface="微軟正黑體" pitchFamily="34" charset="-120"/>
                <a:ea typeface="微軟正黑體" pitchFamily="34" charset="-120"/>
              </a:rPr>
              <a:t>，落實全人教育</a:t>
            </a:r>
            <a:endParaRPr lang="zh-TW" altLang="en-US" sz="2400" b="1" dirty="0">
              <a:latin typeface="微軟正黑體" pitchFamily="34" charset="-120"/>
              <a:ea typeface="微軟正黑體" pitchFamily="34" charset="-120"/>
            </a:endParaRPr>
          </a:p>
        </p:txBody>
      </p:sp>
      <p:sp>
        <p:nvSpPr>
          <p:cNvPr id="16" name="圓角矩形 15"/>
          <p:cNvSpPr/>
          <p:nvPr/>
        </p:nvSpPr>
        <p:spPr>
          <a:xfrm>
            <a:off x="3563888" y="3530315"/>
            <a:ext cx="5256584" cy="77877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zh-TW" altLang="en-US" sz="2400" b="1" dirty="0" smtClean="0">
                <a:latin typeface="微軟正黑體" pitchFamily="34" charset="-120"/>
                <a:ea typeface="微軟正黑體" pitchFamily="34" charset="-120"/>
              </a:rPr>
              <a:t>提供學校發展校本特色課程，以跨領域，</a:t>
            </a:r>
            <a:r>
              <a:rPr lang="zh-TW" altLang="en-US" sz="2400" b="1" dirty="0" smtClean="0">
                <a:solidFill>
                  <a:srgbClr val="FF0000"/>
                </a:solidFill>
                <a:effectLst>
                  <a:outerShdw blurRad="38100" dist="38100" dir="2700000" algn="tl">
                    <a:srgbClr val="000000">
                      <a:alpha val="43137"/>
                    </a:srgbClr>
                  </a:outerShdw>
                </a:effectLst>
                <a:latin typeface="微軟正黑體" pitchFamily="34" charset="-120"/>
                <a:ea typeface="微軟正黑體" pitchFamily="34" charset="-120"/>
              </a:rPr>
              <a:t>知識統整應用類型之課程</a:t>
            </a:r>
            <a:r>
              <a:rPr lang="zh-TW" altLang="en-US" sz="2400" b="1" dirty="0" smtClean="0">
                <a:latin typeface="微軟正黑體" pitchFamily="34" charset="-120"/>
                <a:ea typeface="微軟正黑體" pitchFamily="34" charset="-120"/>
              </a:rPr>
              <a:t>為主</a:t>
            </a:r>
            <a:endParaRPr lang="zh-TW" altLang="en-US" sz="2400" b="1" dirty="0">
              <a:latin typeface="微軟正黑體" pitchFamily="34" charset="-120"/>
              <a:ea typeface="微軟正黑體" pitchFamily="34" charset="-120"/>
            </a:endParaRPr>
          </a:p>
        </p:txBody>
      </p:sp>
      <p:sp>
        <p:nvSpPr>
          <p:cNvPr id="17" name="圓角矩形 16"/>
          <p:cNvSpPr/>
          <p:nvPr/>
        </p:nvSpPr>
        <p:spPr>
          <a:xfrm>
            <a:off x="3609651" y="4438625"/>
            <a:ext cx="5149963" cy="77877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zh-TW" altLang="en-US" sz="2400" b="1" dirty="0" smtClean="0">
                <a:latin typeface="微軟正黑體" pitchFamily="34" charset="-120"/>
                <a:ea typeface="微軟正黑體" pitchFamily="34" charset="-120"/>
              </a:rPr>
              <a:t>提供適性與差異化教學，</a:t>
            </a:r>
            <a:r>
              <a:rPr lang="zh-TW" altLang="en-US" sz="2400" b="1" dirty="0" smtClean="0">
                <a:solidFill>
                  <a:srgbClr val="FF0000"/>
                </a:solidFill>
                <a:effectLst>
                  <a:outerShdw blurRad="38100" dist="38100" dir="2700000" algn="tl">
                    <a:srgbClr val="000000">
                      <a:alpha val="43137"/>
                    </a:srgbClr>
                  </a:outerShdw>
                </a:effectLst>
                <a:latin typeface="微軟正黑體" pitchFamily="34" charset="-120"/>
                <a:ea typeface="微軟正黑體" pitchFamily="34" charset="-120"/>
              </a:rPr>
              <a:t>確保學生基本學力</a:t>
            </a:r>
            <a:endParaRPr lang="en-US" altLang="zh-TW" sz="2400" b="1" dirty="0" smtClean="0">
              <a:solidFill>
                <a:srgbClr val="FF0000"/>
              </a:solidFill>
              <a:effectLst>
                <a:outerShdw blurRad="38100" dist="38100" dir="2700000" algn="tl">
                  <a:srgbClr val="000000">
                    <a:alpha val="43137"/>
                  </a:srgbClr>
                </a:outerShdw>
              </a:effectLst>
              <a:latin typeface="微軟正黑體" pitchFamily="34" charset="-120"/>
              <a:ea typeface="微軟正黑體" pitchFamily="34" charset="-120"/>
            </a:endParaRPr>
          </a:p>
        </p:txBody>
      </p:sp>
      <p:sp>
        <p:nvSpPr>
          <p:cNvPr id="19" name="圓角矩形 18"/>
          <p:cNvSpPr/>
          <p:nvPr/>
        </p:nvSpPr>
        <p:spPr>
          <a:xfrm>
            <a:off x="3592944" y="5976115"/>
            <a:ext cx="5198472" cy="77877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zh-TW" altLang="en-US" sz="2400" b="1" dirty="0" smtClean="0">
                <a:latin typeface="微軟正黑體" pitchFamily="34" charset="-120"/>
                <a:ea typeface="微軟正黑體" pitchFamily="34" charset="-120"/>
              </a:rPr>
              <a:t>包含</a:t>
            </a:r>
            <a:r>
              <a:rPr lang="zh-TW" altLang="en-US" sz="2400" b="1" dirty="0" smtClean="0">
                <a:solidFill>
                  <a:srgbClr val="FF0000"/>
                </a:solidFill>
                <a:effectLst>
                  <a:outerShdw blurRad="38100" dist="38100" dir="2700000" algn="tl">
                    <a:srgbClr val="000000">
                      <a:alpha val="43137"/>
                    </a:srgbClr>
                  </a:outerShdw>
                </a:effectLst>
                <a:latin typeface="微軟正黑體" pitchFamily="34" charset="-120"/>
                <a:ea typeface="微軟正黑體" pitchFamily="34" charset="-120"/>
              </a:rPr>
              <a:t>自主學習時間</a:t>
            </a:r>
            <a:endParaRPr lang="zh-TW" altLang="en-US" sz="2400" b="1" dirty="0">
              <a:solidFill>
                <a:srgbClr val="FF0000"/>
              </a:solidFill>
              <a:effectLst>
                <a:outerShdw blurRad="38100" dist="38100" dir="2700000" algn="tl">
                  <a:srgbClr val="000000">
                    <a:alpha val="43137"/>
                  </a:srgbClr>
                </a:outerShdw>
              </a:effectLst>
              <a:latin typeface="微軟正黑體" pitchFamily="34" charset="-120"/>
              <a:ea typeface="微軟正黑體" pitchFamily="34" charset="-120"/>
            </a:endParaRPr>
          </a:p>
        </p:txBody>
      </p:sp>
      <p:sp>
        <p:nvSpPr>
          <p:cNvPr id="20" name="圓角矩形 19"/>
          <p:cNvSpPr/>
          <p:nvPr/>
        </p:nvSpPr>
        <p:spPr>
          <a:xfrm>
            <a:off x="3602052" y="2616494"/>
            <a:ext cx="5218419" cy="77877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zh-TW" altLang="zh-TW" sz="2400" b="1" dirty="0" smtClean="0">
                <a:latin typeface="微軟正黑體" pitchFamily="34" charset="-120"/>
                <a:ea typeface="微軟正黑體" pitchFamily="34" charset="-120"/>
              </a:rPr>
              <a:t>提供更個別化與差異化之適性課程，</a:t>
            </a:r>
            <a:r>
              <a:rPr lang="zh-TW" altLang="en-US" sz="2400" b="1" dirty="0" smtClean="0">
                <a:latin typeface="微軟正黑體" pitchFamily="34" charset="-120"/>
                <a:ea typeface="微軟正黑體" pitchFamily="34" charset="-120"/>
              </a:rPr>
              <a:t>如</a:t>
            </a:r>
            <a:r>
              <a:rPr lang="zh-TW" altLang="en-US" sz="2400" b="1" dirty="0" smtClean="0">
                <a:solidFill>
                  <a:srgbClr val="FF0000"/>
                </a:solidFill>
                <a:effectLst>
                  <a:outerShdw blurRad="38100" dist="38100" dir="2700000" algn="tl">
                    <a:srgbClr val="000000">
                      <a:alpha val="43137"/>
                    </a:srgbClr>
                  </a:outerShdw>
                </a:effectLst>
                <a:latin typeface="微軟正黑體" pitchFamily="34" charset="-120"/>
                <a:ea typeface="微軟正黑體" pitchFamily="34" charset="-120"/>
              </a:rPr>
              <a:t>通識應用、職業試探</a:t>
            </a:r>
            <a:r>
              <a:rPr lang="zh-TW" altLang="en-US" sz="2400" b="1" dirty="0" smtClean="0">
                <a:latin typeface="微軟正黑體" pitchFamily="34" charset="-120"/>
                <a:ea typeface="微軟正黑體" pitchFamily="34" charset="-120"/>
              </a:rPr>
              <a:t>、大學預修等</a:t>
            </a:r>
            <a:endParaRPr lang="zh-TW" altLang="en-US" sz="2400" b="1" dirty="0">
              <a:latin typeface="微軟正黑體" pitchFamily="34" charset="-120"/>
              <a:ea typeface="微軟正黑體" pitchFamily="34" charset="-120"/>
            </a:endParaRPr>
          </a:p>
        </p:txBody>
      </p:sp>
      <p:sp>
        <p:nvSpPr>
          <p:cNvPr id="21" name="圓角矩形 20"/>
          <p:cNvSpPr/>
          <p:nvPr/>
        </p:nvSpPr>
        <p:spPr>
          <a:xfrm>
            <a:off x="3563888" y="1792314"/>
            <a:ext cx="5184576" cy="77877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defRPr/>
            </a:pPr>
            <a:r>
              <a:rPr lang="zh-TW" altLang="en-US" sz="2400" b="1" dirty="0">
                <a:solidFill>
                  <a:schemeClr val="tx1"/>
                </a:solidFill>
                <a:latin typeface="微軟正黑體" pitchFamily="34" charset="-120"/>
                <a:ea typeface="微軟正黑體" pitchFamily="34" charset="-120"/>
              </a:rPr>
              <a:t>延伸部定必修，</a:t>
            </a:r>
            <a:r>
              <a:rPr lang="zh-TW" altLang="en-US" sz="2400" b="1" dirty="0">
                <a:solidFill>
                  <a:srgbClr val="FF0000"/>
                </a:solidFill>
                <a:latin typeface="微軟正黑體" pitchFamily="34" charset="-120"/>
                <a:ea typeface="微軟正黑體" pitchFamily="34" charset="-120"/>
              </a:rPr>
              <a:t>訂有領域選修課綱</a:t>
            </a:r>
            <a:r>
              <a:rPr lang="zh-TW" altLang="zh-TW" sz="2400" b="1" dirty="0">
                <a:solidFill>
                  <a:schemeClr val="tx1"/>
                </a:solidFill>
                <a:latin typeface="微軟正黑體" pitchFamily="34" charset="-120"/>
                <a:ea typeface="微軟正黑體" pitchFamily="34" charset="-120"/>
              </a:rPr>
              <a:t>，</a:t>
            </a:r>
            <a:r>
              <a:rPr lang="zh-TW" altLang="en-US" sz="2400" b="1" dirty="0">
                <a:solidFill>
                  <a:schemeClr val="tx1"/>
                </a:solidFill>
                <a:latin typeface="微軟正黑體" pitchFamily="34" charset="-120"/>
                <a:ea typeface="微軟正黑體" pitchFamily="34" charset="-120"/>
              </a:rPr>
              <a:t>以</a:t>
            </a:r>
            <a:r>
              <a:rPr lang="zh-TW" altLang="zh-TW" sz="2400" b="1" dirty="0">
                <a:solidFill>
                  <a:srgbClr val="FF0000"/>
                </a:solidFill>
                <a:effectLst>
                  <a:outerShdw blurRad="38100" dist="38100" dir="2700000" algn="tl">
                    <a:srgbClr val="000000">
                      <a:alpha val="43137"/>
                    </a:srgbClr>
                  </a:outerShdw>
                </a:effectLst>
                <a:latin typeface="微軟正黑體" pitchFamily="34" charset="-120"/>
                <a:ea typeface="微軟正黑體" pitchFamily="34" charset="-120"/>
              </a:rPr>
              <a:t>銜接不同進路的大學教育</a:t>
            </a:r>
            <a:endParaRPr lang="zh-TW" altLang="en-US" sz="2400" b="1" dirty="0">
              <a:solidFill>
                <a:srgbClr val="FF0000"/>
              </a:solidFill>
              <a:effectLst>
                <a:outerShdw blurRad="38100" dist="38100" dir="2700000" algn="tl">
                  <a:srgbClr val="000000">
                    <a:alpha val="43137"/>
                  </a:srgbClr>
                </a:outerShdw>
              </a:effectLst>
              <a:latin typeface="微軟正黑體" pitchFamily="34" charset="-120"/>
              <a:ea typeface="微軟正黑體" pitchFamily="34" charset="-120"/>
            </a:endParaRPr>
          </a:p>
        </p:txBody>
      </p:sp>
      <p:cxnSp>
        <p:nvCxnSpPr>
          <p:cNvPr id="25" name="直線接點 24"/>
          <p:cNvCxnSpPr>
            <a:stCxn id="5" idx="3"/>
            <a:endCxn id="6" idx="1"/>
          </p:cNvCxnSpPr>
          <p:nvPr/>
        </p:nvCxnSpPr>
        <p:spPr>
          <a:xfrm flipV="1">
            <a:off x="968893" y="1759504"/>
            <a:ext cx="320432" cy="1335103"/>
          </a:xfrm>
          <a:prstGeom prst="line">
            <a:avLst/>
          </a:prstGeom>
        </p:spPr>
        <p:style>
          <a:lnRef idx="2">
            <a:schemeClr val="dk1"/>
          </a:lnRef>
          <a:fillRef idx="0">
            <a:schemeClr val="dk1"/>
          </a:fillRef>
          <a:effectRef idx="1">
            <a:schemeClr val="dk1"/>
          </a:effectRef>
          <a:fontRef idx="minor">
            <a:schemeClr val="tx1"/>
          </a:fontRef>
        </p:style>
      </p:cxnSp>
      <p:cxnSp>
        <p:nvCxnSpPr>
          <p:cNvPr id="30" name="直線接點 29"/>
          <p:cNvCxnSpPr>
            <a:stCxn id="5" idx="3"/>
            <a:endCxn id="7" idx="1"/>
          </p:cNvCxnSpPr>
          <p:nvPr/>
        </p:nvCxnSpPr>
        <p:spPr>
          <a:xfrm>
            <a:off x="968893" y="3094607"/>
            <a:ext cx="362747" cy="1462122"/>
          </a:xfrm>
          <a:prstGeom prst="line">
            <a:avLst/>
          </a:prstGeom>
        </p:spPr>
        <p:style>
          <a:lnRef idx="2">
            <a:schemeClr val="dk1"/>
          </a:lnRef>
          <a:fillRef idx="0">
            <a:schemeClr val="dk1"/>
          </a:fillRef>
          <a:effectRef idx="1">
            <a:schemeClr val="dk1"/>
          </a:effectRef>
          <a:fontRef idx="minor">
            <a:schemeClr val="tx1"/>
          </a:fontRef>
        </p:style>
      </p:cxnSp>
      <p:cxnSp>
        <p:nvCxnSpPr>
          <p:cNvPr id="34" name="直線接點 33"/>
          <p:cNvCxnSpPr>
            <a:stCxn id="6" idx="3"/>
          </p:cNvCxnSpPr>
          <p:nvPr/>
        </p:nvCxnSpPr>
        <p:spPr>
          <a:xfrm flipV="1">
            <a:off x="1793380" y="1331266"/>
            <a:ext cx="239458" cy="428238"/>
          </a:xfrm>
          <a:prstGeom prst="line">
            <a:avLst/>
          </a:prstGeom>
        </p:spPr>
        <p:style>
          <a:lnRef idx="2">
            <a:schemeClr val="dk1"/>
          </a:lnRef>
          <a:fillRef idx="0">
            <a:schemeClr val="dk1"/>
          </a:fillRef>
          <a:effectRef idx="1">
            <a:schemeClr val="dk1"/>
          </a:effectRef>
          <a:fontRef idx="minor">
            <a:schemeClr val="tx1"/>
          </a:fontRef>
        </p:style>
      </p:cxnSp>
      <p:cxnSp>
        <p:nvCxnSpPr>
          <p:cNvPr id="36" name="直線接點 35"/>
          <p:cNvCxnSpPr>
            <a:stCxn id="6" idx="3"/>
            <a:endCxn id="9" idx="1"/>
          </p:cNvCxnSpPr>
          <p:nvPr/>
        </p:nvCxnSpPr>
        <p:spPr>
          <a:xfrm>
            <a:off x="1793380" y="1759504"/>
            <a:ext cx="252545" cy="422198"/>
          </a:xfrm>
          <a:prstGeom prst="line">
            <a:avLst/>
          </a:prstGeom>
        </p:spPr>
        <p:style>
          <a:lnRef idx="2">
            <a:schemeClr val="dk1"/>
          </a:lnRef>
          <a:fillRef idx="0">
            <a:schemeClr val="dk1"/>
          </a:fillRef>
          <a:effectRef idx="1">
            <a:schemeClr val="dk1"/>
          </a:effectRef>
          <a:fontRef idx="minor">
            <a:schemeClr val="tx1"/>
          </a:fontRef>
        </p:style>
      </p:cxnSp>
      <p:cxnSp>
        <p:nvCxnSpPr>
          <p:cNvPr id="38" name="直線接點 37"/>
          <p:cNvCxnSpPr>
            <a:stCxn id="7" idx="3"/>
            <a:endCxn id="8" idx="1"/>
          </p:cNvCxnSpPr>
          <p:nvPr/>
        </p:nvCxnSpPr>
        <p:spPr>
          <a:xfrm flipV="1">
            <a:off x="1835695" y="3930625"/>
            <a:ext cx="241718" cy="626104"/>
          </a:xfrm>
          <a:prstGeom prst="line">
            <a:avLst/>
          </a:prstGeom>
        </p:spPr>
        <p:style>
          <a:lnRef idx="2">
            <a:schemeClr val="dk1"/>
          </a:lnRef>
          <a:fillRef idx="0">
            <a:schemeClr val="dk1"/>
          </a:fillRef>
          <a:effectRef idx="1">
            <a:schemeClr val="dk1"/>
          </a:effectRef>
          <a:fontRef idx="minor">
            <a:schemeClr val="tx1"/>
          </a:fontRef>
        </p:style>
      </p:cxnSp>
      <p:cxnSp>
        <p:nvCxnSpPr>
          <p:cNvPr id="40" name="直線接點 39"/>
          <p:cNvCxnSpPr>
            <a:stCxn id="7" idx="3"/>
            <a:endCxn id="10" idx="1"/>
          </p:cNvCxnSpPr>
          <p:nvPr/>
        </p:nvCxnSpPr>
        <p:spPr>
          <a:xfrm>
            <a:off x="1835695" y="4556729"/>
            <a:ext cx="210230" cy="271284"/>
          </a:xfrm>
          <a:prstGeom prst="line">
            <a:avLst/>
          </a:prstGeom>
        </p:spPr>
        <p:style>
          <a:lnRef idx="2">
            <a:schemeClr val="dk1"/>
          </a:lnRef>
          <a:fillRef idx="0">
            <a:schemeClr val="dk1"/>
          </a:fillRef>
          <a:effectRef idx="1">
            <a:schemeClr val="dk1"/>
          </a:effectRef>
          <a:fontRef idx="minor">
            <a:schemeClr val="tx1"/>
          </a:fontRef>
        </p:style>
      </p:cxnSp>
      <p:cxnSp>
        <p:nvCxnSpPr>
          <p:cNvPr id="44" name="直線接點 43"/>
          <p:cNvCxnSpPr>
            <a:stCxn id="7" idx="3"/>
            <a:endCxn id="13" idx="1"/>
          </p:cNvCxnSpPr>
          <p:nvPr/>
        </p:nvCxnSpPr>
        <p:spPr>
          <a:xfrm>
            <a:off x="1835695" y="4556729"/>
            <a:ext cx="244904" cy="1042013"/>
          </a:xfrm>
          <a:prstGeom prst="line">
            <a:avLst/>
          </a:prstGeom>
        </p:spPr>
        <p:style>
          <a:lnRef idx="2">
            <a:schemeClr val="dk1"/>
          </a:lnRef>
          <a:fillRef idx="0">
            <a:schemeClr val="dk1"/>
          </a:fillRef>
          <a:effectRef idx="1">
            <a:schemeClr val="dk1"/>
          </a:effectRef>
          <a:fontRef idx="minor">
            <a:schemeClr val="tx1"/>
          </a:fontRef>
        </p:style>
      </p:cxnSp>
      <p:cxnSp>
        <p:nvCxnSpPr>
          <p:cNvPr id="46" name="直線接點 45"/>
          <p:cNvCxnSpPr>
            <a:stCxn id="7" idx="3"/>
            <a:endCxn id="14" idx="1"/>
          </p:cNvCxnSpPr>
          <p:nvPr/>
        </p:nvCxnSpPr>
        <p:spPr>
          <a:xfrm>
            <a:off x="1835695" y="4556729"/>
            <a:ext cx="244904" cy="1808774"/>
          </a:xfrm>
          <a:prstGeom prst="line">
            <a:avLst/>
          </a:prstGeom>
        </p:spPr>
        <p:style>
          <a:lnRef idx="2">
            <a:schemeClr val="dk1"/>
          </a:lnRef>
          <a:fillRef idx="0">
            <a:schemeClr val="dk1"/>
          </a:fillRef>
          <a:effectRef idx="1">
            <a:schemeClr val="dk1"/>
          </a:effectRef>
          <a:fontRef idx="minor">
            <a:schemeClr val="tx1"/>
          </a:fontRef>
        </p:style>
      </p:cxnSp>
      <p:cxnSp>
        <p:nvCxnSpPr>
          <p:cNvPr id="52" name="直線接點 51"/>
          <p:cNvCxnSpPr>
            <a:stCxn id="11" idx="3"/>
            <a:endCxn id="15" idx="1"/>
          </p:cNvCxnSpPr>
          <p:nvPr/>
        </p:nvCxnSpPr>
        <p:spPr>
          <a:xfrm>
            <a:off x="3275856" y="1292415"/>
            <a:ext cx="312338" cy="0"/>
          </a:xfrm>
          <a:prstGeom prst="line">
            <a:avLst/>
          </a:prstGeom>
        </p:spPr>
        <p:style>
          <a:lnRef idx="2">
            <a:schemeClr val="dk1"/>
          </a:lnRef>
          <a:fillRef idx="0">
            <a:schemeClr val="dk1"/>
          </a:fillRef>
          <a:effectRef idx="1">
            <a:schemeClr val="dk1"/>
          </a:effectRef>
          <a:fontRef idx="minor">
            <a:schemeClr val="tx1"/>
          </a:fontRef>
        </p:style>
      </p:cxnSp>
      <p:cxnSp>
        <p:nvCxnSpPr>
          <p:cNvPr id="57" name="直線接點 56"/>
          <p:cNvCxnSpPr>
            <a:stCxn id="9" idx="3"/>
            <a:endCxn id="21" idx="1"/>
          </p:cNvCxnSpPr>
          <p:nvPr/>
        </p:nvCxnSpPr>
        <p:spPr>
          <a:xfrm>
            <a:off x="3288942" y="2181702"/>
            <a:ext cx="274946" cy="0"/>
          </a:xfrm>
          <a:prstGeom prst="line">
            <a:avLst/>
          </a:prstGeom>
        </p:spPr>
        <p:style>
          <a:lnRef idx="2">
            <a:schemeClr val="dk1"/>
          </a:lnRef>
          <a:fillRef idx="0">
            <a:schemeClr val="dk1"/>
          </a:fillRef>
          <a:effectRef idx="1">
            <a:schemeClr val="dk1"/>
          </a:effectRef>
          <a:fontRef idx="minor">
            <a:schemeClr val="tx1"/>
          </a:fontRef>
        </p:style>
      </p:cxnSp>
      <p:cxnSp>
        <p:nvCxnSpPr>
          <p:cNvPr id="59" name="直線接點 58"/>
          <p:cNvCxnSpPr>
            <a:stCxn id="12" idx="3"/>
            <a:endCxn id="20" idx="1"/>
          </p:cNvCxnSpPr>
          <p:nvPr/>
        </p:nvCxnSpPr>
        <p:spPr>
          <a:xfrm>
            <a:off x="3218596" y="3005882"/>
            <a:ext cx="383456" cy="0"/>
          </a:xfrm>
          <a:prstGeom prst="line">
            <a:avLst/>
          </a:prstGeom>
        </p:spPr>
        <p:style>
          <a:lnRef idx="2">
            <a:schemeClr val="dk1"/>
          </a:lnRef>
          <a:fillRef idx="0">
            <a:schemeClr val="dk1"/>
          </a:fillRef>
          <a:effectRef idx="1">
            <a:schemeClr val="dk1"/>
          </a:effectRef>
          <a:fontRef idx="minor">
            <a:schemeClr val="tx1"/>
          </a:fontRef>
        </p:style>
      </p:cxnSp>
      <p:cxnSp>
        <p:nvCxnSpPr>
          <p:cNvPr id="61" name="直線接點 60"/>
          <p:cNvCxnSpPr>
            <a:stCxn id="8" idx="3"/>
            <a:endCxn id="16" idx="1"/>
          </p:cNvCxnSpPr>
          <p:nvPr/>
        </p:nvCxnSpPr>
        <p:spPr>
          <a:xfrm flipV="1">
            <a:off x="3275856" y="3919703"/>
            <a:ext cx="288032" cy="10922"/>
          </a:xfrm>
          <a:prstGeom prst="line">
            <a:avLst/>
          </a:prstGeom>
        </p:spPr>
        <p:style>
          <a:lnRef idx="2">
            <a:schemeClr val="dk1"/>
          </a:lnRef>
          <a:fillRef idx="0">
            <a:schemeClr val="dk1"/>
          </a:fillRef>
          <a:effectRef idx="1">
            <a:schemeClr val="dk1"/>
          </a:effectRef>
          <a:fontRef idx="minor">
            <a:schemeClr val="tx1"/>
          </a:fontRef>
        </p:style>
      </p:cxnSp>
      <p:cxnSp>
        <p:nvCxnSpPr>
          <p:cNvPr id="63" name="直線接點 62"/>
          <p:cNvCxnSpPr>
            <a:stCxn id="10" idx="3"/>
            <a:endCxn id="17" idx="1"/>
          </p:cNvCxnSpPr>
          <p:nvPr/>
        </p:nvCxnSpPr>
        <p:spPr>
          <a:xfrm>
            <a:off x="3262769" y="4828013"/>
            <a:ext cx="346882" cy="0"/>
          </a:xfrm>
          <a:prstGeom prst="line">
            <a:avLst/>
          </a:prstGeom>
        </p:spPr>
        <p:style>
          <a:lnRef idx="2">
            <a:schemeClr val="dk1"/>
          </a:lnRef>
          <a:fillRef idx="0">
            <a:schemeClr val="dk1"/>
          </a:fillRef>
          <a:effectRef idx="1">
            <a:schemeClr val="dk1"/>
          </a:effectRef>
          <a:fontRef idx="minor">
            <a:schemeClr val="tx1"/>
          </a:fontRef>
        </p:style>
      </p:cxnSp>
      <p:cxnSp>
        <p:nvCxnSpPr>
          <p:cNvPr id="67" name="直線接點 66"/>
          <p:cNvCxnSpPr>
            <a:stCxn id="14" idx="3"/>
            <a:endCxn id="19" idx="1"/>
          </p:cNvCxnSpPr>
          <p:nvPr/>
        </p:nvCxnSpPr>
        <p:spPr>
          <a:xfrm>
            <a:off x="3316748" y="6365503"/>
            <a:ext cx="276196" cy="0"/>
          </a:xfrm>
          <a:prstGeom prst="line">
            <a:avLst/>
          </a:prstGeom>
        </p:spPr>
        <p:style>
          <a:lnRef idx="2">
            <a:schemeClr val="dk1"/>
          </a:lnRef>
          <a:fillRef idx="0">
            <a:schemeClr val="dk1"/>
          </a:fillRef>
          <a:effectRef idx="1">
            <a:schemeClr val="dk1"/>
          </a:effectRef>
          <a:fontRef idx="minor">
            <a:schemeClr val="tx1"/>
          </a:fontRef>
        </p:style>
      </p:cxnSp>
      <p:cxnSp>
        <p:nvCxnSpPr>
          <p:cNvPr id="99" name="直線接點 98"/>
          <p:cNvCxnSpPr>
            <a:stCxn id="7" idx="3"/>
            <a:endCxn id="12" idx="1"/>
          </p:cNvCxnSpPr>
          <p:nvPr/>
        </p:nvCxnSpPr>
        <p:spPr>
          <a:xfrm flipV="1">
            <a:off x="1835695" y="3005882"/>
            <a:ext cx="210230" cy="1550847"/>
          </a:xfrm>
          <a:prstGeom prst="line">
            <a:avLst/>
          </a:prstGeom>
          <a:ln>
            <a:prstDash val="dash"/>
          </a:ln>
        </p:spPr>
        <p:style>
          <a:lnRef idx="2">
            <a:schemeClr val="dk1"/>
          </a:lnRef>
          <a:fillRef idx="0">
            <a:schemeClr val="dk1"/>
          </a:fillRef>
          <a:effectRef idx="1">
            <a:schemeClr val="dk1"/>
          </a:effectRef>
          <a:fontRef idx="minor">
            <a:schemeClr val="tx1"/>
          </a:fontRef>
        </p:style>
      </p:cxnSp>
      <p:cxnSp>
        <p:nvCxnSpPr>
          <p:cNvPr id="101" name="直線接點 100"/>
          <p:cNvCxnSpPr>
            <a:stCxn id="6" idx="3"/>
            <a:endCxn id="12" idx="1"/>
          </p:cNvCxnSpPr>
          <p:nvPr/>
        </p:nvCxnSpPr>
        <p:spPr>
          <a:xfrm>
            <a:off x="1793380" y="1759504"/>
            <a:ext cx="252545" cy="1246378"/>
          </a:xfrm>
          <a:prstGeom prst="line">
            <a:avLst/>
          </a:prstGeom>
          <a:ln>
            <a:prstDash val="dash"/>
          </a:ln>
        </p:spPr>
        <p:style>
          <a:lnRef idx="2">
            <a:schemeClr val="dk1"/>
          </a:lnRef>
          <a:fillRef idx="0">
            <a:schemeClr val="dk1"/>
          </a:fillRef>
          <a:effectRef idx="1">
            <a:schemeClr val="dk1"/>
          </a:effectRef>
          <a:fontRef idx="minor">
            <a:schemeClr val="tx1"/>
          </a:fontRef>
        </p:style>
      </p:cxnSp>
      <p:sp>
        <p:nvSpPr>
          <p:cNvPr id="102" name="矩形 101"/>
          <p:cNvSpPr/>
          <p:nvPr/>
        </p:nvSpPr>
        <p:spPr>
          <a:xfrm>
            <a:off x="244747" y="957098"/>
            <a:ext cx="800219" cy="461665"/>
          </a:xfrm>
          <a:prstGeom prst="rect">
            <a:avLst/>
          </a:prstGeom>
        </p:spPr>
        <p:txBody>
          <a:bodyPr wrap="none">
            <a:spAutoFit/>
          </a:bodyPr>
          <a:lstStyle/>
          <a:p>
            <a:pPr>
              <a:defRPr/>
            </a:pPr>
            <a:r>
              <a:rPr lang="zh-TW" altLang="en-US" sz="2400" b="1" dirty="0">
                <a:latin typeface="微軟正黑體" pitchFamily="34" charset="-120"/>
                <a:ea typeface="微軟正黑體" pitchFamily="34" charset="-120"/>
              </a:rPr>
              <a:t>學制</a:t>
            </a:r>
          </a:p>
        </p:txBody>
      </p:sp>
      <p:sp>
        <p:nvSpPr>
          <p:cNvPr id="103" name="矩形 102"/>
          <p:cNvSpPr/>
          <p:nvPr/>
        </p:nvSpPr>
        <p:spPr>
          <a:xfrm>
            <a:off x="1331640" y="2427055"/>
            <a:ext cx="389732" cy="1569660"/>
          </a:xfrm>
          <a:prstGeom prst="rect">
            <a:avLst/>
          </a:prstGeom>
        </p:spPr>
        <p:txBody>
          <a:bodyPr wrap="square">
            <a:spAutoFit/>
          </a:bodyPr>
          <a:lstStyle/>
          <a:p>
            <a:pPr>
              <a:defRPr/>
            </a:pPr>
            <a:r>
              <a:rPr lang="zh-TW" altLang="en-US" sz="2400" b="1" dirty="0">
                <a:latin typeface="微軟正黑體" pitchFamily="34" charset="-120"/>
                <a:ea typeface="微軟正黑體" pitchFamily="34" charset="-120"/>
              </a:rPr>
              <a:t>課程類別</a:t>
            </a:r>
          </a:p>
        </p:txBody>
      </p:sp>
    </p:spTree>
    <p:extLst>
      <p:ext uri="{BB962C8B-B14F-4D97-AF65-F5344CB8AC3E}">
        <p14:creationId xmlns:p14="http://schemas.microsoft.com/office/powerpoint/2010/main" val="905346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116632"/>
            <a:ext cx="8229600" cy="634082"/>
          </a:xfrm>
        </p:spPr>
        <p:txBody>
          <a:bodyPr>
            <a:normAutofit fontScale="90000"/>
          </a:bodyPr>
          <a:lstStyle/>
          <a:p>
            <a:r>
              <a:rPr kumimoji="1" lang="zh-TW" altLang="en-US" b="1" dirty="0" smtClean="0">
                <a:solidFill>
                  <a:schemeClr val="accent6">
                    <a:lumMod val="50000"/>
                  </a:schemeClr>
                </a:solidFill>
                <a:latin typeface="微軟正黑體" panose="020B0604030504040204" pitchFamily="34" charset="-120"/>
                <a:ea typeface="微軟正黑體" panose="020B0604030504040204" pitchFamily="34" charset="-120"/>
                <a:cs typeface="BiauKai"/>
              </a:rPr>
              <a:t>普通型高中</a:t>
            </a:r>
            <a:r>
              <a:rPr kumimoji="1" lang="en-US" altLang="zh-TW" b="1" dirty="0" smtClean="0">
                <a:solidFill>
                  <a:schemeClr val="accent6">
                    <a:lumMod val="50000"/>
                  </a:schemeClr>
                </a:solidFill>
                <a:latin typeface="微軟正黑體" panose="020B0604030504040204" pitchFamily="34" charset="-120"/>
                <a:ea typeface="微軟正黑體" panose="020B0604030504040204" pitchFamily="34" charset="-120"/>
                <a:cs typeface="BiauKai"/>
              </a:rPr>
              <a:t>99</a:t>
            </a:r>
            <a:r>
              <a:rPr kumimoji="1" lang="zh-TW" altLang="en-US" b="1" dirty="0" smtClean="0">
                <a:solidFill>
                  <a:schemeClr val="accent6">
                    <a:lumMod val="50000"/>
                  </a:schemeClr>
                </a:solidFill>
                <a:latin typeface="微軟正黑體" panose="020B0604030504040204" pitchFamily="34" charset="-120"/>
                <a:ea typeface="微軟正黑體" panose="020B0604030504040204" pitchFamily="34" charset="-120"/>
                <a:cs typeface="BiauKai"/>
              </a:rPr>
              <a:t>課綱</a:t>
            </a:r>
            <a:r>
              <a:rPr kumimoji="1" lang="en-US" altLang="zh-TW" b="1" dirty="0" smtClean="0">
                <a:solidFill>
                  <a:schemeClr val="accent6">
                    <a:lumMod val="50000"/>
                  </a:schemeClr>
                </a:solidFill>
                <a:latin typeface="微軟正黑體" panose="020B0604030504040204" pitchFamily="34" charset="-120"/>
                <a:ea typeface="微軟正黑體" panose="020B0604030504040204" pitchFamily="34" charset="-120"/>
                <a:cs typeface="BiauKai"/>
              </a:rPr>
              <a:t> VS </a:t>
            </a:r>
            <a:r>
              <a:rPr kumimoji="1" lang="zh-TW" altLang="en-US" b="1" dirty="0" smtClean="0">
                <a:solidFill>
                  <a:schemeClr val="accent6">
                    <a:lumMod val="50000"/>
                  </a:schemeClr>
                </a:solidFill>
                <a:latin typeface="微軟正黑體" panose="020B0604030504040204" pitchFamily="34" charset="-120"/>
                <a:ea typeface="微軟正黑體" panose="020B0604030504040204" pitchFamily="34" charset="-120"/>
                <a:cs typeface="BiauKai"/>
              </a:rPr>
              <a:t>新課綱</a:t>
            </a:r>
            <a:endParaRPr lang="zh-TW" altLang="en-US" b="1" dirty="0">
              <a:solidFill>
                <a:schemeClr val="accent6">
                  <a:lumMod val="50000"/>
                </a:schemeClr>
              </a:solidFill>
              <a:latin typeface="微軟正黑體" panose="020B0604030504040204" pitchFamily="34" charset="-120"/>
              <a:ea typeface="微軟正黑體" panose="020B0604030504040204" pitchFamily="34" charset="-120"/>
            </a:endParaRPr>
          </a:p>
        </p:txBody>
      </p:sp>
      <p:graphicFrame>
        <p:nvGraphicFramePr>
          <p:cNvPr id="4" name="表格 3"/>
          <p:cNvGraphicFramePr>
            <a:graphicFrameLocks noGrp="1"/>
          </p:cNvGraphicFramePr>
          <p:nvPr>
            <p:extLst>
              <p:ext uri="{D42A27DB-BD31-4B8C-83A1-F6EECF244321}">
                <p14:modId xmlns:p14="http://schemas.microsoft.com/office/powerpoint/2010/main" val="3873582550"/>
              </p:ext>
            </p:extLst>
          </p:nvPr>
        </p:nvGraphicFramePr>
        <p:xfrm>
          <a:off x="107504" y="811405"/>
          <a:ext cx="8856984" cy="6046595"/>
        </p:xfrm>
        <a:graphic>
          <a:graphicData uri="http://schemas.openxmlformats.org/drawingml/2006/table">
            <a:tbl>
              <a:tblPr firstRow="1" bandRow="1">
                <a:tableStyleId>{F5AB1C69-6EDB-4FF4-983F-18BD219EF322}</a:tableStyleId>
              </a:tblPr>
              <a:tblGrid>
                <a:gridCol w="2719413"/>
                <a:gridCol w="1299747"/>
                <a:gridCol w="1453448"/>
                <a:gridCol w="3384376"/>
              </a:tblGrid>
              <a:tr h="804035">
                <a:tc>
                  <a:txBody>
                    <a:bodyPr/>
                    <a:lstStyle/>
                    <a:p>
                      <a:r>
                        <a:rPr lang="zh-TW" altLang="en-US" sz="2800" dirty="0" smtClean="0"/>
                        <a:t>課程架構項目</a:t>
                      </a:r>
                      <a:endParaRPr lang="zh-TW" altLang="en-US" sz="2800" dirty="0">
                        <a:latin typeface="BiauKai"/>
                        <a:ea typeface="BiauKai"/>
                        <a:cs typeface="BiauKai"/>
                      </a:endParaRPr>
                    </a:p>
                  </a:txBody>
                  <a:tcPr/>
                </a:tc>
                <a:tc>
                  <a:txBody>
                    <a:bodyPr/>
                    <a:lstStyle/>
                    <a:p>
                      <a:pPr algn="ctr"/>
                      <a:r>
                        <a:rPr lang="en-US" altLang="zh-TW" sz="2800" dirty="0" smtClean="0"/>
                        <a:t>99</a:t>
                      </a:r>
                      <a:r>
                        <a:rPr lang="zh-TW" altLang="en-US" sz="2800" dirty="0" smtClean="0"/>
                        <a:t>課綱</a:t>
                      </a:r>
                      <a:endParaRPr lang="zh-TW" altLang="en-US" sz="2800" dirty="0">
                        <a:latin typeface="BiauKai"/>
                        <a:ea typeface="BiauKai"/>
                        <a:cs typeface="BiauKai"/>
                      </a:endParaRPr>
                    </a:p>
                  </a:txBody>
                  <a:tcPr/>
                </a:tc>
                <a:tc>
                  <a:txBody>
                    <a:bodyPr/>
                    <a:lstStyle/>
                    <a:p>
                      <a:pPr algn="ctr"/>
                      <a:r>
                        <a:rPr lang="zh-TW" altLang="en-US" sz="2800" dirty="0" smtClean="0"/>
                        <a:t>新課綱</a:t>
                      </a:r>
                      <a:endParaRPr lang="zh-TW" altLang="en-US" sz="2800" dirty="0">
                        <a:latin typeface="BiauKai"/>
                        <a:ea typeface="BiauKai"/>
                        <a:cs typeface="BiauKai"/>
                      </a:endParaRPr>
                    </a:p>
                  </a:txBody>
                  <a:tcPr/>
                </a:tc>
                <a:tc>
                  <a:txBody>
                    <a:bodyPr/>
                    <a:lstStyle/>
                    <a:p>
                      <a:pPr algn="ctr"/>
                      <a:r>
                        <a:rPr lang="zh-TW" altLang="en-US" sz="2800" dirty="0" smtClean="0"/>
                        <a:t>說明</a:t>
                      </a:r>
                      <a:endParaRPr lang="zh-TW" altLang="en-US" sz="2800" dirty="0">
                        <a:latin typeface="BiauKai"/>
                        <a:ea typeface="BiauKai"/>
                        <a:cs typeface="BiauKai"/>
                      </a:endParaRPr>
                    </a:p>
                  </a:txBody>
                  <a:tcPr/>
                </a:tc>
              </a:tr>
              <a:tr h="893342">
                <a:tc>
                  <a:txBody>
                    <a:bodyPr/>
                    <a:lstStyle/>
                    <a:p>
                      <a:pPr algn="ctr"/>
                      <a:r>
                        <a:rPr lang="zh-TW" altLang="en-US" sz="2800" dirty="0" smtClean="0">
                          <a:solidFill>
                            <a:schemeClr val="accent6">
                              <a:lumMod val="50000"/>
                            </a:schemeClr>
                          </a:solidFill>
                          <a:latin typeface="微軟正黑體" panose="020B0604030504040204" pitchFamily="34" charset="-120"/>
                          <a:ea typeface="微軟正黑體" panose="020B0604030504040204" pitchFamily="34" charset="-120"/>
                        </a:rPr>
                        <a:t>應修習學分數</a:t>
                      </a:r>
                      <a:endParaRPr lang="zh-TW" altLang="en-US" sz="2800" dirty="0">
                        <a:solidFill>
                          <a:schemeClr val="accent6">
                            <a:lumMod val="50000"/>
                          </a:schemeClr>
                        </a:solidFill>
                        <a:latin typeface="微軟正黑體" panose="020B0604030504040204" pitchFamily="34" charset="-120"/>
                        <a:ea typeface="微軟正黑體" panose="020B0604030504040204" pitchFamily="34" charset="-120"/>
                        <a:cs typeface="BiauKai"/>
                      </a:endParaRPr>
                    </a:p>
                  </a:txBody>
                  <a:tcPr/>
                </a:tc>
                <a:tc>
                  <a:txBody>
                    <a:bodyPr/>
                    <a:lstStyle/>
                    <a:p>
                      <a:pPr algn="ctr"/>
                      <a:r>
                        <a:rPr lang="en-US" altLang="zh-TW" sz="2800" dirty="0" smtClean="0">
                          <a:solidFill>
                            <a:schemeClr val="accent6">
                              <a:lumMod val="50000"/>
                            </a:schemeClr>
                          </a:solidFill>
                          <a:latin typeface="微軟正黑體" panose="020B0604030504040204" pitchFamily="34" charset="-120"/>
                          <a:ea typeface="微軟正黑體" panose="020B0604030504040204" pitchFamily="34" charset="-120"/>
                        </a:rPr>
                        <a:t>198</a:t>
                      </a:r>
                      <a:endParaRPr lang="zh-TW" altLang="en-US" sz="2800" dirty="0">
                        <a:solidFill>
                          <a:schemeClr val="accent6">
                            <a:lumMod val="50000"/>
                          </a:schemeClr>
                        </a:solidFill>
                        <a:latin typeface="微軟正黑體" panose="020B0604030504040204" pitchFamily="34" charset="-120"/>
                        <a:ea typeface="微軟正黑體" panose="020B0604030504040204" pitchFamily="34" charset="-120"/>
                      </a:endParaRPr>
                    </a:p>
                  </a:txBody>
                  <a:tcPr/>
                </a:tc>
                <a:tc>
                  <a:txBody>
                    <a:bodyPr/>
                    <a:lstStyle/>
                    <a:p>
                      <a:pPr algn="ctr"/>
                      <a:r>
                        <a:rPr lang="en-US" altLang="zh-TW" sz="2800" dirty="0" smtClean="0">
                          <a:solidFill>
                            <a:schemeClr val="accent6">
                              <a:lumMod val="50000"/>
                            </a:schemeClr>
                          </a:solidFill>
                          <a:latin typeface="微軟正黑體" panose="020B0604030504040204" pitchFamily="34" charset="-120"/>
                          <a:ea typeface="微軟正黑體" panose="020B0604030504040204" pitchFamily="34" charset="-120"/>
                        </a:rPr>
                        <a:t>180</a:t>
                      </a:r>
                      <a:endParaRPr lang="zh-TW" altLang="en-US" sz="2800" dirty="0">
                        <a:solidFill>
                          <a:schemeClr val="accent6">
                            <a:lumMod val="50000"/>
                          </a:schemeClr>
                        </a:solidFill>
                        <a:latin typeface="微軟正黑體" panose="020B0604030504040204" pitchFamily="34" charset="-120"/>
                        <a:ea typeface="微軟正黑體" panose="020B0604030504040204" pitchFamily="34" charset="-120"/>
                      </a:endParaRPr>
                    </a:p>
                  </a:txBody>
                  <a:tcPr/>
                </a:tc>
                <a:tc>
                  <a:txBody>
                    <a:bodyPr/>
                    <a:lstStyle/>
                    <a:p>
                      <a:r>
                        <a:rPr lang="zh-TW" altLang="en-US" sz="2800" dirty="0" smtClean="0">
                          <a:solidFill>
                            <a:schemeClr val="accent6">
                              <a:lumMod val="50000"/>
                            </a:schemeClr>
                          </a:solidFill>
                          <a:latin typeface="微軟正黑體" panose="020B0604030504040204" pitchFamily="34" charset="-120"/>
                          <a:ea typeface="微軟正黑體" panose="020B0604030504040204" pitchFamily="34" charset="-120"/>
                        </a:rPr>
                        <a:t>減下</a:t>
                      </a:r>
                      <a:r>
                        <a:rPr lang="en-US" altLang="zh-TW" sz="2800" dirty="0" smtClean="0">
                          <a:solidFill>
                            <a:schemeClr val="accent6">
                              <a:lumMod val="50000"/>
                            </a:schemeClr>
                          </a:solidFill>
                          <a:latin typeface="微軟正黑體" panose="020B0604030504040204" pitchFamily="34" charset="-120"/>
                          <a:ea typeface="微軟正黑體" panose="020B0604030504040204" pitchFamily="34" charset="-120"/>
                        </a:rPr>
                        <a:t>18</a:t>
                      </a:r>
                      <a:r>
                        <a:rPr lang="zh-TW" altLang="en-US" sz="2800" dirty="0" smtClean="0">
                          <a:solidFill>
                            <a:schemeClr val="accent6">
                              <a:lumMod val="50000"/>
                            </a:schemeClr>
                          </a:solidFill>
                          <a:latin typeface="微軟正黑體" panose="020B0604030504040204" pitchFamily="34" charset="-120"/>
                          <a:ea typeface="微軟正黑體" panose="020B0604030504040204" pitchFamily="34" charset="-120"/>
                        </a:rPr>
                        <a:t>學分轉為彈性學習時間</a:t>
                      </a:r>
                      <a:endParaRPr lang="zh-TW" altLang="en-US" sz="2800" dirty="0">
                        <a:solidFill>
                          <a:schemeClr val="accent6">
                            <a:lumMod val="50000"/>
                          </a:schemeClr>
                        </a:solidFill>
                        <a:latin typeface="微軟正黑體" panose="020B0604030504040204" pitchFamily="34" charset="-120"/>
                        <a:ea typeface="微軟正黑體" panose="020B0604030504040204" pitchFamily="34" charset="-120"/>
                        <a:cs typeface="BiauKai"/>
                      </a:endParaRPr>
                    </a:p>
                  </a:txBody>
                  <a:tcPr/>
                </a:tc>
              </a:tr>
              <a:tr h="489897">
                <a:tc>
                  <a:txBody>
                    <a:bodyPr/>
                    <a:lstStyle/>
                    <a:p>
                      <a:pPr algn="ctr"/>
                      <a:r>
                        <a:rPr lang="zh-TW" altLang="en-US" sz="2800" dirty="0" smtClean="0">
                          <a:solidFill>
                            <a:schemeClr val="accent6">
                              <a:lumMod val="50000"/>
                            </a:schemeClr>
                          </a:solidFill>
                          <a:latin typeface="微軟正黑體" panose="020B0604030504040204" pitchFamily="34" charset="-120"/>
                          <a:ea typeface="微軟正黑體" panose="020B0604030504040204" pitchFamily="34" charset="-120"/>
                        </a:rPr>
                        <a:t>部定必修</a:t>
                      </a:r>
                      <a:endParaRPr lang="zh-TW" altLang="en-US" sz="2800" dirty="0">
                        <a:solidFill>
                          <a:schemeClr val="accent6">
                            <a:lumMod val="50000"/>
                          </a:schemeClr>
                        </a:solidFill>
                        <a:latin typeface="微軟正黑體" panose="020B0604030504040204" pitchFamily="34" charset="-120"/>
                        <a:ea typeface="微軟正黑體" panose="020B0604030504040204" pitchFamily="34" charset="-120"/>
                        <a:cs typeface="BiauKai"/>
                      </a:endParaRPr>
                    </a:p>
                  </a:txBody>
                  <a:tcPr/>
                </a:tc>
                <a:tc>
                  <a:txBody>
                    <a:bodyPr/>
                    <a:lstStyle/>
                    <a:p>
                      <a:pPr algn="ctr"/>
                      <a:r>
                        <a:rPr lang="en-US" altLang="zh-TW" sz="2800" dirty="0" smtClean="0">
                          <a:solidFill>
                            <a:schemeClr val="accent6">
                              <a:lumMod val="50000"/>
                            </a:schemeClr>
                          </a:solidFill>
                          <a:latin typeface="微軟正黑體" panose="020B0604030504040204" pitchFamily="34" charset="-120"/>
                          <a:ea typeface="微軟正黑體" panose="020B0604030504040204" pitchFamily="34" charset="-120"/>
                        </a:rPr>
                        <a:t>138</a:t>
                      </a:r>
                      <a:endParaRPr lang="zh-TW" altLang="en-US" sz="2800" dirty="0">
                        <a:solidFill>
                          <a:schemeClr val="accent6">
                            <a:lumMod val="50000"/>
                          </a:schemeClr>
                        </a:solidFill>
                        <a:latin typeface="微軟正黑體" panose="020B0604030504040204" pitchFamily="34" charset="-120"/>
                        <a:ea typeface="微軟正黑體" panose="020B0604030504040204" pitchFamily="34" charset="-120"/>
                      </a:endParaRPr>
                    </a:p>
                  </a:txBody>
                  <a:tcPr/>
                </a:tc>
                <a:tc>
                  <a:txBody>
                    <a:bodyPr/>
                    <a:lstStyle/>
                    <a:p>
                      <a:pPr algn="ctr"/>
                      <a:r>
                        <a:rPr lang="en-US" altLang="zh-TW" sz="2800" dirty="0" smtClean="0">
                          <a:solidFill>
                            <a:schemeClr val="accent6">
                              <a:lumMod val="50000"/>
                            </a:schemeClr>
                          </a:solidFill>
                          <a:latin typeface="微軟正黑體" panose="020B0604030504040204" pitchFamily="34" charset="-120"/>
                          <a:ea typeface="微軟正黑體" panose="020B0604030504040204" pitchFamily="34" charset="-120"/>
                        </a:rPr>
                        <a:t>118</a:t>
                      </a:r>
                      <a:endParaRPr lang="zh-TW" altLang="en-US" sz="2800" dirty="0">
                        <a:solidFill>
                          <a:schemeClr val="accent6">
                            <a:lumMod val="50000"/>
                          </a:schemeClr>
                        </a:solidFill>
                        <a:latin typeface="微軟正黑體" panose="020B0604030504040204" pitchFamily="34" charset="-120"/>
                        <a:ea typeface="微軟正黑體" panose="020B0604030504040204" pitchFamily="34" charset="-120"/>
                      </a:endParaRPr>
                    </a:p>
                  </a:txBody>
                  <a:tcPr/>
                </a:tc>
                <a:tc>
                  <a:txBody>
                    <a:bodyPr/>
                    <a:lstStyle/>
                    <a:p>
                      <a:r>
                        <a:rPr lang="zh-TW" altLang="en-US" sz="2800" dirty="0" smtClean="0">
                          <a:solidFill>
                            <a:schemeClr val="accent6">
                              <a:lumMod val="50000"/>
                            </a:schemeClr>
                          </a:solidFill>
                          <a:latin typeface="微軟正黑體" panose="020B0604030504040204" pitchFamily="34" charset="-120"/>
                          <a:ea typeface="微軟正黑體" panose="020B0604030504040204" pitchFamily="34" charset="-120"/>
                        </a:rPr>
                        <a:t>可適性分組學習</a:t>
                      </a:r>
                      <a:endParaRPr lang="zh-TW" altLang="en-US" sz="2800" dirty="0">
                        <a:solidFill>
                          <a:schemeClr val="accent6">
                            <a:lumMod val="50000"/>
                          </a:schemeClr>
                        </a:solidFill>
                        <a:latin typeface="微軟正黑體" panose="020B0604030504040204" pitchFamily="34" charset="-120"/>
                        <a:ea typeface="微軟正黑體" panose="020B0604030504040204" pitchFamily="34" charset="-120"/>
                        <a:cs typeface="BiauKai"/>
                      </a:endParaRPr>
                    </a:p>
                  </a:txBody>
                  <a:tcPr/>
                </a:tc>
              </a:tr>
              <a:tr h="489897">
                <a:tc>
                  <a:txBody>
                    <a:bodyPr/>
                    <a:lstStyle/>
                    <a:p>
                      <a:pPr algn="ctr"/>
                      <a:r>
                        <a:rPr lang="zh-TW" altLang="en-US" sz="2800" dirty="0" smtClean="0">
                          <a:solidFill>
                            <a:schemeClr val="accent6">
                              <a:lumMod val="50000"/>
                            </a:schemeClr>
                          </a:solidFill>
                          <a:latin typeface="微軟正黑體" panose="020B0604030504040204" pitchFamily="34" charset="-120"/>
                          <a:ea typeface="微軟正黑體" panose="020B0604030504040204" pitchFamily="34" charset="-120"/>
                          <a:sym typeface="Zapf Dingbats"/>
                        </a:rPr>
                        <a:t>✔</a:t>
                      </a:r>
                      <a:r>
                        <a:rPr lang="zh-TW" altLang="en-US" sz="2800" u="sng" dirty="0" smtClean="0">
                          <a:solidFill>
                            <a:schemeClr val="accent6">
                              <a:lumMod val="50000"/>
                            </a:schemeClr>
                          </a:solidFill>
                          <a:latin typeface="微軟正黑體" panose="020B0604030504040204" pitchFamily="34" charset="-120"/>
                          <a:ea typeface="微軟正黑體" panose="020B0604030504040204" pitchFamily="34" charset="-120"/>
                        </a:rPr>
                        <a:t>選修</a:t>
                      </a:r>
                      <a:endParaRPr lang="zh-TW" altLang="en-US" sz="2800" b="1" u="sng" dirty="0">
                        <a:solidFill>
                          <a:schemeClr val="accent6">
                            <a:lumMod val="50000"/>
                          </a:schemeClr>
                        </a:solidFill>
                        <a:latin typeface="微軟正黑體" panose="020B0604030504040204" pitchFamily="34" charset="-120"/>
                        <a:ea typeface="微軟正黑體" panose="020B0604030504040204" pitchFamily="34" charset="-120"/>
                        <a:cs typeface="BiauKai"/>
                      </a:endParaRPr>
                    </a:p>
                  </a:txBody>
                  <a:tcPr/>
                </a:tc>
                <a:tc>
                  <a:txBody>
                    <a:bodyPr/>
                    <a:lstStyle/>
                    <a:p>
                      <a:pPr algn="ctr"/>
                      <a:r>
                        <a:rPr lang="en-US" altLang="zh-TW" sz="2800" dirty="0" smtClean="0">
                          <a:solidFill>
                            <a:schemeClr val="accent6">
                              <a:lumMod val="50000"/>
                            </a:schemeClr>
                          </a:solidFill>
                          <a:latin typeface="微軟正黑體" panose="020B0604030504040204" pitchFamily="34" charset="-120"/>
                          <a:ea typeface="微軟正黑體" panose="020B0604030504040204" pitchFamily="34" charset="-120"/>
                        </a:rPr>
                        <a:t>60</a:t>
                      </a:r>
                      <a:endParaRPr lang="zh-TW" altLang="en-US" sz="2800" dirty="0">
                        <a:solidFill>
                          <a:schemeClr val="accent6">
                            <a:lumMod val="50000"/>
                          </a:schemeClr>
                        </a:solidFill>
                        <a:latin typeface="微軟正黑體" panose="020B0604030504040204" pitchFamily="34" charset="-120"/>
                        <a:ea typeface="微軟正黑體" panose="020B0604030504040204" pitchFamily="34" charset="-120"/>
                      </a:endParaRPr>
                    </a:p>
                  </a:txBody>
                  <a:tcPr/>
                </a:tc>
                <a:tc>
                  <a:txBody>
                    <a:bodyPr/>
                    <a:lstStyle/>
                    <a:p>
                      <a:pPr algn="ctr"/>
                      <a:r>
                        <a:rPr lang="en-US" altLang="zh-TW" sz="2800" dirty="0" smtClean="0">
                          <a:solidFill>
                            <a:schemeClr val="accent6">
                              <a:lumMod val="50000"/>
                            </a:schemeClr>
                          </a:solidFill>
                          <a:latin typeface="微軟正黑體" panose="020B0604030504040204" pitchFamily="34" charset="-120"/>
                          <a:ea typeface="微軟正黑體" panose="020B0604030504040204" pitchFamily="34" charset="-120"/>
                        </a:rPr>
                        <a:t>54-58</a:t>
                      </a:r>
                      <a:endParaRPr lang="zh-TW" altLang="en-US" sz="2800" dirty="0">
                        <a:solidFill>
                          <a:schemeClr val="accent6">
                            <a:lumMod val="50000"/>
                          </a:schemeClr>
                        </a:solidFill>
                        <a:latin typeface="微軟正黑體" panose="020B0604030504040204" pitchFamily="34" charset="-120"/>
                        <a:ea typeface="微軟正黑體" panose="020B0604030504040204" pitchFamily="34" charset="-120"/>
                      </a:endParaRPr>
                    </a:p>
                  </a:txBody>
                  <a:tcPr/>
                </a:tc>
                <a:tc>
                  <a:txBody>
                    <a:bodyPr/>
                    <a:lstStyle/>
                    <a:p>
                      <a:r>
                        <a:rPr lang="zh-TW" altLang="en-US" sz="2800" dirty="0" smtClean="0">
                          <a:solidFill>
                            <a:schemeClr val="accent6">
                              <a:lumMod val="50000"/>
                            </a:schemeClr>
                          </a:solidFill>
                          <a:latin typeface="微軟正黑體" panose="020B0604030504040204" pitchFamily="34" charset="-120"/>
                          <a:ea typeface="微軟正黑體" panose="020B0604030504040204" pitchFamily="34" charset="-120"/>
                        </a:rPr>
                        <a:t>重視適性輔導機制</a:t>
                      </a:r>
                      <a:endParaRPr lang="zh-TW" altLang="en-US" sz="2800" dirty="0">
                        <a:solidFill>
                          <a:schemeClr val="accent6">
                            <a:lumMod val="50000"/>
                          </a:schemeClr>
                        </a:solidFill>
                        <a:latin typeface="微軟正黑體" panose="020B0604030504040204" pitchFamily="34" charset="-120"/>
                        <a:ea typeface="微軟正黑體" panose="020B0604030504040204" pitchFamily="34" charset="-120"/>
                        <a:cs typeface="BiauKai"/>
                      </a:endParaRPr>
                    </a:p>
                  </a:txBody>
                  <a:tcPr/>
                </a:tc>
              </a:tr>
              <a:tr h="1296786">
                <a:tc>
                  <a:txBody>
                    <a:bodyPr/>
                    <a:lstStyle/>
                    <a:p>
                      <a:pPr algn="ctr"/>
                      <a:r>
                        <a:rPr lang="zh-TW" altLang="en-US" sz="2800" dirty="0" smtClean="0">
                          <a:solidFill>
                            <a:schemeClr val="accent6">
                              <a:lumMod val="50000"/>
                            </a:schemeClr>
                          </a:solidFill>
                          <a:latin typeface="微軟正黑體" panose="020B0604030504040204" pitchFamily="34" charset="-120"/>
                          <a:ea typeface="微軟正黑體" panose="020B0604030504040204" pitchFamily="34" charset="-120"/>
                          <a:sym typeface="Zapf Dingbats"/>
                        </a:rPr>
                        <a:t>✔</a:t>
                      </a:r>
                      <a:r>
                        <a:rPr lang="zh-TW" altLang="en-US" sz="2800" u="sng" dirty="0" smtClean="0">
                          <a:solidFill>
                            <a:schemeClr val="accent6">
                              <a:lumMod val="50000"/>
                            </a:schemeClr>
                          </a:solidFill>
                          <a:latin typeface="微軟正黑體" panose="020B0604030504040204" pitchFamily="34" charset="-120"/>
                          <a:ea typeface="微軟正黑體" panose="020B0604030504040204" pitchFamily="34" charset="-120"/>
                        </a:rPr>
                        <a:t>校訂必修</a:t>
                      </a:r>
                      <a:endParaRPr lang="zh-TW" altLang="en-US" sz="2800" b="1" u="sng" dirty="0">
                        <a:solidFill>
                          <a:schemeClr val="accent6">
                            <a:lumMod val="50000"/>
                          </a:schemeClr>
                        </a:solidFill>
                        <a:latin typeface="微軟正黑體" panose="020B0604030504040204" pitchFamily="34" charset="-120"/>
                        <a:ea typeface="微軟正黑體" panose="020B0604030504040204" pitchFamily="34" charset="-120"/>
                        <a:cs typeface="BiauKai"/>
                      </a:endParaRPr>
                    </a:p>
                  </a:txBody>
                  <a:tcPr/>
                </a:tc>
                <a:tc>
                  <a:txBody>
                    <a:bodyPr/>
                    <a:lstStyle/>
                    <a:p>
                      <a:pPr algn="ctr"/>
                      <a:r>
                        <a:rPr lang="en-US" altLang="zh-TW" sz="2800" dirty="0" smtClean="0">
                          <a:solidFill>
                            <a:schemeClr val="accent6">
                              <a:lumMod val="50000"/>
                            </a:schemeClr>
                          </a:solidFill>
                          <a:latin typeface="微軟正黑體" panose="020B0604030504040204" pitchFamily="34" charset="-120"/>
                          <a:ea typeface="微軟正黑體" panose="020B0604030504040204" pitchFamily="34" charset="-120"/>
                        </a:rPr>
                        <a:t>0</a:t>
                      </a:r>
                      <a:endParaRPr lang="zh-TW" altLang="en-US" sz="2800" dirty="0">
                        <a:solidFill>
                          <a:schemeClr val="accent6">
                            <a:lumMod val="50000"/>
                          </a:schemeClr>
                        </a:solidFill>
                        <a:latin typeface="微軟正黑體" panose="020B0604030504040204" pitchFamily="34" charset="-120"/>
                        <a:ea typeface="微軟正黑體" panose="020B0604030504040204" pitchFamily="34" charset="-120"/>
                      </a:endParaRPr>
                    </a:p>
                  </a:txBody>
                  <a:tcPr/>
                </a:tc>
                <a:tc>
                  <a:txBody>
                    <a:bodyPr/>
                    <a:lstStyle/>
                    <a:p>
                      <a:pPr algn="ctr"/>
                      <a:r>
                        <a:rPr lang="en-US" altLang="zh-TW" sz="2800" dirty="0" smtClean="0">
                          <a:solidFill>
                            <a:schemeClr val="accent6">
                              <a:lumMod val="50000"/>
                            </a:schemeClr>
                          </a:solidFill>
                          <a:latin typeface="微軟正黑體" panose="020B0604030504040204" pitchFamily="34" charset="-120"/>
                          <a:ea typeface="微軟正黑體" panose="020B0604030504040204" pitchFamily="34" charset="-120"/>
                        </a:rPr>
                        <a:t>4-8</a:t>
                      </a:r>
                      <a:endParaRPr lang="zh-TW" altLang="en-US" sz="2800" dirty="0">
                        <a:solidFill>
                          <a:schemeClr val="accent6">
                            <a:lumMod val="50000"/>
                          </a:schemeClr>
                        </a:solidFill>
                        <a:latin typeface="微軟正黑體" panose="020B0604030504040204" pitchFamily="34" charset="-120"/>
                        <a:ea typeface="微軟正黑體" panose="020B0604030504040204" pitchFamily="34" charset="-120"/>
                      </a:endParaRPr>
                    </a:p>
                  </a:txBody>
                  <a:tcPr/>
                </a:tc>
                <a:tc>
                  <a:txBody>
                    <a:bodyPr/>
                    <a:lstStyle/>
                    <a:p>
                      <a:r>
                        <a:rPr lang="zh-TW" altLang="en-US" sz="2800" dirty="0" smtClean="0">
                          <a:solidFill>
                            <a:schemeClr val="accent6">
                              <a:lumMod val="50000"/>
                            </a:schemeClr>
                          </a:solidFill>
                          <a:latin typeface="微軟正黑體" panose="020B0604030504040204" pitchFamily="34" charset="-120"/>
                          <a:ea typeface="微軟正黑體" panose="020B0604030504040204" pitchFamily="34" charset="-120"/>
                        </a:rPr>
                        <a:t>學校可提供學生多樣選擇，以發揮校本特色</a:t>
                      </a:r>
                      <a:endParaRPr lang="zh-TW" altLang="en-US" sz="2800" dirty="0">
                        <a:solidFill>
                          <a:schemeClr val="accent6">
                            <a:lumMod val="50000"/>
                          </a:schemeClr>
                        </a:solidFill>
                        <a:latin typeface="微軟正黑體" panose="020B0604030504040204" pitchFamily="34" charset="-120"/>
                        <a:ea typeface="微軟正黑體" panose="020B0604030504040204" pitchFamily="34" charset="-120"/>
                        <a:cs typeface="BiauKai"/>
                      </a:endParaRPr>
                    </a:p>
                  </a:txBody>
                  <a:tcPr/>
                </a:tc>
              </a:tr>
              <a:tr h="893342">
                <a:tc>
                  <a:txBody>
                    <a:bodyPr/>
                    <a:lstStyle/>
                    <a:p>
                      <a:pPr algn="ctr"/>
                      <a:r>
                        <a:rPr lang="zh-TW" altLang="en-US" sz="2800" dirty="0" smtClean="0">
                          <a:solidFill>
                            <a:schemeClr val="accent6">
                              <a:lumMod val="50000"/>
                            </a:schemeClr>
                          </a:solidFill>
                          <a:latin typeface="微軟正黑體" panose="020B0604030504040204" pitchFamily="34" charset="-120"/>
                          <a:ea typeface="微軟正黑體" panose="020B0604030504040204" pitchFamily="34" charset="-120"/>
                          <a:sym typeface="Zapf Dingbats"/>
                        </a:rPr>
                        <a:t>✔</a:t>
                      </a:r>
                      <a:r>
                        <a:rPr lang="zh-TW" altLang="en-US" sz="2800" u="sng" dirty="0" smtClean="0">
                          <a:solidFill>
                            <a:schemeClr val="accent6">
                              <a:lumMod val="50000"/>
                            </a:schemeClr>
                          </a:solidFill>
                          <a:latin typeface="微軟正黑體" panose="020B0604030504040204" pitchFamily="34" charset="-120"/>
                          <a:ea typeface="微軟正黑體" panose="020B0604030504040204" pitchFamily="34" charset="-120"/>
                        </a:rPr>
                        <a:t>彈性學習時間</a:t>
                      </a:r>
                      <a:endParaRPr lang="zh-TW" altLang="en-US" sz="2800" u="sng" dirty="0">
                        <a:solidFill>
                          <a:schemeClr val="accent6">
                            <a:lumMod val="50000"/>
                          </a:schemeClr>
                        </a:solidFill>
                        <a:latin typeface="微軟正黑體" panose="020B0604030504040204" pitchFamily="34" charset="-120"/>
                        <a:ea typeface="微軟正黑體" panose="020B0604030504040204" pitchFamily="34" charset="-120"/>
                        <a:cs typeface="BiauKai"/>
                      </a:endParaRPr>
                    </a:p>
                  </a:txBody>
                  <a:tcPr/>
                </a:tc>
                <a:tc>
                  <a:txBody>
                    <a:bodyPr/>
                    <a:lstStyle/>
                    <a:p>
                      <a:pPr algn="ctr"/>
                      <a:r>
                        <a:rPr lang="en-US" altLang="zh-TW" sz="2800" dirty="0" smtClean="0">
                          <a:solidFill>
                            <a:schemeClr val="accent6">
                              <a:lumMod val="50000"/>
                            </a:schemeClr>
                          </a:solidFill>
                          <a:latin typeface="微軟正黑體" panose="020B0604030504040204" pitchFamily="34" charset="-120"/>
                          <a:ea typeface="微軟正黑體" panose="020B0604030504040204" pitchFamily="34" charset="-120"/>
                        </a:rPr>
                        <a:t>0</a:t>
                      </a:r>
                      <a:r>
                        <a:rPr lang="zh-TW" altLang="en-US" sz="2800" dirty="0" smtClean="0">
                          <a:solidFill>
                            <a:schemeClr val="accent6">
                              <a:lumMod val="50000"/>
                            </a:schemeClr>
                          </a:solidFill>
                          <a:latin typeface="微軟正黑體" panose="020B0604030504040204" pitchFamily="34" charset="-120"/>
                          <a:ea typeface="微軟正黑體" panose="020B0604030504040204" pitchFamily="34" charset="-120"/>
                        </a:rPr>
                        <a:t>節</a:t>
                      </a:r>
                      <a:endParaRPr lang="zh-TW" altLang="en-US" sz="2800" dirty="0">
                        <a:solidFill>
                          <a:schemeClr val="accent6">
                            <a:lumMod val="50000"/>
                          </a:schemeClr>
                        </a:solidFill>
                        <a:latin typeface="微軟正黑體" panose="020B0604030504040204" pitchFamily="34" charset="-120"/>
                        <a:ea typeface="微軟正黑體" panose="020B0604030504040204" pitchFamily="34" charset="-120"/>
                      </a:endParaRPr>
                    </a:p>
                  </a:txBody>
                  <a:tcPr/>
                </a:tc>
                <a:tc>
                  <a:txBody>
                    <a:bodyPr/>
                    <a:lstStyle/>
                    <a:p>
                      <a:pPr algn="ctr"/>
                      <a:r>
                        <a:rPr lang="en-US" altLang="zh-TW" sz="2800" dirty="0" smtClean="0">
                          <a:solidFill>
                            <a:schemeClr val="accent6">
                              <a:lumMod val="50000"/>
                            </a:schemeClr>
                          </a:solidFill>
                          <a:latin typeface="微軟正黑體" panose="020B0604030504040204" pitchFamily="34" charset="-120"/>
                          <a:ea typeface="微軟正黑體" panose="020B0604030504040204" pitchFamily="34" charset="-120"/>
                        </a:rPr>
                        <a:t>12-18</a:t>
                      </a:r>
                      <a:r>
                        <a:rPr lang="zh-TW" altLang="en-US" sz="2800" dirty="0" smtClean="0">
                          <a:solidFill>
                            <a:schemeClr val="accent6">
                              <a:lumMod val="50000"/>
                            </a:schemeClr>
                          </a:solidFill>
                          <a:latin typeface="微軟正黑體" panose="020B0604030504040204" pitchFamily="34" charset="-120"/>
                          <a:ea typeface="微軟正黑體" panose="020B0604030504040204" pitchFamily="34" charset="-120"/>
                        </a:rPr>
                        <a:t>節</a:t>
                      </a:r>
                      <a:endParaRPr lang="zh-TW" altLang="en-US" sz="2800" dirty="0">
                        <a:solidFill>
                          <a:schemeClr val="accent6">
                            <a:lumMod val="50000"/>
                          </a:schemeClr>
                        </a:solidFill>
                        <a:latin typeface="微軟正黑體" panose="020B0604030504040204" pitchFamily="34" charset="-120"/>
                        <a:ea typeface="微軟正黑體" panose="020B0604030504040204" pitchFamily="34" charset="-120"/>
                      </a:endParaRPr>
                    </a:p>
                  </a:txBody>
                  <a:tcPr/>
                </a:tc>
                <a:tc>
                  <a:txBody>
                    <a:bodyPr/>
                    <a:lstStyle/>
                    <a:p>
                      <a:r>
                        <a:rPr lang="zh-TW" altLang="en-US" sz="2800" dirty="0" smtClean="0">
                          <a:solidFill>
                            <a:schemeClr val="accent6">
                              <a:lumMod val="50000"/>
                            </a:schemeClr>
                          </a:solidFill>
                          <a:latin typeface="微軟正黑體" panose="020B0604030504040204" pitchFamily="34" charset="-120"/>
                          <a:ea typeface="微軟正黑體" panose="020B0604030504040204" pitchFamily="34" charset="-120"/>
                        </a:rPr>
                        <a:t>每學期</a:t>
                      </a:r>
                      <a:r>
                        <a:rPr lang="en-US" altLang="zh-TW" sz="2800" dirty="0" smtClean="0">
                          <a:solidFill>
                            <a:schemeClr val="accent6">
                              <a:lumMod val="50000"/>
                            </a:schemeClr>
                          </a:solidFill>
                          <a:latin typeface="微軟正黑體" panose="020B0604030504040204" pitchFamily="34" charset="-120"/>
                          <a:ea typeface="微軟正黑體" panose="020B0604030504040204" pitchFamily="34" charset="-120"/>
                        </a:rPr>
                        <a:t>2-3</a:t>
                      </a:r>
                      <a:r>
                        <a:rPr lang="zh-TW" altLang="en-US" sz="2800" dirty="0" smtClean="0">
                          <a:solidFill>
                            <a:schemeClr val="accent6">
                              <a:lumMod val="50000"/>
                            </a:schemeClr>
                          </a:solidFill>
                          <a:latin typeface="微軟正黑體" panose="020B0604030504040204" pitchFamily="34" charset="-120"/>
                          <a:ea typeface="微軟正黑體" panose="020B0604030504040204" pitchFamily="34" charset="-120"/>
                        </a:rPr>
                        <a:t>節</a:t>
                      </a:r>
                      <a:endParaRPr lang="zh-TW" altLang="en-US" sz="2800" dirty="0">
                        <a:solidFill>
                          <a:schemeClr val="accent6">
                            <a:lumMod val="50000"/>
                          </a:schemeClr>
                        </a:solidFill>
                        <a:latin typeface="微軟正黑體" panose="020B0604030504040204" pitchFamily="34" charset="-120"/>
                        <a:ea typeface="微軟正黑體" panose="020B0604030504040204" pitchFamily="34" charset="-120"/>
                        <a:cs typeface="BiauKai"/>
                      </a:endParaRPr>
                    </a:p>
                  </a:txBody>
                  <a:tcPr/>
                </a:tc>
              </a:tr>
              <a:tr h="893342">
                <a:tc>
                  <a:txBody>
                    <a:bodyPr/>
                    <a:lstStyle/>
                    <a:p>
                      <a:pPr algn="ctr"/>
                      <a:r>
                        <a:rPr lang="zh-TW" altLang="en-US" sz="2800" dirty="0" smtClean="0">
                          <a:solidFill>
                            <a:schemeClr val="accent6">
                              <a:lumMod val="50000"/>
                            </a:schemeClr>
                          </a:solidFill>
                          <a:latin typeface="微軟正黑體" panose="020B0604030504040204" pitchFamily="34" charset="-120"/>
                          <a:ea typeface="微軟正黑體" panose="020B0604030504040204" pitchFamily="34" charset="-120"/>
                        </a:rPr>
                        <a:t>畢業條件</a:t>
                      </a:r>
                      <a:endParaRPr lang="zh-TW" altLang="en-US" sz="2800" dirty="0">
                        <a:solidFill>
                          <a:schemeClr val="accent6">
                            <a:lumMod val="50000"/>
                          </a:schemeClr>
                        </a:solidFill>
                        <a:latin typeface="微軟正黑體" panose="020B0604030504040204" pitchFamily="34" charset="-120"/>
                        <a:ea typeface="微軟正黑體" panose="020B0604030504040204" pitchFamily="34" charset="-120"/>
                        <a:cs typeface="BiauKai"/>
                      </a:endParaRPr>
                    </a:p>
                  </a:txBody>
                  <a:tcPr/>
                </a:tc>
                <a:tc>
                  <a:txBody>
                    <a:bodyPr/>
                    <a:lstStyle/>
                    <a:p>
                      <a:pPr algn="ctr"/>
                      <a:r>
                        <a:rPr lang="en-US" altLang="zh-TW" sz="2800" dirty="0" smtClean="0">
                          <a:solidFill>
                            <a:schemeClr val="accent6">
                              <a:lumMod val="50000"/>
                            </a:schemeClr>
                          </a:solidFill>
                          <a:latin typeface="微軟正黑體" panose="020B0604030504040204" pitchFamily="34" charset="-120"/>
                          <a:ea typeface="微軟正黑體" panose="020B0604030504040204" pitchFamily="34" charset="-120"/>
                        </a:rPr>
                        <a:t>160</a:t>
                      </a:r>
                      <a:endParaRPr lang="zh-TW" altLang="en-US" sz="2800" dirty="0">
                        <a:solidFill>
                          <a:schemeClr val="accent6">
                            <a:lumMod val="50000"/>
                          </a:schemeClr>
                        </a:solidFill>
                        <a:latin typeface="微軟正黑體" panose="020B0604030504040204" pitchFamily="34" charset="-120"/>
                        <a:ea typeface="微軟正黑體" panose="020B0604030504040204" pitchFamily="34" charset="-120"/>
                      </a:endParaRPr>
                    </a:p>
                  </a:txBody>
                  <a:tcPr/>
                </a:tc>
                <a:tc>
                  <a:txBody>
                    <a:bodyPr/>
                    <a:lstStyle/>
                    <a:p>
                      <a:pPr algn="ctr"/>
                      <a:r>
                        <a:rPr lang="en-US" altLang="zh-TW" sz="2800" dirty="0" smtClean="0">
                          <a:solidFill>
                            <a:schemeClr val="accent6">
                              <a:lumMod val="50000"/>
                            </a:schemeClr>
                          </a:solidFill>
                          <a:latin typeface="微軟正黑體" panose="020B0604030504040204" pitchFamily="34" charset="-120"/>
                          <a:ea typeface="微軟正黑體" panose="020B0604030504040204" pitchFamily="34" charset="-120"/>
                        </a:rPr>
                        <a:t>150</a:t>
                      </a:r>
                      <a:endParaRPr lang="zh-TW" altLang="en-US" sz="2800" dirty="0">
                        <a:solidFill>
                          <a:schemeClr val="accent6">
                            <a:lumMod val="50000"/>
                          </a:schemeClr>
                        </a:solidFill>
                        <a:latin typeface="微軟正黑體" panose="020B0604030504040204" pitchFamily="34" charset="-120"/>
                        <a:ea typeface="微軟正黑體" panose="020B0604030504040204" pitchFamily="34" charset="-120"/>
                      </a:endParaRPr>
                    </a:p>
                  </a:txBody>
                  <a:tcPr/>
                </a:tc>
                <a:tc>
                  <a:txBody>
                    <a:bodyPr/>
                    <a:lstStyle/>
                    <a:p>
                      <a:r>
                        <a:rPr lang="en-US" altLang="zh-TW" sz="2800" dirty="0" smtClean="0">
                          <a:solidFill>
                            <a:schemeClr val="accent6">
                              <a:lumMod val="50000"/>
                            </a:schemeClr>
                          </a:solidFill>
                          <a:latin typeface="微軟正黑體" panose="020B0604030504040204" pitchFamily="34" charset="-120"/>
                          <a:ea typeface="微軟正黑體" panose="020B0604030504040204" pitchFamily="34" charset="-120"/>
                        </a:rPr>
                        <a:t>160</a:t>
                      </a:r>
                      <a:r>
                        <a:rPr lang="zh-TW" altLang="en-US" sz="2800" dirty="0" smtClean="0">
                          <a:solidFill>
                            <a:schemeClr val="accent6">
                              <a:lumMod val="50000"/>
                            </a:schemeClr>
                          </a:solidFill>
                          <a:latin typeface="微軟正黑體" panose="020B0604030504040204" pitchFamily="34" charset="-120"/>
                          <a:ea typeface="微軟正黑體" panose="020B0604030504040204" pitchFamily="34" charset="-120"/>
                        </a:rPr>
                        <a:t>的</a:t>
                      </a:r>
                      <a:r>
                        <a:rPr lang="en-US" altLang="zh-TW" sz="2800" dirty="0" smtClean="0">
                          <a:solidFill>
                            <a:schemeClr val="accent6">
                              <a:lumMod val="50000"/>
                            </a:schemeClr>
                          </a:solidFill>
                          <a:latin typeface="微軟正黑體" panose="020B0604030504040204" pitchFamily="34" charset="-120"/>
                          <a:ea typeface="微軟正黑體" panose="020B0604030504040204" pitchFamily="34" charset="-120"/>
                        </a:rPr>
                        <a:t>0.91</a:t>
                      </a:r>
                      <a:r>
                        <a:rPr lang="zh-TW" altLang="en-US" sz="2800" dirty="0" smtClean="0">
                          <a:solidFill>
                            <a:schemeClr val="accent6">
                              <a:lumMod val="50000"/>
                            </a:schemeClr>
                          </a:solidFill>
                          <a:latin typeface="微軟正黑體" panose="020B0604030504040204" pitchFamily="34" charset="-120"/>
                          <a:ea typeface="微軟正黑體" panose="020B0604030504040204" pitchFamily="34" charset="-120"/>
                        </a:rPr>
                        <a:t>倍，再依現況調整至</a:t>
                      </a:r>
                      <a:r>
                        <a:rPr lang="en-US" altLang="zh-TW" sz="2800" dirty="0" smtClean="0">
                          <a:solidFill>
                            <a:schemeClr val="accent6">
                              <a:lumMod val="50000"/>
                            </a:schemeClr>
                          </a:solidFill>
                          <a:latin typeface="微軟正黑體" panose="020B0604030504040204" pitchFamily="34" charset="-120"/>
                          <a:ea typeface="微軟正黑體" panose="020B0604030504040204" pitchFamily="34" charset="-120"/>
                        </a:rPr>
                        <a:t>150</a:t>
                      </a:r>
                      <a:r>
                        <a:rPr lang="zh-TW" altLang="en-US" sz="2800" dirty="0" smtClean="0">
                          <a:solidFill>
                            <a:schemeClr val="accent6">
                              <a:lumMod val="50000"/>
                            </a:schemeClr>
                          </a:solidFill>
                          <a:latin typeface="微軟正黑體" panose="020B0604030504040204" pitchFamily="34" charset="-120"/>
                          <a:ea typeface="微軟正黑體" panose="020B0604030504040204" pitchFamily="34" charset="-120"/>
                        </a:rPr>
                        <a:t>學分</a:t>
                      </a:r>
                      <a:endParaRPr lang="zh-TW" altLang="en-US" sz="2800" dirty="0">
                        <a:solidFill>
                          <a:schemeClr val="accent6">
                            <a:lumMod val="50000"/>
                          </a:schemeClr>
                        </a:solidFill>
                        <a:latin typeface="微軟正黑體" panose="020B0604030504040204" pitchFamily="34" charset="-120"/>
                        <a:ea typeface="微軟正黑體" panose="020B0604030504040204" pitchFamily="34" charset="-120"/>
                        <a:cs typeface="BiauKai"/>
                      </a:endParaRPr>
                    </a:p>
                  </a:txBody>
                  <a:tcPr/>
                </a:tc>
              </a:tr>
            </a:tbl>
          </a:graphicData>
        </a:graphic>
      </p:graphicFrame>
    </p:spTree>
    <p:extLst>
      <p:ext uri="{BB962C8B-B14F-4D97-AF65-F5344CB8AC3E}">
        <p14:creationId xmlns:p14="http://schemas.microsoft.com/office/powerpoint/2010/main" val="30999818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內容版面配置區 5" descr="螢幕快照 2014-12-01 下午2.14.07.png"/>
          <p:cNvPicPr>
            <a:picLocks noGrp="1" noChangeAspect="1"/>
          </p:cNvPicPr>
          <p:nvPr>
            <p:ph idx="1"/>
          </p:nvPr>
        </p:nvPicPr>
        <p:blipFill>
          <a:blip r:embed="rId2" cstate="print">
            <a:extLst>
              <a:ext uri="{28A0092B-C50C-407E-A947-70E740481C1C}">
                <a14:useLocalDpi xmlns:a14="http://schemas.microsoft.com/office/drawing/2010/main" val="0"/>
              </a:ext>
            </a:extLst>
          </a:blip>
          <a:srcRect l="-20425" r="-20425"/>
          <a:stretch>
            <a:fillRect/>
          </a:stretch>
        </p:blipFill>
        <p:spPr>
          <a:xfrm>
            <a:off x="51644" y="836712"/>
            <a:ext cx="9144000" cy="5688632"/>
          </a:xfrm>
        </p:spPr>
      </p:pic>
      <p:sp>
        <p:nvSpPr>
          <p:cNvPr id="6" name="圓角矩形圖說文字 5"/>
          <p:cNvSpPr/>
          <p:nvPr/>
        </p:nvSpPr>
        <p:spPr>
          <a:xfrm>
            <a:off x="7380312" y="2276872"/>
            <a:ext cx="1763688" cy="1872208"/>
          </a:xfrm>
          <a:prstGeom prst="wedgeRoundRectCallout">
            <a:avLst>
              <a:gd name="adj1" fmla="val -197961"/>
              <a:gd name="adj2" fmla="val -21113"/>
              <a:gd name="adj3" fmla="val 16667"/>
            </a:avLst>
          </a:prstGeom>
          <a:solidFill>
            <a:schemeClr val="accent3">
              <a:lumMod val="75000"/>
            </a:schemeClr>
          </a:solidFill>
          <a:ln>
            <a:solidFill>
              <a:schemeClr val="accent3">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zh-TW" altLang="en-US" sz="2400" dirty="0" smtClean="0">
                <a:solidFill>
                  <a:schemeClr val="bg1"/>
                </a:solidFill>
                <a:latin typeface="標楷體" panose="03000509000000000000" pitchFamily="65" charset="-120"/>
                <a:ea typeface="標楷體" panose="03000509000000000000" pitchFamily="65" charset="-120"/>
              </a:rPr>
              <a:t>社會領域共</a:t>
            </a:r>
            <a:r>
              <a:rPr lang="en-US" altLang="zh-TW" sz="2400" dirty="0" smtClean="0">
                <a:solidFill>
                  <a:schemeClr val="bg1"/>
                </a:solidFill>
                <a:latin typeface="標楷體" panose="03000509000000000000" pitchFamily="65" charset="-120"/>
                <a:ea typeface="標楷體" panose="03000509000000000000" pitchFamily="65" charset="-120"/>
              </a:rPr>
              <a:t>18</a:t>
            </a:r>
            <a:r>
              <a:rPr lang="zh-TW" altLang="en-US" sz="2400" dirty="0" smtClean="0">
                <a:solidFill>
                  <a:schemeClr val="bg1"/>
                </a:solidFill>
                <a:latin typeface="標楷體" panose="03000509000000000000" pitchFamily="65" charset="-120"/>
                <a:ea typeface="標楷體" panose="03000509000000000000" pitchFamily="65" charset="-120"/>
              </a:rPr>
              <a:t>學分，建議每學期二科</a:t>
            </a:r>
            <a:endParaRPr lang="zh-TW" altLang="en-US" sz="2400" dirty="0">
              <a:solidFill>
                <a:schemeClr val="bg1"/>
              </a:solidFill>
              <a:latin typeface="標楷體" panose="03000509000000000000" pitchFamily="65" charset="-120"/>
              <a:ea typeface="標楷體" panose="03000509000000000000" pitchFamily="65" charset="-120"/>
            </a:endParaRPr>
          </a:p>
        </p:txBody>
      </p:sp>
      <p:sp>
        <p:nvSpPr>
          <p:cNvPr id="7" name="圓角矩形圖說文字 6"/>
          <p:cNvSpPr/>
          <p:nvPr/>
        </p:nvSpPr>
        <p:spPr>
          <a:xfrm>
            <a:off x="0" y="2708920"/>
            <a:ext cx="2195736" cy="3168352"/>
          </a:xfrm>
          <a:prstGeom prst="wedgeRoundRectCallout">
            <a:avLst>
              <a:gd name="adj1" fmla="val 61559"/>
              <a:gd name="adj2" fmla="val -26475"/>
              <a:gd name="adj3" fmla="val 16667"/>
            </a:avLst>
          </a:prstGeom>
          <a:solidFill>
            <a:schemeClr val="accent3">
              <a:lumMod val="75000"/>
            </a:schemeClr>
          </a:solidFill>
          <a:ln>
            <a:solidFill>
              <a:schemeClr val="accent3">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zh-TW" altLang="en-US" sz="2400" dirty="0" smtClean="0">
                <a:solidFill>
                  <a:schemeClr val="bg1"/>
                </a:solidFill>
                <a:latin typeface="標楷體" panose="03000509000000000000" pitchFamily="65" charset="-120"/>
                <a:ea typeface="標楷體" panose="03000509000000000000" pitchFamily="65" charset="-120"/>
              </a:rPr>
              <a:t>自然領域共</a:t>
            </a:r>
            <a:r>
              <a:rPr lang="en-US" altLang="zh-TW" sz="2400" dirty="0" smtClean="0">
                <a:solidFill>
                  <a:schemeClr val="bg1"/>
                </a:solidFill>
                <a:latin typeface="標楷體" panose="03000509000000000000" pitchFamily="65" charset="-120"/>
                <a:ea typeface="標楷體" panose="03000509000000000000" pitchFamily="65" charset="-120"/>
              </a:rPr>
              <a:t>12</a:t>
            </a:r>
            <a:r>
              <a:rPr lang="zh-TW" altLang="en-US" sz="2400" dirty="0" smtClean="0">
                <a:solidFill>
                  <a:schemeClr val="bg1"/>
                </a:solidFill>
                <a:latin typeface="標楷體" panose="03000509000000000000" pitchFamily="65" charset="-120"/>
                <a:ea typeface="標楷體" panose="03000509000000000000" pitchFamily="65" charset="-120"/>
              </a:rPr>
              <a:t>學分，第一、二學期，每科</a:t>
            </a:r>
            <a:r>
              <a:rPr lang="en-US" altLang="zh-TW" sz="2400" dirty="0" smtClean="0">
                <a:solidFill>
                  <a:schemeClr val="bg1"/>
                </a:solidFill>
                <a:latin typeface="標楷體" panose="03000509000000000000" pitchFamily="65" charset="-120"/>
                <a:ea typeface="標楷體" panose="03000509000000000000" pitchFamily="65" charset="-120"/>
              </a:rPr>
              <a:t>2</a:t>
            </a:r>
            <a:r>
              <a:rPr lang="zh-TW" altLang="en-US" sz="2400" dirty="0" smtClean="0">
                <a:solidFill>
                  <a:schemeClr val="bg1"/>
                </a:solidFill>
                <a:latin typeface="標楷體" panose="03000509000000000000" pitchFamily="65" charset="-120"/>
                <a:ea typeface="標楷體" panose="03000509000000000000" pitchFamily="65" charset="-120"/>
              </a:rPr>
              <a:t>學分，上下學期對開；高二共計</a:t>
            </a:r>
            <a:r>
              <a:rPr lang="en-US" altLang="zh-TW" sz="2400" dirty="0" smtClean="0">
                <a:solidFill>
                  <a:schemeClr val="bg1"/>
                </a:solidFill>
                <a:latin typeface="標楷體" panose="03000509000000000000" pitchFamily="65" charset="-120"/>
                <a:ea typeface="標楷體" panose="03000509000000000000" pitchFamily="65" charset="-120"/>
              </a:rPr>
              <a:t>4</a:t>
            </a:r>
            <a:r>
              <a:rPr lang="zh-TW" altLang="en-US" sz="2400" dirty="0" smtClean="0">
                <a:solidFill>
                  <a:schemeClr val="bg1"/>
                </a:solidFill>
                <a:latin typeface="標楷體" panose="03000509000000000000" pitchFamily="65" charset="-120"/>
                <a:ea typeface="標楷體" panose="03000509000000000000" pitchFamily="65" charset="-120"/>
              </a:rPr>
              <a:t>學分實作、實驗課程</a:t>
            </a:r>
            <a:endParaRPr lang="zh-TW" altLang="en-US" sz="2400" dirty="0">
              <a:solidFill>
                <a:schemeClr val="bg1"/>
              </a:solidFill>
              <a:latin typeface="標楷體" panose="03000509000000000000" pitchFamily="65" charset="-120"/>
              <a:ea typeface="標楷體" panose="03000509000000000000" pitchFamily="65" charset="-120"/>
            </a:endParaRPr>
          </a:p>
        </p:txBody>
      </p:sp>
      <p:sp>
        <p:nvSpPr>
          <p:cNvPr id="8" name="圓角矩形圖說文字 7"/>
          <p:cNvSpPr/>
          <p:nvPr/>
        </p:nvSpPr>
        <p:spPr>
          <a:xfrm>
            <a:off x="6948264" y="4725144"/>
            <a:ext cx="2195736" cy="1296144"/>
          </a:xfrm>
          <a:prstGeom prst="wedgeRoundRectCallout">
            <a:avLst>
              <a:gd name="adj1" fmla="val -120976"/>
              <a:gd name="adj2" fmla="val -45814"/>
              <a:gd name="adj3" fmla="val 16667"/>
            </a:avLst>
          </a:prstGeom>
          <a:solidFill>
            <a:schemeClr val="accent3">
              <a:lumMod val="75000"/>
            </a:schemeClr>
          </a:solidFill>
          <a:ln>
            <a:solidFill>
              <a:schemeClr val="accent3">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zh-TW" altLang="en-US" sz="2400" dirty="0" smtClean="0">
                <a:solidFill>
                  <a:schemeClr val="bg1"/>
                </a:solidFill>
                <a:latin typeface="標楷體" panose="03000509000000000000" pitchFamily="65" charset="-120"/>
                <a:ea typeface="標楷體" panose="03000509000000000000" pitchFamily="65" charset="-120"/>
              </a:rPr>
              <a:t>生命教育、生涯規劃列為部定必修</a:t>
            </a:r>
            <a:endParaRPr lang="zh-TW" altLang="en-US" sz="2400" dirty="0">
              <a:solidFill>
                <a:schemeClr val="bg1"/>
              </a:solidFill>
              <a:latin typeface="標楷體" panose="03000509000000000000" pitchFamily="65" charset="-120"/>
              <a:ea typeface="標楷體" panose="03000509000000000000" pitchFamily="65" charset="-120"/>
            </a:endParaRPr>
          </a:p>
        </p:txBody>
      </p:sp>
      <p:sp>
        <p:nvSpPr>
          <p:cNvPr id="9" name="圓角矩形圖說文字 8"/>
          <p:cNvSpPr/>
          <p:nvPr/>
        </p:nvSpPr>
        <p:spPr>
          <a:xfrm>
            <a:off x="107504" y="6021288"/>
            <a:ext cx="1800200" cy="648072"/>
          </a:xfrm>
          <a:prstGeom prst="wedgeRoundRectCallout">
            <a:avLst>
              <a:gd name="adj1" fmla="val 139125"/>
              <a:gd name="adj2" fmla="val 3400"/>
              <a:gd name="adj3" fmla="val 16667"/>
            </a:avLst>
          </a:prstGeom>
          <a:solidFill>
            <a:schemeClr val="accent3">
              <a:lumMod val="75000"/>
            </a:schemeClr>
          </a:solidFill>
          <a:ln>
            <a:solidFill>
              <a:schemeClr val="accent3">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zh-TW" altLang="en-US" sz="2400" dirty="0" smtClean="0">
                <a:solidFill>
                  <a:schemeClr val="bg1"/>
                </a:solidFill>
                <a:latin typeface="標楷體" panose="03000509000000000000" pitchFamily="65" charset="-120"/>
                <a:ea typeface="標楷體" panose="03000509000000000000" pitchFamily="65" charset="-120"/>
              </a:rPr>
              <a:t>部定必修降為</a:t>
            </a:r>
            <a:r>
              <a:rPr lang="en-US" altLang="zh-TW" sz="2400" dirty="0" smtClean="0">
                <a:solidFill>
                  <a:schemeClr val="bg1"/>
                </a:solidFill>
                <a:latin typeface="標楷體" panose="03000509000000000000" pitchFamily="65" charset="-120"/>
                <a:ea typeface="標楷體" panose="03000509000000000000" pitchFamily="65" charset="-120"/>
              </a:rPr>
              <a:t>118</a:t>
            </a:r>
            <a:r>
              <a:rPr lang="zh-TW" altLang="en-US" sz="2400" dirty="0" smtClean="0">
                <a:solidFill>
                  <a:schemeClr val="bg1"/>
                </a:solidFill>
                <a:latin typeface="標楷體" panose="03000509000000000000" pitchFamily="65" charset="-120"/>
                <a:ea typeface="標楷體" panose="03000509000000000000" pitchFamily="65" charset="-120"/>
              </a:rPr>
              <a:t>學分</a:t>
            </a:r>
            <a:endParaRPr lang="zh-TW" altLang="en-US" sz="2400" dirty="0">
              <a:solidFill>
                <a:schemeClr val="bg1"/>
              </a:solidFill>
              <a:latin typeface="標楷體" panose="03000509000000000000" pitchFamily="65" charset="-120"/>
              <a:ea typeface="標楷體" panose="03000509000000000000" pitchFamily="65" charset="-120"/>
            </a:endParaRPr>
          </a:p>
        </p:txBody>
      </p:sp>
      <p:sp>
        <p:nvSpPr>
          <p:cNvPr id="10" name="圓角矩形圖說文字 9"/>
          <p:cNvSpPr/>
          <p:nvPr/>
        </p:nvSpPr>
        <p:spPr>
          <a:xfrm>
            <a:off x="107504" y="1196752"/>
            <a:ext cx="1615274" cy="1368152"/>
          </a:xfrm>
          <a:prstGeom prst="wedgeRoundRectCallout">
            <a:avLst>
              <a:gd name="adj1" fmla="val 91964"/>
              <a:gd name="adj2" fmla="val 40257"/>
              <a:gd name="adj3" fmla="val 16667"/>
            </a:avLst>
          </a:prstGeom>
          <a:solidFill>
            <a:schemeClr val="accent3">
              <a:lumMod val="75000"/>
            </a:schemeClr>
          </a:solidFill>
          <a:ln>
            <a:solidFill>
              <a:schemeClr val="accent3">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zh-TW" altLang="en-US" sz="2400" dirty="0" smtClean="0">
                <a:solidFill>
                  <a:schemeClr val="bg1"/>
                </a:solidFill>
                <a:latin typeface="標楷體" panose="03000509000000000000" pitchFamily="65" charset="-120"/>
                <a:ea typeface="標楷體" panose="03000509000000000000" pitchFamily="65" charset="-120"/>
              </a:rPr>
              <a:t>數學高二分兩類不同課程</a:t>
            </a:r>
            <a:endParaRPr kumimoji="1" lang="zh-TW" altLang="en-US" sz="2400" dirty="0">
              <a:solidFill>
                <a:schemeClr val="bg1"/>
              </a:solidFill>
              <a:latin typeface="標楷體" panose="03000509000000000000" pitchFamily="65" charset="-120"/>
              <a:ea typeface="標楷體" panose="03000509000000000000" pitchFamily="65" charset="-120"/>
            </a:endParaRPr>
          </a:p>
        </p:txBody>
      </p:sp>
      <p:sp>
        <p:nvSpPr>
          <p:cNvPr id="11" name="圓角矩形圖說文字 10"/>
          <p:cNvSpPr/>
          <p:nvPr/>
        </p:nvSpPr>
        <p:spPr>
          <a:xfrm>
            <a:off x="3779912" y="2564904"/>
            <a:ext cx="576064" cy="4104456"/>
          </a:xfrm>
          <a:prstGeom prst="wedgeRoundRectCallout">
            <a:avLst>
              <a:gd name="adj1" fmla="val -37609"/>
              <a:gd name="adj2" fmla="val -71706"/>
              <a:gd name="adj3" fmla="val 16667"/>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dirty="0" smtClean="0">
                <a:latin typeface="標楷體" panose="03000509000000000000" pitchFamily="65" charset="-120"/>
                <a:ea typeface="標楷體" panose="03000509000000000000" pitchFamily="65" charset="-120"/>
              </a:rPr>
              <a:t>部定必修每學期低於</a:t>
            </a:r>
            <a:r>
              <a:rPr lang="en-US" altLang="zh-TW" sz="2400" dirty="0" smtClean="0">
                <a:latin typeface="標楷體" panose="03000509000000000000" pitchFamily="65" charset="-120"/>
                <a:ea typeface="標楷體" panose="03000509000000000000" pitchFamily="65" charset="-120"/>
              </a:rPr>
              <a:t>12</a:t>
            </a:r>
            <a:r>
              <a:rPr lang="zh-TW" altLang="en-US" sz="2400" dirty="0" smtClean="0">
                <a:latin typeface="標楷體" panose="03000509000000000000" pitchFamily="65" charset="-120"/>
                <a:ea typeface="標楷體" panose="03000509000000000000" pitchFamily="65" charset="-120"/>
              </a:rPr>
              <a:t>科</a:t>
            </a:r>
            <a:endParaRPr lang="zh-TW" altLang="en-US" sz="2400" dirty="0">
              <a:latin typeface="標楷體" panose="03000509000000000000" pitchFamily="65" charset="-120"/>
              <a:ea typeface="標楷體" panose="03000509000000000000" pitchFamily="65" charset="-120"/>
            </a:endParaRPr>
          </a:p>
        </p:txBody>
      </p:sp>
      <p:sp>
        <p:nvSpPr>
          <p:cNvPr id="12" name="標題 1"/>
          <p:cNvSpPr txBox="1">
            <a:spLocks/>
          </p:cNvSpPr>
          <p:nvPr/>
        </p:nvSpPr>
        <p:spPr>
          <a:xfrm>
            <a:off x="539552" y="188640"/>
            <a:ext cx="8229600" cy="504056"/>
          </a:xfrm>
          <a:prstGeom prst="rect">
            <a:avLst/>
          </a:prstGeom>
        </p:spPr>
        <p:txBody>
          <a:bodyPr vert="horz" lIns="91440" tIns="45720" rIns="91440" bIns="45720" rtlCol="0" anchor="ctr">
            <a:normAutofit fontScale="7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TW" altLang="en-US" b="1" dirty="0" smtClean="0">
                <a:latin typeface="微軟正黑體" panose="020B0604030504040204" pitchFamily="34" charset="-120"/>
                <a:ea typeface="微軟正黑體" panose="020B0604030504040204" pitchFamily="34" charset="-120"/>
              </a:rPr>
              <a:t>部定必修課程規劃</a:t>
            </a:r>
            <a:endParaRPr lang="zh-TW" altLang="en-US" b="1" dirty="0"/>
          </a:p>
        </p:txBody>
      </p:sp>
      <p:sp>
        <p:nvSpPr>
          <p:cNvPr id="14" name="標題 1"/>
          <p:cNvSpPr>
            <a:spLocks noGrp="1"/>
          </p:cNvSpPr>
          <p:nvPr>
            <p:ph type="title"/>
          </p:nvPr>
        </p:nvSpPr>
        <p:spPr>
          <a:xfrm>
            <a:off x="1007604" y="692696"/>
            <a:ext cx="7308812" cy="432048"/>
          </a:xfrm>
          <a:solidFill>
            <a:schemeClr val="accent6">
              <a:lumMod val="40000"/>
              <a:lumOff val="60000"/>
            </a:schemeClr>
          </a:solidFill>
        </p:spPr>
        <p:txBody>
          <a:bodyPr>
            <a:normAutofit fontScale="90000"/>
          </a:bodyPr>
          <a:lstStyle/>
          <a:p>
            <a:r>
              <a:rPr kumimoji="1" lang="zh-TW" altLang="en-US" sz="3200" b="1" dirty="0" smtClean="0">
                <a:latin typeface="微軟正黑體"/>
                <a:ea typeface="微軟正黑體"/>
                <a:cs typeface="微軟正黑體"/>
              </a:rPr>
              <a:t>普通型高級中等學校部定必修科目及學分數</a:t>
            </a:r>
            <a:endParaRPr kumimoji="1" lang="zh-TW" altLang="en-US" sz="3200" b="1" dirty="0">
              <a:latin typeface="微軟正黑體"/>
              <a:ea typeface="微軟正黑體"/>
              <a:cs typeface="微軟正黑體"/>
            </a:endParaRPr>
          </a:p>
        </p:txBody>
      </p:sp>
    </p:spTree>
    <p:extLst>
      <p:ext uri="{BB962C8B-B14F-4D97-AF65-F5344CB8AC3E}">
        <p14:creationId xmlns:p14="http://schemas.microsoft.com/office/powerpoint/2010/main" val="1596697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493893" y="1123215"/>
            <a:ext cx="2419207" cy="5078313"/>
          </a:xfrm>
          <a:prstGeom prst="rect">
            <a:avLst/>
          </a:prstGeom>
          <a:solidFill>
            <a:schemeClr val="accent3">
              <a:lumMod val="50000"/>
            </a:schemeClr>
          </a:solidFill>
          <a:ln/>
        </p:spPr>
        <p:style>
          <a:lnRef idx="0">
            <a:schemeClr val="accent3"/>
          </a:lnRef>
          <a:fillRef idx="3">
            <a:schemeClr val="accent3"/>
          </a:fillRef>
          <a:effectRef idx="3">
            <a:schemeClr val="accent3"/>
          </a:effectRef>
          <a:fontRef idx="minor">
            <a:schemeClr val="lt1"/>
          </a:fontRef>
        </p:style>
        <p:txBody>
          <a:bodyPr wrap="square">
            <a:spAutoFit/>
          </a:bodyPr>
          <a:lstStyle/>
          <a:p>
            <a:r>
              <a:rPr lang="zh-TW" altLang="en-US" sz="3600" dirty="0">
                <a:latin typeface="標楷體" panose="03000509000000000000" pitchFamily="65" charset="-120"/>
                <a:ea typeface="標楷體" panose="03000509000000000000" pitchFamily="65" charset="-120"/>
              </a:rPr>
              <a:t>各科目開設之授課年段或學期，應注意學生之</a:t>
            </a:r>
            <a:r>
              <a:rPr lang="zh-TW" altLang="en-US" sz="3600" dirty="0">
                <a:solidFill>
                  <a:srgbClr val="FF0000"/>
                </a:solidFill>
                <a:latin typeface="標楷體" panose="03000509000000000000" pitchFamily="65" charset="-120"/>
                <a:ea typeface="標楷體" panose="03000509000000000000" pitchFamily="65" charset="-120"/>
              </a:rPr>
              <a:t>學習邏輯及順序</a:t>
            </a:r>
            <a:r>
              <a:rPr lang="zh-TW" altLang="en-US" sz="3600" dirty="0" smtClean="0">
                <a:latin typeface="標楷體" panose="03000509000000000000" pitchFamily="65" charset="-120"/>
                <a:ea typeface="標楷體" panose="03000509000000000000" pitchFamily="65" charset="-120"/>
              </a:rPr>
              <a:t>。</a:t>
            </a:r>
            <a:endParaRPr lang="en-US" altLang="zh-TW" sz="3600" dirty="0" smtClean="0">
              <a:latin typeface="標楷體" panose="03000509000000000000" pitchFamily="65" charset="-120"/>
              <a:ea typeface="標楷體" panose="03000509000000000000" pitchFamily="65" charset="-120"/>
            </a:endParaRPr>
          </a:p>
          <a:p>
            <a:endParaRPr lang="en-US" altLang="zh-TW" sz="3600" dirty="0">
              <a:latin typeface="標楷體" panose="03000509000000000000" pitchFamily="65" charset="-120"/>
              <a:ea typeface="標楷體" panose="03000509000000000000" pitchFamily="65" charset="-120"/>
            </a:endParaRPr>
          </a:p>
          <a:p>
            <a:endParaRPr lang="zh-TW" altLang="en-US" sz="3600" dirty="0">
              <a:latin typeface="標楷體" panose="03000509000000000000" pitchFamily="65" charset="-120"/>
              <a:ea typeface="標楷體" panose="03000509000000000000" pitchFamily="65" charset="-120"/>
            </a:endParaRPr>
          </a:p>
        </p:txBody>
      </p:sp>
      <p:sp>
        <p:nvSpPr>
          <p:cNvPr id="6" name="矩形 5"/>
          <p:cNvSpPr/>
          <p:nvPr/>
        </p:nvSpPr>
        <p:spPr>
          <a:xfrm>
            <a:off x="3131840" y="1106735"/>
            <a:ext cx="2474421" cy="5078313"/>
          </a:xfrm>
          <a:prstGeom prst="rect">
            <a:avLst/>
          </a:prstGeom>
          <a:ln/>
        </p:spPr>
        <p:style>
          <a:lnRef idx="0">
            <a:schemeClr val="accent1"/>
          </a:lnRef>
          <a:fillRef idx="3">
            <a:schemeClr val="accent1"/>
          </a:fillRef>
          <a:effectRef idx="3">
            <a:schemeClr val="accent1"/>
          </a:effectRef>
          <a:fontRef idx="minor">
            <a:schemeClr val="lt1"/>
          </a:fontRef>
        </p:style>
        <p:txBody>
          <a:bodyPr wrap="square">
            <a:spAutoFit/>
          </a:bodyPr>
          <a:lstStyle/>
          <a:p>
            <a:r>
              <a:rPr lang="zh-TW" altLang="en-US" sz="3600" dirty="0">
                <a:latin typeface="標楷體" panose="03000509000000000000" pitchFamily="65" charset="-120"/>
                <a:ea typeface="標楷體" panose="03000509000000000000" pitchFamily="65" charset="-120"/>
              </a:rPr>
              <a:t>教師得就課程教材、教學進度、教學方法或評量方式，實施</a:t>
            </a:r>
            <a:r>
              <a:rPr lang="zh-TW" altLang="en-US" sz="3600" dirty="0">
                <a:solidFill>
                  <a:srgbClr val="FF0000"/>
                </a:solidFill>
                <a:latin typeface="標楷體" panose="03000509000000000000" pitchFamily="65" charset="-120"/>
                <a:ea typeface="標楷體" panose="03000509000000000000" pitchFamily="65" charset="-120"/>
              </a:rPr>
              <a:t>差異化教學</a:t>
            </a:r>
            <a:r>
              <a:rPr lang="zh-TW" altLang="en-US" sz="3600" dirty="0">
                <a:latin typeface="標楷體" panose="03000509000000000000" pitchFamily="65" charset="-120"/>
                <a:ea typeface="標楷體" panose="03000509000000000000" pitchFamily="65" charset="-120"/>
              </a:rPr>
              <a:t>，以因應</a:t>
            </a:r>
            <a:r>
              <a:rPr lang="zh-TW" altLang="en-US" sz="3600" dirty="0" smtClean="0">
                <a:latin typeface="標楷體" panose="03000509000000000000" pitchFamily="65" charset="-120"/>
                <a:ea typeface="標楷體" panose="03000509000000000000" pitchFamily="65" charset="-120"/>
              </a:rPr>
              <a:t>學生學習</a:t>
            </a:r>
            <a:r>
              <a:rPr lang="zh-TW" altLang="en-US" sz="3600" dirty="0">
                <a:latin typeface="標楷體" panose="03000509000000000000" pitchFamily="65" charset="-120"/>
                <a:ea typeface="標楷體" panose="03000509000000000000" pitchFamily="65" charset="-120"/>
              </a:rPr>
              <a:t>之</a:t>
            </a:r>
            <a:r>
              <a:rPr lang="zh-TW" altLang="en-US" sz="3600" dirty="0" smtClean="0">
                <a:latin typeface="標楷體" panose="03000509000000000000" pitchFamily="65" charset="-120"/>
                <a:ea typeface="標楷體" panose="03000509000000000000" pitchFamily="65" charset="-120"/>
              </a:rPr>
              <a:t>需求</a:t>
            </a:r>
            <a:endParaRPr lang="zh-TW" altLang="en-US" sz="3600" dirty="0">
              <a:latin typeface="標楷體" panose="03000509000000000000" pitchFamily="65" charset="-120"/>
              <a:ea typeface="標楷體" panose="03000509000000000000" pitchFamily="65" charset="-120"/>
            </a:endParaRPr>
          </a:p>
        </p:txBody>
      </p:sp>
      <p:sp>
        <p:nvSpPr>
          <p:cNvPr id="8" name="標題 1"/>
          <p:cNvSpPr>
            <a:spLocks noGrp="1"/>
          </p:cNvSpPr>
          <p:nvPr>
            <p:ph type="title"/>
          </p:nvPr>
        </p:nvSpPr>
        <p:spPr>
          <a:xfrm>
            <a:off x="395536" y="260648"/>
            <a:ext cx="8229600" cy="720080"/>
          </a:xfrm>
        </p:spPr>
        <p:txBody>
          <a:bodyPr>
            <a:normAutofit fontScale="90000"/>
          </a:bodyPr>
          <a:lstStyle/>
          <a:p>
            <a:r>
              <a:rPr lang="zh-TW" altLang="en-US" b="1" dirty="0" smtClean="0">
                <a:latin typeface="微軟正黑體" panose="020B0604030504040204" pitchFamily="34" charset="-120"/>
                <a:ea typeface="微軟正黑體" panose="020B0604030504040204" pitchFamily="34" charset="-120"/>
              </a:rPr>
              <a:t>部定必修課程規劃</a:t>
            </a:r>
            <a:endParaRPr lang="zh-TW" altLang="en-US" b="1" dirty="0"/>
          </a:p>
        </p:txBody>
      </p:sp>
      <p:sp>
        <p:nvSpPr>
          <p:cNvPr id="9" name="矩形 8"/>
          <p:cNvSpPr/>
          <p:nvPr/>
        </p:nvSpPr>
        <p:spPr>
          <a:xfrm>
            <a:off x="5796136" y="1123215"/>
            <a:ext cx="3140739" cy="5078313"/>
          </a:xfrm>
          <a:prstGeom prst="rect">
            <a:avLst/>
          </a:prstGeom>
          <a:solidFill>
            <a:schemeClr val="accent3">
              <a:lumMod val="20000"/>
              <a:lumOff val="80000"/>
            </a:schemeClr>
          </a:solidFill>
          <a:ln/>
        </p:spPr>
        <p:style>
          <a:lnRef idx="0">
            <a:schemeClr val="accent3"/>
          </a:lnRef>
          <a:fillRef idx="3">
            <a:schemeClr val="accent3"/>
          </a:fillRef>
          <a:effectRef idx="3">
            <a:schemeClr val="accent3"/>
          </a:effectRef>
          <a:fontRef idx="minor">
            <a:schemeClr val="lt1"/>
          </a:fontRef>
        </p:style>
        <p:txBody>
          <a:bodyPr wrap="square">
            <a:spAutoFit/>
          </a:bodyPr>
          <a:lstStyle/>
          <a:p>
            <a:r>
              <a:rPr lang="zh-TW" altLang="en-US" sz="3600" dirty="0">
                <a:solidFill>
                  <a:schemeClr val="tx1"/>
                </a:solidFill>
                <a:latin typeface="標楷體" panose="03000509000000000000" pitchFamily="65" charset="-120"/>
                <a:ea typeface="標楷體" panose="03000509000000000000" pitchFamily="65" charset="-120"/>
              </a:rPr>
              <a:t>學校規劃部定必修</a:t>
            </a:r>
            <a:r>
              <a:rPr lang="zh-TW" altLang="en-US" sz="3600" dirty="0">
                <a:solidFill>
                  <a:srgbClr val="FF0000"/>
                </a:solidFill>
                <a:latin typeface="標楷體" panose="03000509000000000000" pitchFamily="65" charset="-120"/>
                <a:ea typeface="標楷體" panose="03000509000000000000" pitchFamily="65" charset="-120"/>
              </a:rPr>
              <a:t>國語文</a:t>
            </a:r>
            <a:r>
              <a:rPr lang="zh-TW" altLang="en-US" sz="3600" dirty="0">
                <a:solidFill>
                  <a:schemeClr val="tx1"/>
                </a:solidFill>
                <a:latin typeface="標楷體" panose="03000509000000000000" pitchFamily="65" charset="-120"/>
                <a:ea typeface="標楷體" panose="03000509000000000000" pitchFamily="65" charset="-120"/>
              </a:rPr>
              <a:t>、</a:t>
            </a:r>
            <a:r>
              <a:rPr lang="zh-TW" altLang="en-US" sz="3600" dirty="0">
                <a:solidFill>
                  <a:srgbClr val="FF0000"/>
                </a:solidFill>
                <a:latin typeface="標楷體" panose="03000509000000000000" pitchFamily="65" charset="-120"/>
                <a:ea typeface="標楷體" panose="03000509000000000000" pitchFamily="65" charset="-120"/>
              </a:rPr>
              <a:t>英語文</a:t>
            </a:r>
            <a:r>
              <a:rPr lang="zh-TW" altLang="en-US" sz="3600" dirty="0">
                <a:solidFill>
                  <a:schemeClr val="tx1"/>
                </a:solidFill>
                <a:latin typeface="標楷體" panose="03000509000000000000" pitchFamily="65" charset="-120"/>
                <a:ea typeface="標楷體" panose="03000509000000000000" pitchFamily="65" charset="-120"/>
              </a:rPr>
              <a:t>及</a:t>
            </a:r>
            <a:r>
              <a:rPr lang="zh-TW" altLang="en-US" sz="3600" dirty="0">
                <a:solidFill>
                  <a:srgbClr val="FF0000"/>
                </a:solidFill>
                <a:latin typeface="標楷體" panose="03000509000000000000" pitchFamily="65" charset="-120"/>
                <a:ea typeface="標楷體" panose="03000509000000000000" pitchFamily="65" charset="-120"/>
              </a:rPr>
              <a:t>數學</a:t>
            </a:r>
            <a:r>
              <a:rPr lang="zh-TW" altLang="en-US" sz="3600" dirty="0">
                <a:solidFill>
                  <a:schemeClr val="tx1"/>
                </a:solidFill>
                <a:latin typeface="標楷體" panose="03000509000000000000" pitchFamily="65" charset="-120"/>
                <a:ea typeface="標楷體" panose="03000509000000000000" pitchFamily="65" charset="-120"/>
              </a:rPr>
              <a:t>三科目，得視學生學習需求及其他相關因素</a:t>
            </a:r>
            <a:r>
              <a:rPr lang="zh-TW" altLang="en-US" sz="3600" dirty="0" smtClean="0">
                <a:solidFill>
                  <a:schemeClr val="tx1"/>
                </a:solidFill>
                <a:latin typeface="標楷體" panose="03000509000000000000" pitchFamily="65" charset="-120"/>
                <a:ea typeface="標楷體" panose="03000509000000000000" pitchFamily="65" charset="-120"/>
              </a:rPr>
              <a:t>，依</a:t>
            </a:r>
            <a:r>
              <a:rPr lang="zh-TW" altLang="en-US" sz="3600" dirty="0">
                <a:solidFill>
                  <a:schemeClr val="tx1"/>
                </a:solidFill>
                <a:latin typeface="標楷體" panose="03000509000000000000" pitchFamily="65" charset="-120"/>
                <a:ea typeface="標楷體" panose="03000509000000000000" pitchFamily="65" charset="-120"/>
              </a:rPr>
              <a:t>下列規定實施</a:t>
            </a:r>
            <a:r>
              <a:rPr lang="zh-TW" altLang="en-US" sz="3600" dirty="0">
                <a:solidFill>
                  <a:srgbClr val="FF0000"/>
                </a:solidFill>
                <a:latin typeface="標楷體" panose="03000509000000000000" pitchFamily="65" charset="-120"/>
                <a:ea typeface="標楷體" panose="03000509000000000000" pitchFamily="65" charset="-120"/>
              </a:rPr>
              <a:t>適性分組</a:t>
            </a:r>
            <a:r>
              <a:rPr lang="zh-TW" altLang="en-US" sz="3600" dirty="0" smtClean="0">
                <a:solidFill>
                  <a:srgbClr val="FF0000"/>
                </a:solidFill>
                <a:latin typeface="標楷體" panose="03000509000000000000" pitchFamily="65" charset="-120"/>
                <a:ea typeface="標楷體" panose="03000509000000000000" pitchFamily="65" charset="-120"/>
              </a:rPr>
              <a:t>教學</a:t>
            </a:r>
            <a:r>
              <a:rPr lang="zh-TW" altLang="en-US" sz="3600" dirty="0">
                <a:solidFill>
                  <a:schemeClr val="tx1"/>
                </a:solidFill>
                <a:latin typeface="標楷體" panose="03000509000000000000" pitchFamily="65" charset="-120"/>
                <a:ea typeface="標楷體" panose="03000509000000000000" pitchFamily="65" charset="-120"/>
              </a:rPr>
              <a:t>。</a:t>
            </a:r>
          </a:p>
        </p:txBody>
      </p:sp>
    </p:spTree>
    <p:extLst>
      <p:ext uri="{BB962C8B-B14F-4D97-AF65-F5344CB8AC3E}">
        <p14:creationId xmlns:p14="http://schemas.microsoft.com/office/powerpoint/2010/main" val="385329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標題 1"/>
          <p:cNvSpPr>
            <a:spLocks noGrp="1"/>
          </p:cNvSpPr>
          <p:nvPr>
            <p:ph type="title"/>
          </p:nvPr>
        </p:nvSpPr>
        <p:spPr>
          <a:xfrm>
            <a:off x="395536" y="260648"/>
            <a:ext cx="8229600" cy="648072"/>
          </a:xfrm>
        </p:spPr>
        <p:txBody>
          <a:bodyPr>
            <a:normAutofit fontScale="90000"/>
          </a:bodyPr>
          <a:lstStyle/>
          <a:p>
            <a:r>
              <a:rPr lang="zh-TW" altLang="en-US" b="1" dirty="0" smtClean="0">
                <a:solidFill>
                  <a:schemeClr val="accent2">
                    <a:lumMod val="50000"/>
                  </a:schemeClr>
                </a:solidFill>
                <a:latin typeface="微軟正黑體" panose="020B0604030504040204" pitchFamily="34" charset="-120"/>
                <a:ea typeface="微軟正黑體" panose="020B0604030504040204" pitchFamily="34" charset="-120"/>
              </a:rPr>
              <a:t>部定必修課程規劃適性分組教學</a:t>
            </a:r>
            <a:endParaRPr lang="zh-TW" altLang="en-US" b="1" dirty="0">
              <a:solidFill>
                <a:schemeClr val="accent2">
                  <a:lumMod val="50000"/>
                </a:schemeClr>
              </a:solidFill>
            </a:endParaRPr>
          </a:p>
        </p:txBody>
      </p:sp>
      <p:grpSp>
        <p:nvGrpSpPr>
          <p:cNvPr id="14" name="群組 13"/>
          <p:cNvGrpSpPr/>
          <p:nvPr/>
        </p:nvGrpSpPr>
        <p:grpSpPr>
          <a:xfrm>
            <a:off x="318536" y="1059788"/>
            <a:ext cx="2448490" cy="2736304"/>
            <a:chOff x="318536" y="1059788"/>
            <a:chExt cx="2448490" cy="2736304"/>
          </a:xfrm>
        </p:grpSpPr>
        <p:sp>
          <p:nvSpPr>
            <p:cNvPr id="12" name="圓角矩形 11"/>
            <p:cNvSpPr/>
            <p:nvPr/>
          </p:nvSpPr>
          <p:spPr>
            <a:xfrm>
              <a:off x="318536" y="1059788"/>
              <a:ext cx="2448490" cy="2736304"/>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zh-TW" altLang="en-US"/>
            </a:p>
          </p:txBody>
        </p:sp>
        <p:sp>
          <p:nvSpPr>
            <p:cNvPr id="13" name="矩形 12"/>
            <p:cNvSpPr/>
            <p:nvPr/>
          </p:nvSpPr>
          <p:spPr>
            <a:xfrm>
              <a:off x="386532" y="1273778"/>
              <a:ext cx="2270907" cy="2308324"/>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en-US" altLang="zh-TW" sz="2400" dirty="0">
                  <a:solidFill>
                    <a:schemeClr val="bg1"/>
                  </a:solidFill>
                  <a:latin typeface="標楷體" panose="03000509000000000000" pitchFamily="65" charset="-120"/>
                  <a:ea typeface="標楷體" panose="03000509000000000000" pitchFamily="65" charset="-120"/>
                </a:rPr>
                <a:t>1</a:t>
              </a:r>
              <a:r>
                <a:rPr lang="en-US" altLang="zh-TW" sz="2400" dirty="0" smtClean="0">
                  <a:solidFill>
                    <a:schemeClr val="bg1"/>
                  </a:solidFill>
                  <a:latin typeface="標楷體" panose="03000509000000000000" pitchFamily="65" charset="-120"/>
                  <a:ea typeface="標楷體" panose="03000509000000000000" pitchFamily="65" charset="-120"/>
                </a:rPr>
                <a:t>.</a:t>
              </a:r>
              <a:r>
                <a:rPr lang="zh-TW" altLang="en-US" sz="2400" dirty="0" smtClean="0">
                  <a:solidFill>
                    <a:schemeClr val="bg1"/>
                  </a:solidFill>
                  <a:latin typeface="標楷體" panose="03000509000000000000" pitchFamily="65" charset="-120"/>
                  <a:ea typeface="標楷體" panose="03000509000000000000" pitchFamily="65" charset="-120"/>
                </a:rPr>
                <a:t>以</a:t>
              </a:r>
              <a:r>
                <a:rPr lang="zh-TW" altLang="en-US" sz="2400" dirty="0">
                  <a:solidFill>
                    <a:schemeClr val="bg1"/>
                  </a:solidFill>
                  <a:latin typeface="標楷體" panose="03000509000000000000" pitchFamily="65" charset="-120"/>
                  <a:ea typeface="標楷體" panose="03000509000000000000" pitchFamily="65" charset="-120"/>
                </a:rPr>
                <a:t>數個班級為一個</a:t>
              </a:r>
              <a:r>
                <a:rPr lang="zh-TW" altLang="en-US" sz="2400" dirty="0">
                  <a:solidFill>
                    <a:srgbClr val="FFFF00"/>
                  </a:solidFill>
                  <a:latin typeface="標楷體" panose="03000509000000000000" pitchFamily="65" charset="-120"/>
                  <a:ea typeface="標楷體" panose="03000509000000000000" pitchFamily="65" charset="-120"/>
                </a:rPr>
                <a:t>班群</a:t>
              </a:r>
              <a:r>
                <a:rPr lang="zh-TW" altLang="en-US" sz="2400" dirty="0">
                  <a:solidFill>
                    <a:schemeClr val="bg1"/>
                  </a:solidFill>
                  <a:latin typeface="標楷體" panose="03000509000000000000" pitchFamily="65" charset="-120"/>
                  <a:ea typeface="標楷體" panose="03000509000000000000" pitchFamily="65" charset="-120"/>
                </a:rPr>
                <a:t>，並考量學生個人意願及該學科之學習需求，進行適性</a:t>
              </a:r>
              <a:r>
                <a:rPr lang="zh-TW" altLang="en-US" sz="2400" dirty="0" smtClean="0">
                  <a:solidFill>
                    <a:schemeClr val="bg1"/>
                  </a:solidFill>
                  <a:latin typeface="標楷體" panose="03000509000000000000" pitchFamily="65" charset="-120"/>
                  <a:ea typeface="標楷體" panose="03000509000000000000" pitchFamily="65" charset="-120"/>
                </a:rPr>
                <a:t>分組。</a:t>
              </a:r>
              <a:endParaRPr lang="zh-TW" altLang="en-US" sz="2400" dirty="0">
                <a:solidFill>
                  <a:schemeClr val="bg1"/>
                </a:solidFill>
                <a:latin typeface="標楷體" panose="03000509000000000000" pitchFamily="65" charset="-120"/>
                <a:ea typeface="標楷體" panose="03000509000000000000" pitchFamily="65" charset="-120"/>
              </a:endParaRPr>
            </a:p>
          </p:txBody>
        </p:sp>
      </p:grpSp>
      <p:grpSp>
        <p:nvGrpSpPr>
          <p:cNvPr id="17" name="群組 16"/>
          <p:cNvGrpSpPr/>
          <p:nvPr/>
        </p:nvGrpSpPr>
        <p:grpSpPr>
          <a:xfrm>
            <a:off x="2895264" y="1105816"/>
            <a:ext cx="2412268" cy="2657244"/>
            <a:chOff x="2895264" y="1105816"/>
            <a:chExt cx="2412268" cy="2657244"/>
          </a:xfrm>
        </p:grpSpPr>
        <p:sp>
          <p:nvSpPr>
            <p:cNvPr id="15" name="圓角矩形 14"/>
            <p:cNvSpPr/>
            <p:nvPr/>
          </p:nvSpPr>
          <p:spPr>
            <a:xfrm>
              <a:off x="2895264" y="1105816"/>
              <a:ext cx="2412268" cy="2657244"/>
            </a:xfrm>
            <a:prstGeom prst="roundRect">
              <a:avLst/>
            </a:prstGeom>
            <a:solidFill>
              <a:schemeClr val="accent6">
                <a:lumMod val="50000"/>
              </a:schemeClr>
            </a:soli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zh-TW" altLang="en-US"/>
            </a:p>
          </p:txBody>
        </p:sp>
        <p:sp>
          <p:nvSpPr>
            <p:cNvPr id="16" name="矩形 15"/>
            <p:cNvSpPr/>
            <p:nvPr/>
          </p:nvSpPr>
          <p:spPr>
            <a:xfrm>
              <a:off x="3021278" y="1273778"/>
              <a:ext cx="2160240" cy="2308324"/>
            </a:xfrm>
            <a:prstGeom prst="rect">
              <a:avLst/>
            </a:prstGeom>
            <a:solidFill>
              <a:schemeClr val="accent6">
                <a:lumMod val="50000"/>
              </a:schemeClr>
            </a:solidFill>
          </p:spPr>
          <p:style>
            <a:lnRef idx="0">
              <a:schemeClr val="accent3"/>
            </a:lnRef>
            <a:fillRef idx="3">
              <a:schemeClr val="accent3"/>
            </a:fillRef>
            <a:effectRef idx="3">
              <a:schemeClr val="accent3"/>
            </a:effectRef>
            <a:fontRef idx="minor">
              <a:schemeClr val="lt1"/>
            </a:fontRef>
          </p:style>
          <p:txBody>
            <a:bodyPr wrap="square">
              <a:spAutoFit/>
            </a:bodyPr>
            <a:lstStyle/>
            <a:p>
              <a:r>
                <a:rPr lang="en-US" altLang="zh-TW" sz="2400" dirty="0" smtClean="0">
                  <a:solidFill>
                    <a:schemeClr val="bg1"/>
                  </a:solidFill>
                  <a:latin typeface="標楷體" panose="03000509000000000000" pitchFamily="65" charset="-120"/>
                  <a:ea typeface="標楷體" panose="03000509000000000000" pitchFamily="65" charset="-120"/>
                </a:rPr>
                <a:t>2.</a:t>
              </a:r>
              <a:r>
                <a:rPr lang="zh-TW" altLang="en-US" sz="2400" dirty="0" smtClean="0">
                  <a:solidFill>
                    <a:schemeClr val="bg1"/>
                  </a:solidFill>
                  <a:latin typeface="標楷體" panose="03000509000000000000" pitchFamily="65" charset="-120"/>
                  <a:ea typeface="標楷體" panose="03000509000000000000" pitchFamily="65" charset="-120"/>
                </a:rPr>
                <a:t>適</a:t>
              </a:r>
              <a:r>
                <a:rPr lang="zh-TW" altLang="en-US" sz="2400" dirty="0">
                  <a:solidFill>
                    <a:schemeClr val="bg1"/>
                  </a:solidFill>
                  <a:latin typeface="標楷體" panose="03000509000000000000" pitchFamily="65" charset="-120"/>
                  <a:ea typeface="標楷體" panose="03000509000000000000" pitchFamily="65" charset="-120"/>
                </a:rPr>
                <a:t>性分組後有增加授課班級數之必要者，以該班群原班級數之</a:t>
              </a:r>
              <a:r>
                <a:rPr lang="zh-TW" altLang="en-US" sz="2400" dirty="0">
                  <a:solidFill>
                    <a:srgbClr val="FFFF00"/>
                  </a:solidFill>
                  <a:latin typeface="標楷體" panose="03000509000000000000" pitchFamily="65" charset="-120"/>
                  <a:ea typeface="標楷體" panose="03000509000000000000" pitchFamily="65" charset="-120"/>
                </a:rPr>
                <a:t>一點五倍</a:t>
              </a:r>
              <a:r>
                <a:rPr lang="zh-TW" altLang="en-US" sz="2400" dirty="0">
                  <a:solidFill>
                    <a:schemeClr val="bg1"/>
                  </a:solidFill>
                  <a:latin typeface="標楷體" panose="03000509000000000000" pitchFamily="65" charset="-120"/>
                  <a:ea typeface="標楷體" panose="03000509000000000000" pitchFamily="65" charset="-120"/>
                </a:rPr>
                <a:t>為限。</a:t>
              </a:r>
            </a:p>
          </p:txBody>
        </p:sp>
      </p:grpSp>
      <p:grpSp>
        <p:nvGrpSpPr>
          <p:cNvPr id="20" name="群組 19"/>
          <p:cNvGrpSpPr/>
          <p:nvPr/>
        </p:nvGrpSpPr>
        <p:grpSpPr>
          <a:xfrm>
            <a:off x="5414522" y="1162782"/>
            <a:ext cx="3571539" cy="2585236"/>
            <a:chOff x="5414522" y="1162782"/>
            <a:chExt cx="3571539" cy="2585236"/>
          </a:xfrm>
        </p:grpSpPr>
        <p:sp>
          <p:nvSpPr>
            <p:cNvPr id="18" name="圓角矩形 17"/>
            <p:cNvSpPr/>
            <p:nvPr/>
          </p:nvSpPr>
          <p:spPr>
            <a:xfrm>
              <a:off x="5414522" y="1162782"/>
              <a:ext cx="3571539" cy="2585236"/>
            </a:xfrm>
            <a:prstGeom prst="roundRect">
              <a:avLst/>
            </a:prstGeom>
            <a:solidFill>
              <a:schemeClr val="accent6"/>
            </a:soli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zh-TW" altLang="en-US"/>
            </a:p>
          </p:txBody>
        </p:sp>
        <p:sp>
          <p:nvSpPr>
            <p:cNvPr id="19" name="矩形 18"/>
            <p:cNvSpPr/>
            <p:nvPr/>
          </p:nvSpPr>
          <p:spPr>
            <a:xfrm>
              <a:off x="5580112" y="1301238"/>
              <a:ext cx="3240360" cy="2308324"/>
            </a:xfrm>
            <a:prstGeom prst="rect">
              <a:avLst/>
            </a:prstGeom>
          </p:spPr>
          <p:style>
            <a:lnRef idx="0">
              <a:schemeClr val="accent6"/>
            </a:lnRef>
            <a:fillRef idx="3">
              <a:schemeClr val="accent6"/>
            </a:fillRef>
            <a:effectRef idx="3">
              <a:schemeClr val="accent6"/>
            </a:effectRef>
            <a:fontRef idx="minor">
              <a:schemeClr val="lt1"/>
            </a:fontRef>
          </p:style>
          <p:txBody>
            <a:bodyPr wrap="square">
              <a:spAutoFit/>
            </a:bodyPr>
            <a:lstStyle/>
            <a:p>
              <a:r>
                <a:rPr lang="en-US" altLang="zh-TW" sz="2400" dirty="0" smtClean="0">
                  <a:solidFill>
                    <a:schemeClr val="bg1"/>
                  </a:solidFill>
                  <a:latin typeface="標楷體" panose="03000509000000000000" pitchFamily="65" charset="-120"/>
                  <a:ea typeface="標楷體" panose="03000509000000000000" pitchFamily="65" charset="-120"/>
                </a:rPr>
                <a:t>3.</a:t>
              </a:r>
              <a:r>
                <a:rPr lang="zh-TW" altLang="en-US" sz="2400" dirty="0" smtClean="0">
                  <a:solidFill>
                    <a:schemeClr val="bg1"/>
                  </a:solidFill>
                  <a:latin typeface="標楷體" panose="03000509000000000000" pitchFamily="65" charset="-120"/>
                  <a:ea typeface="標楷體" panose="03000509000000000000" pitchFamily="65" charset="-120"/>
                </a:rPr>
                <a:t>適</a:t>
              </a:r>
              <a:r>
                <a:rPr lang="zh-TW" altLang="en-US" sz="2400" dirty="0">
                  <a:solidFill>
                    <a:schemeClr val="bg1"/>
                  </a:solidFill>
                  <a:latin typeface="標楷體" panose="03000509000000000000" pitchFamily="65" charset="-120"/>
                  <a:ea typeface="標楷體" panose="03000509000000000000" pitchFamily="65" charset="-120"/>
                </a:rPr>
                <a:t>性分組，每班人數以不超過</a:t>
              </a:r>
              <a:r>
                <a:rPr lang="zh-TW" altLang="en-US" sz="2400" dirty="0">
                  <a:solidFill>
                    <a:srgbClr val="FFFF00"/>
                  </a:solidFill>
                  <a:latin typeface="標楷體" panose="03000509000000000000" pitchFamily="65" charset="-120"/>
                  <a:ea typeface="標楷體" panose="03000509000000000000" pitchFamily="65" charset="-120"/>
                </a:rPr>
                <a:t>原核定之班級人數</a:t>
              </a:r>
              <a:r>
                <a:rPr lang="zh-TW" altLang="en-US" sz="2400" dirty="0">
                  <a:solidFill>
                    <a:schemeClr val="bg1"/>
                  </a:solidFill>
                  <a:latin typeface="標楷體" panose="03000509000000000000" pitchFamily="65" charset="-120"/>
                  <a:ea typeface="標楷體" panose="03000509000000000000" pitchFamily="65" charset="-120"/>
                </a:rPr>
                <a:t>為原則，並不得</a:t>
              </a:r>
              <a:r>
                <a:rPr lang="zh-TW" altLang="en-US" sz="2400" dirty="0">
                  <a:solidFill>
                    <a:srgbClr val="FFFF00"/>
                  </a:solidFill>
                  <a:latin typeface="標楷體" panose="03000509000000000000" pitchFamily="65" charset="-120"/>
                  <a:ea typeface="標楷體" panose="03000509000000000000" pitchFamily="65" charset="-120"/>
                </a:rPr>
                <a:t>低於十二人</a:t>
              </a:r>
              <a:r>
                <a:rPr lang="zh-TW" altLang="en-US" sz="2400" dirty="0">
                  <a:solidFill>
                    <a:schemeClr val="bg1"/>
                  </a:solidFill>
                  <a:latin typeface="標楷體" panose="03000509000000000000" pitchFamily="65" charset="-120"/>
                  <a:ea typeface="標楷體" panose="03000509000000000000" pitchFamily="65" charset="-120"/>
                </a:rPr>
                <a:t>。</a:t>
              </a:r>
              <a:r>
                <a:rPr lang="zh-TW" altLang="en-US" sz="2400" dirty="0" smtClean="0">
                  <a:solidFill>
                    <a:schemeClr val="bg1"/>
                  </a:solidFill>
                  <a:latin typeface="標楷體" panose="03000509000000000000" pitchFamily="65" charset="-120"/>
                  <a:ea typeface="標楷體" panose="03000509000000000000" pitchFamily="65" charset="-120"/>
                </a:rPr>
                <a:t>但情形</a:t>
              </a:r>
              <a:r>
                <a:rPr lang="zh-TW" altLang="en-US" sz="2400" dirty="0">
                  <a:solidFill>
                    <a:schemeClr val="bg1"/>
                  </a:solidFill>
                  <a:latin typeface="標楷體" panose="03000509000000000000" pitchFamily="65" charset="-120"/>
                  <a:ea typeface="標楷體" panose="03000509000000000000" pitchFamily="65" charset="-120"/>
                </a:rPr>
                <a:t>特殊或學校經費足以支應者，得降低至十人。</a:t>
              </a:r>
            </a:p>
          </p:txBody>
        </p:sp>
      </p:grpSp>
      <p:grpSp>
        <p:nvGrpSpPr>
          <p:cNvPr id="26" name="群組 25"/>
          <p:cNvGrpSpPr/>
          <p:nvPr/>
        </p:nvGrpSpPr>
        <p:grpSpPr>
          <a:xfrm>
            <a:off x="386532" y="4068937"/>
            <a:ext cx="2508732" cy="2384399"/>
            <a:chOff x="386532" y="4068937"/>
            <a:chExt cx="2508732" cy="2384399"/>
          </a:xfrm>
        </p:grpSpPr>
        <p:sp>
          <p:nvSpPr>
            <p:cNvPr id="21" name="圓角矩形 20"/>
            <p:cNvSpPr/>
            <p:nvPr/>
          </p:nvSpPr>
          <p:spPr>
            <a:xfrm>
              <a:off x="386532" y="4068937"/>
              <a:ext cx="2508732" cy="2384399"/>
            </a:xfrm>
            <a:prstGeom prst="roundRect">
              <a:avLst/>
            </a:prstGeom>
            <a:solidFill>
              <a:srgbClr val="7030A0"/>
            </a:soli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zh-TW" altLang="en-US"/>
            </a:p>
          </p:txBody>
        </p:sp>
        <p:sp>
          <p:nvSpPr>
            <p:cNvPr id="22" name="矩形 21"/>
            <p:cNvSpPr/>
            <p:nvPr/>
          </p:nvSpPr>
          <p:spPr>
            <a:xfrm>
              <a:off x="452766" y="4311364"/>
              <a:ext cx="2376264" cy="1938992"/>
            </a:xfrm>
            <a:prstGeom prst="rect">
              <a:avLst/>
            </a:prstGeom>
            <a:solidFill>
              <a:srgbClr val="7030A0"/>
            </a:solidFill>
          </p:spPr>
          <p:style>
            <a:lnRef idx="0">
              <a:schemeClr val="accent6"/>
            </a:lnRef>
            <a:fillRef idx="3">
              <a:schemeClr val="accent6"/>
            </a:fillRef>
            <a:effectRef idx="3">
              <a:schemeClr val="accent6"/>
            </a:effectRef>
            <a:fontRef idx="minor">
              <a:schemeClr val="lt1"/>
            </a:fontRef>
          </p:style>
          <p:txBody>
            <a:bodyPr wrap="square">
              <a:spAutoFit/>
            </a:bodyPr>
            <a:lstStyle/>
            <a:p>
              <a:r>
                <a:rPr lang="en-US" altLang="zh-TW" sz="2400" dirty="0">
                  <a:solidFill>
                    <a:schemeClr val="bg1"/>
                  </a:solidFill>
                  <a:latin typeface="標楷體" panose="03000509000000000000" pitchFamily="65" charset="-120"/>
                  <a:ea typeface="標楷體" panose="03000509000000000000" pitchFamily="65" charset="-120"/>
                </a:rPr>
                <a:t>4</a:t>
              </a:r>
              <a:r>
                <a:rPr lang="en-US" altLang="zh-TW" sz="2400" dirty="0" smtClean="0">
                  <a:solidFill>
                    <a:schemeClr val="bg1"/>
                  </a:solidFill>
                  <a:latin typeface="標楷體" panose="03000509000000000000" pitchFamily="65" charset="-120"/>
                  <a:ea typeface="標楷體" panose="03000509000000000000" pitchFamily="65" charset="-120"/>
                </a:rPr>
                <a:t>.</a:t>
              </a:r>
              <a:r>
                <a:rPr lang="zh-TW" altLang="en-US" sz="2400" dirty="0" smtClean="0">
                  <a:solidFill>
                    <a:schemeClr val="bg1"/>
                  </a:solidFill>
                  <a:latin typeface="標楷體" panose="03000509000000000000" pitchFamily="65" charset="-120"/>
                  <a:ea typeface="標楷體" panose="03000509000000000000" pitchFamily="65" charset="-120"/>
                </a:rPr>
                <a:t>實施</a:t>
              </a:r>
              <a:r>
                <a:rPr lang="zh-TW" altLang="en-US" sz="2400" dirty="0">
                  <a:solidFill>
                    <a:schemeClr val="bg1"/>
                  </a:solidFill>
                  <a:latin typeface="標楷體" panose="03000509000000000000" pitchFamily="65" charset="-120"/>
                  <a:ea typeface="標楷體" panose="03000509000000000000" pitchFamily="65" charset="-120"/>
                </a:rPr>
                <a:t>適性分組教學前，應妥善規劃及進行</a:t>
              </a:r>
              <a:r>
                <a:rPr lang="zh-TW" altLang="en-US" sz="2400" dirty="0">
                  <a:solidFill>
                    <a:srgbClr val="FFFF00"/>
                  </a:solidFill>
                  <a:latin typeface="標楷體" panose="03000509000000000000" pitchFamily="65" charset="-120"/>
                  <a:ea typeface="標楷體" panose="03000509000000000000" pitchFamily="65" charset="-120"/>
                </a:rPr>
                <a:t>學生適性輔導</a:t>
              </a:r>
              <a:r>
                <a:rPr lang="zh-TW" altLang="en-US" sz="2400" dirty="0">
                  <a:solidFill>
                    <a:schemeClr val="bg1"/>
                  </a:solidFill>
                  <a:latin typeface="標楷體" panose="03000509000000000000" pitchFamily="65" charset="-120"/>
                  <a:ea typeface="標楷體" panose="03000509000000000000" pitchFamily="65" charset="-120"/>
                </a:rPr>
                <a:t>及</a:t>
              </a:r>
              <a:r>
                <a:rPr lang="zh-TW" altLang="en-US" sz="2400" dirty="0">
                  <a:solidFill>
                    <a:srgbClr val="FFFF00"/>
                  </a:solidFill>
                  <a:latin typeface="標楷體" panose="03000509000000000000" pitchFamily="65" charset="-120"/>
                  <a:ea typeface="標楷體" panose="03000509000000000000" pitchFamily="65" charset="-120"/>
                </a:rPr>
                <a:t>親師溝通</a:t>
              </a:r>
              <a:r>
                <a:rPr lang="zh-TW" altLang="en-US" sz="2400" dirty="0">
                  <a:solidFill>
                    <a:schemeClr val="bg1"/>
                  </a:solidFill>
                  <a:latin typeface="標楷體" panose="03000509000000000000" pitchFamily="65" charset="-120"/>
                  <a:ea typeface="標楷體" panose="03000509000000000000" pitchFamily="65" charset="-120"/>
                </a:rPr>
                <a:t>。</a:t>
              </a:r>
            </a:p>
          </p:txBody>
        </p:sp>
      </p:grpSp>
      <p:grpSp>
        <p:nvGrpSpPr>
          <p:cNvPr id="25" name="群組 24"/>
          <p:cNvGrpSpPr/>
          <p:nvPr/>
        </p:nvGrpSpPr>
        <p:grpSpPr>
          <a:xfrm>
            <a:off x="3264915" y="4068937"/>
            <a:ext cx="5267525" cy="2240383"/>
            <a:chOff x="3264915" y="4068937"/>
            <a:chExt cx="5267525" cy="2240383"/>
          </a:xfrm>
        </p:grpSpPr>
        <p:sp>
          <p:nvSpPr>
            <p:cNvPr id="23" name="圓角矩形 22"/>
            <p:cNvSpPr/>
            <p:nvPr/>
          </p:nvSpPr>
          <p:spPr>
            <a:xfrm>
              <a:off x="3264915" y="4068937"/>
              <a:ext cx="5267525" cy="2240383"/>
            </a:xfrm>
            <a:prstGeom prst="roundRect">
              <a:avLst/>
            </a:prstGeom>
            <a:solidFill>
              <a:schemeClr val="accent3">
                <a:lumMod val="50000"/>
              </a:schemeClr>
            </a:soli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zh-TW" altLang="en-US"/>
            </a:p>
          </p:txBody>
        </p:sp>
        <p:sp>
          <p:nvSpPr>
            <p:cNvPr id="24" name="矩形 23"/>
            <p:cNvSpPr/>
            <p:nvPr/>
          </p:nvSpPr>
          <p:spPr>
            <a:xfrm>
              <a:off x="3486409" y="4219632"/>
              <a:ext cx="4824536" cy="1569660"/>
            </a:xfrm>
            <a:prstGeom prst="rect">
              <a:avLst/>
            </a:prstGeom>
            <a:solidFill>
              <a:schemeClr val="accent3">
                <a:lumMod val="50000"/>
              </a:schemeClr>
            </a:solidFill>
          </p:spPr>
          <p:style>
            <a:lnRef idx="0">
              <a:schemeClr val="accent3"/>
            </a:lnRef>
            <a:fillRef idx="3">
              <a:schemeClr val="accent3"/>
            </a:fillRef>
            <a:effectRef idx="3">
              <a:schemeClr val="accent3"/>
            </a:effectRef>
            <a:fontRef idx="minor">
              <a:schemeClr val="lt1"/>
            </a:fontRef>
          </p:style>
          <p:txBody>
            <a:bodyPr wrap="square">
              <a:spAutoFit/>
            </a:bodyPr>
            <a:lstStyle/>
            <a:p>
              <a:r>
                <a:rPr lang="en-US" altLang="zh-TW" sz="2400" dirty="0" smtClean="0">
                  <a:solidFill>
                    <a:schemeClr val="bg1"/>
                  </a:solidFill>
                  <a:latin typeface="標楷體" panose="03000509000000000000" pitchFamily="65" charset="-120"/>
                  <a:ea typeface="標楷體" panose="03000509000000000000" pitchFamily="65" charset="-120"/>
                </a:rPr>
                <a:t>5.</a:t>
              </a:r>
              <a:r>
                <a:rPr lang="zh-TW" altLang="en-US" sz="2400" dirty="0" smtClean="0">
                  <a:solidFill>
                    <a:srgbClr val="FFFF00"/>
                  </a:solidFill>
                  <a:latin typeface="標楷體" panose="03000509000000000000" pitchFamily="65" charset="-120"/>
                  <a:ea typeface="標楷體" panose="03000509000000000000" pitchFamily="65" charset="-120"/>
                </a:rPr>
                <a:t>各科目</a:t>
              </a:r>
              <a:r>
                <a:rPr lang="zh-TW" altLang="en-US" sz="2400" dirty="0" smtClean="0">
                  <a:solidFill>
                    <a:schemeClr val="bg1"/>
                  </a:solidFill>
                  <a:latin typeface="標楷體" panose="03000509000000000000" pitchFamily="65" charset="-120"/>
                  <a:ea typeface="標楷體" panose="03000509000000000000" pitchFamily="65" charset="-120"/>
                </a:rPr>
                <a:t>適</a:t>
              </a:r>
              <a:r>
                <a:rPr lang="zh-TW" altLang="en-US" sz="2400" dirty="0">
                  <a:solidFill>
                    <a:schemeClr val="bg1"/>
                  </a:solidFill>
                  <a:latin typeface="標楷體" panose="03000509000000000000" pitchFamily="65" charset="-120"/>
                  <a:ea typeface="標楷體" panose="03000509000000000000" pitchFamily="65" charset="-120"/>
                </a:rPr>
                <a:t>性分組教學之分組方式、教材、教學進度、教學方法及評量方式，經</a:t>
              </a:r>
              <a:r>
                <a:rPr lang="zh-TW" altLang="en-US" sz="2400" dirty="0" smtClean="0">
                  <a:solidFill>
                    <a:schemeClr val="bg1"/>
                  </a:solidFill>
                  <a:latin typeface="標楷體" panose="03000509000000000000" pitchFamily="65" charset="-120"/>
                  <a:ea typeface="標楷體" panose="03000509000000000000" pitchFamily="65" charset="-120"/>
                </a:rPr>
                <a:t>學校課程</a:t>
              </a:r>
              <a:r>
                <a:rPr lang="zh-TW" altLang="en-US" sz="2400" dirty="0">
                  <a:solidFill>
                    <a:schemeClr val="bg1"/>
                  </a:solidFill>
                  <a:latin typeface="標楷體" panose="03000509000000000000" pitchFamily="65" charset="-120"/>
                  <a:ea typeface="標楷體" panose="03000509000000000000" pitchFamily="65" charset="-120"/>
                </a:rPr>
                <a:t>發展委員會通過後實施，</a:t>
              </a:r>
              <a:r>
                <a:rPr lang="zh-TW" altLang="en-US" sz="2400" dirty="0" smtClean="0">
                  <a:solidFill>
                    <a:schemeClr val="bg1"/>
                  </a:solidFill>
                  <a:latin typeface="標楷體" panose="03000509000000000000" pitchFamily="65" charset="-120"/>
                  <a:ea typeface="標楷體" panose="03000509000000000000" pitchFamily="65" charset="-120"/>
                </a:rPr>
                <a:t>並納入</a:t>
              </a:r>
              <a:r>
                <a:rPr lang="zh-TW" altLang="en-US" sz="2400" dirty="0" smtClean="0">
                  <a:solidFill>
                    <a:srgbClr val="FFFF00"/>
                  </a:solidFill>
                  <a:latin typeface="標楷體" panose="03000509000000000000" pitchFamily="65" charset="-120"/>
                  <a:ea typeface="標楷體" panose="03000509000000000000" pitchFamily="65" charset="-120"/>
                </a:rPr>
                <a:t>學校</a:t>
              </a:r>
              <a:r>
                <a:rPr lang="zh-TW" altLang="en-US" sz="2400" dirty="0">
                  <a:solidFill>
                    <a:srgbClr val="FFFF00"/>
                  </a:solidFill>
                  <a:latin typeface="標楷體" panose="03000509000000000000" pitchFamily="65" charset="-120"/>
                  <a:ea typeface="標楷體" panose="03000509000000000000" pitchFamily="65" charset="-120"/>
                </a:rPr>
                <a:t>課程</a:t>
              </a:r>
              <a:r>
                <a:rPr lang="zh-TW" altLang="en-US" sz="2400" dirty="0" smtClean="0">
                  <a:solidFill>
                    <a:srgbClr val="FFFF00"/>
                  </a:solidFill>
                  <a:latin typeface="標楷體" panose="03000509000000000000" pitchFamily="65" charset="-120"/>
                  <a:ea typeface="標楷體" panose="03000509000000000000" pitchFamily="65" charset="-120"/>
                </a:rPr>
                <a:t>計畫</a:t>
              </a:r>
              <a:r>
                <a:rPr lang="zh-TW" altLang="en-US" sz="2400" dirty="0" smtClean="0">
                  <a:solidFill>
                    <a:schemeClr val="bg1"/>
                  </a:solidFill>
                  <a:latin typeface="標楷體" panose="03000509000000000000" pitchFamily="65" charset="-120"/>
                  <a:ea typeface="標楷體" panose="03000509000000000000" pitchFamily="65" charset="-120"/>
                </a:rPr>
                <a:t>。</a:t>
              </a:r>
              <a:endParaRPr lang="zh-TW" altLang="en-US" sz="2400" dirty="0">
                <a:solidFill>
                  <a:schemeClr val="bg1"/>
                </a:solidFill>
                <a:latin typeface="標楷體" panose="03000509000000000000" pitchFamily="65" charset="-120"/>
                <a:ea typeface="標楷體" panose="03000509000000000000" pitchFamily="65" charset="-120"/>
              </a:endParaRPr>
            </a:p>
          </p:txBody>
        </p:sp>
      </p:grpSp>
    </p:spTree>
    <p:extLst>
      <p:ext uri="{BB962C8B-B14F-4D97-AF65-F5344CB8AC3E}">
        <p14:creationId xmlns:p14="http://schemas.microsoft.com/office/powerpoint/2010/main" val="16374858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388</TotalTime>
  <Words>3222</Words>
  <Application>Microsoft Office PowerPoint</Application>
  <PresentationFormat>如螢幕大小 (4:3)</PresentationFormat>
  <Paragraphs>232</Paragraphs>
  <Slides>35</Slides>
  <Notes>1</Notes>
  <HiddenSlides>0</HiddenSlides>
  <MMClips>0</MMClips>
  <ScaleCrop>false</ScaleCrop>
  <HeadingPairs>
    <vt:vector size="4" baseType="variant">
      <vt:variant>
        <vt:lpstr>佈景主題</vt:lpstr>
      </vt:variant>
      <vt:variant>
        <vt:i4>1</vt:i4>
      </vt:variant>
      <vt:variant>
        <vt:lpstr>投影片標題</vt:lpstr>
      </vt:variant>
      <vt:variant>
        <vt:i4>35</vt:i4>
      </vt:variant>
    </vt:vector>
  </HeadingPairs>
  <TitlesOfParts>
    <vt:vector size="36" baseType="lpstr">
      <vt:lpstr>Office 佈景主題</vt:lpstr>
      <vt:lpstr>普通高級中等學校 課程規劃與實施</vt:lpstr>
      <vt:lpstr>目   錄</vt:lpstr>
      <vt:lpstr>十二年國教總綱的願景、理念與目標</vt:lpstr>
      <vt:lpstr>核心素養：以｢核心素養｣做為課程發展之主軸，支援各教育階段之間的連貫以及各領域/科目之間的統整。</vt:lpstr>
      <vt:lpstr>         普通高中課程類型架構</vt:lpstr>
      <vt:lpstr>普通型高中99課綱 VS 新課綱</vt:lpstr>
      <vt:lpstr>普通型高級中等學校部定必修科目及學分數</vt:lpstr>
      <vt:lpstr>部定必修課程規劃</vt:lpstr>
      <vt:lpstr>部定必修課程規劃適性分組教學</vt:lpstr>
      <vt:lpstr>校訂必修課程架構→特色與創新</vt:lpstr>
      <vt:lpstr>校訂必修課程規劃</vt:lpstr>
      <vt:lpstr>選修課程規劃</vt:lpstr>
      <vt:lpstr>選修課程規劃</vt:lpstr>
      <vt:lpstr>選修課程規劃</vt:lpstr>
      <vt:lpstr>選修課程規劃</vt:lpstr>
      <vt:lpstr>選修課程規劃</vt:lpstr>
      <vt:lpstr>專題、跨領域科目、探究與實作及實作、探索體驗課程規劃</vt:lpstr>
      <vt:lpstr>專題、跨領域科目、探究與實作及實作、探索體驗課程規劃</vt:lpstr>
      <vt:lpstr>專題、跨領域科目、探究與實作及實作、探索體驗課程規劃</vt:lpstr>
      <vt:lpstr>彈性學習時間規劃</vt:lpstr>
      <vt:lpstr>彈性學習時間規劃</vt:lpstr>
      <vt:lpstr>彈性學習時間規劃</vt:lpstr>
      <vt:lpstr>彈性學習時間規劃</vt:lpstr>
      <vt:lpstr>彈性學習時間規劃</vt:lpstr>
      <vt:lpstr>學生應參與課程發展委員會</vt:lpstr>
      <vt:lpstr>部定必修課程適性分組教學實務操作</vt:lpstr>
      <vt:lpstr>校訂必修課程實務操作</vt:lpstr>
      <vt:lpstr>選修課程實務操作</vt:lpstr>
      <vt:lpstr>彈性學習時間規劃實務操作</vt:lpstr>
      <vt:lpstr>彈性學習時間規劃實務操作</vt:lpstr>
      <vt:lpstr>彈性學習時間規劃實務操作</vt:lpstr>
      <vt:lpstr>彈性學習時間規劃實務操作</vt:lpstr>
      <vt:lpstr>學生應修習條件</vt:lpstr>
      <vt:lpstr>學生畢業條件</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普通高級中等學校 課程規劃與實施</dc:title>
  <dc:creator>Anthony Lee</dc:creator>
  <cp:lastModifiedBy>anthony Lee</cp:lastModifiedBy>
  <cp:revision>42</cp:revision>
  <dcterms:created xsi:type="dcterms:W3CDTF">2017-08-16T13:20:45Z</dcterms:created>
  <dcterms:modified xsi:type="dcterms:W3CDTF">2017-09-25T14:29:04Z</dcterms:modified>
</cp:coreProperties>
</file>