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356" r:id="rId3"/>
    <p:sldId id="378" r:id="rId4"/>
    <p:sldId id="364" r:id="rId5"/>
    <p:sldId id="361" r:id="rId6"/>
    <p:sldId id="365" r:id="rId7"/>
    <p:sldId id="367" r:id="rId8"/>
    <p:sldId id="368" r:id="rId9"/>
    <p:sldId id="369" r:id="rId10"/>
    <p:sldId id="371" r:id="rId11"/>
    <p:sldId id="372" r:id="rId12"/>
    <p:sldId id="373" r:id="rId13"/>
    <p:sldId id="374" r:id="rId14"/>
    <p:sldId id="375" r:id="rId15"/>
    <p:sldId id="376" r:id="rId16"/>
    <p:sldId id="380" r:id="rId17"/>
    <p:sldId id="381" r:id="rId18"/>
    <p:sldId id="382" r:id="rId19"/>
    <p:sldId id="383" r:id="rId20"/>
    <p:sldId id="377" r:id="rId21"/>
    <p:sldId id="384" r:id="rId22"/>
    <p:sldId id="386" r:id="rId23"/>
    <p:sldId id="387" r:id="rId24"/>
    <p:sldId id="274" r:id="rId25"/>
  </p:sldIdLst>
  <p:sldSz cx="9144000" cy="6858000" type="screen4x3"/>
  <p:notesSz cx="6797675" cy="992822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00"/>
    <a:srgbClr val="FFFF99"/>
    <a:srgbClr val="CCFF66"/>
    <a:srgbClr val="FF9900"/>
    <a:srgbClr val="008000"/>
    <a:srgbClr val="A4E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0" autoAdjust="0"/>
    <p:restoredTop sz="94660"/>
  </p:normalViewPr>
  <p:slideViewPr>
    <p:cSldViewPr>
      <p:cViewPr>
        <p:scale>
          <a:sx n="113" d="100"/>
          <a:sy n="113" d="100"/>
        </p:scale>
        <p:origin x="-14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0A2A2-095F-4AB1-85EA-7414D9ED4D4D}" type="doc">
      <dgm:prSet loTypeId="urn:microsoft.com/office/officeart/2008/layout/HexagonCluster" loCatId="picture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zh-TW" altLang="en-US"/>
        </a:p>
      </dgm:t>
    </dgm:pt>
    <dgm:pt modelId="{FF0EA664-E0AC-4EB2-8305-CF479BF9EFCF}">
      <dgm:prSet phldrT="[文字]" custT="1"/>
      <dgm:spPr/>
      <dgm:t>
        <a:bodyPr/>
        <a:lstStyle/>
        <a:p>
          <a:r>
            <a:rPr lang="zh-TW" altLang="en-US" sz="2400" b="1" dirty="0" smtClean="0"/>
            <a:t>補強課程</a:t>
          </a:r>
          <a:r>
            <a:rPr lang="zh-TW" altLang="en-US" sz="1800" dirty="0" smtClean="0"/>
            <a:t>（補強性選修、差異化教學、加強課程）</a:t>
          </a:r>
          <a:endParaRPr lang="zh-TW" altLang="en-US" sz="1800" dirty="0"/>
        </a:p>
      </dgm:t>
    </dgm:pt>
    <dgm:pt modelId="{78406484-0614-4370-832D-E470DE1A0946}" type="parTrans" cxnId="{1E99C7BB-3B42-47FA-B356-044E38F99ED4}">
      <dgm:prSet/>
      <dgm:spPr/>
      <dgm:t>
        <a:bodyPr/>
        <a:lstStyle/>
        <a:p>
          <a:endParaRPr lang="zh-TW" altLang="en-US"/>
        </a:p>
      </dgm:t>
    </dgm:pt>
    <dgm:pt modelId="{E4944C79-204A-4FE3-B20D-B3372E416EB8}" type="sibTrans" cxnId="{1E99C7BB-3B42-47FA-B356-044E38F99ED4}">
      <dgm:prSet/>
      <dgm:spPr>
        <a:blipFill>
          <a:blip xmlns:r="http://schemas.openxmlformats.org/officeDocument/2006/relationships" r:embed="rId1"/>
          <a:srcRect/>
          <a:stretch>
            <a:fillRect l="-15000" r="-15000"/>
          </a:stretch>
        </a:blipFill>
      </dgm:spPr>
      <dgm:t>
        <a:bodyPr/>
        <a:lstStyle/>
        <a:p>
          <a:endParaRPr lang="zh-TW" altLang="en-US"/>
        </a:p>
      </dgm:t>
    </dgm:pt>
    <dgm:pt modelId="{2EE6917C-44F4-46EE-BD9B-F3F7B6A444D5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altLang="en-US" sz="2400" b="1" dirty="0" smtClean="0"/>
            <a:t>校訂課程</a:t>
          </a:r>
          <a:r>
            <a:rPr lang="zh-TW" altLang="en-US" sz="1700" dirty="0" smtClean="0"/>
            <a:t>（校訂必修</a:t>
          </a:r>
          <a:r>
            <a:rPr lang="en-US" altLang="zh-TW" sz="1700" dirty="0" smtClean="0"/>
            <a:t>4+</a:t>
          </a:r>
          <a:r>
            <a:rPr lang="zh-TW" altLang="en-US" sz="1700" dirty="0" smtClean="0"/>
            <a:t>多元選修</a:t>
          </a:r>
          <a:r>
            <a:rPr lang="en-US" altLang="zh-TW" sz="1700" dirty="0" smtClean="0"/>
            <a:t>6+</a:t>
          </a:r>
          <a:r>
            <a:rPr lang="zh-TW" altLang="en-US" sz="1700" dirty="0" smtClean="0"/>
            <a:t>彈性課程</a:t>
          </a:r>
          <a:r>
            <a:rPr lang="en-US" altLang="zh-TW" sz="1700" dirty="0" smtClean="0"/>
            <a:t>2-3</a:t>
          </a:r>
          <a:r>
            <a:rPr lang="zh-TW" altLang="en-US" sz="1700" dirty="0" smtClean="0"/>
            <a:t>）</a:t>
          </a:r>
          <a:endParaRPr lang="zh-TW" altLang="en-US" sz="1700" dirty="0"/>
        </a:p>
      </dgm:t>
    </dgm:pt>
    <dgm:pt modelId="{F1C224D6-8E42-4100-B665-9590FF074713}" type="parTrans" cxnId="{3C57EEA1-E2D9-4C3B-9223-96C03A17FE15}">
      <dgm:prSet/>
      <dgm:spPr/>
      <dgm:t>
        <a:bodyPr/>
        <a:lstStyle/>
        <a:p>
          <a:endParaRPr lang="zh-TW" altLang="en-US"/>
        </a:p>
      </dgm:t>
    </dgm:pt>
    <dgm:pt modelId="{B4D5CD84-20D3-4DA9-8DD0-21823B0DECAE}" type="sibTrans" cxnId="{3C57EEA1-E2D9-4C3B-9223-96C03A17FE15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zh-TW" altLang="en-US"/>
        </a:p>
      </dgm:t>
    </dgm:pt>
    <dgm:pt modelId="{8F3D795A-89BD-47A1-8BFA-BBF166C7F20F}">
      <dgm:prSet phldrT="[文字]" custT="1"/>
      <dgm:spPr>
        <a:solidFill>
          <a:srgbClr val="00B050"/>
        </a:solidFill>
      </dgm:spPr>
      <dgm:t>
        <a:bodyPr/>
        <a:lstStyle/>
        <a:p>
          <a:r>
            <a:rPr lang="zh-TW" altLang="en-US" sz="2400" b="1" dirty="0" smtClean="0">
              <a:solidFill>
                <a:schemeClr val="bg1"/>
              </a:solidFill>
            </a:rPr>
            <a:t>部定課程</a:t>
          </a:r>
          <a:r>
            <a:rPr lang="zh-TW" altLang="en-US" sz="2100" dirty="0" smtClean="0"/>
            <a:t>（必修</a:t>
          </a:r>
          <a:r>
            <a:rPr lang="en-US" altLang="zh-TW" sz="2100" dirty="0" smtClean="0"/>
            <a:t>+</a:t>
          </a:r>
          <a:r>
            <a:rPr lang="zh-TW" altLang="en-US" sz="2100" dirty="0" smtClean="0"/>
            <a:t>加深加廣選修）</a:t>
          </a:r>
          <a:endParaRPr lang="zh-TW" altLang="en-US" sz="2100" dirty="0"/>
        </a:p>
      </dgm:t>
    </dgm:pt>
    <dgm:pt modelId="{38248276-C4BB-470C-9B4D-59B0935A4164}" type="parTrans" cxnId="{C7644BB9-C62C-4BA2-B915-C5C0DA038B29}">
      <dgm:prSet/>
      <dgm:spPr/>
      <dgm:t>
        <a:bodyPr/>
        <a:lstStyle/>
        <a:p>
          <a:endParaRPr lang="zh-TW" altLang="en-US"/>
        </a:p>
      </dgm:t>
    </dgm:pt>
    <dgm:pt modelId="{10058D84-8259-4E94-BCC0-F1386C62D8A3}" type="sibTrans" cxnId="{C7644BB9-C62C-4BA2-B915-C5C0DA038B29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zh-TW" altLang="en-US"/>
        </a:p>
      </dgm:t>
    </dgm:pt>
    <dgm:pt modelId="{D6D7A19C-01A7-4B9F-A4C7-022EE3064BA9}" type="pres">
      <dgm:prSet presAssocID="{A680A2A2-095F-4AB1-85EA-7414D9ED4D4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zh-TW" altLang="en-US"/>
        </a:p>
      </dgm:t>
    </dgm:pt>
    <dgm:pt modelId="{26F606B7-6400-4408-AAB1-2E296E0B06CF}" type="pres">
      <dgm:prSet presAssocID="{FF0EA664-E0AC-4EB2-8305-CF479BF9EFCF}" presName="text1" presStyleCnt="0"/>
      <dgm:spPr/>
    </dgm:pt>
    <dgm:pt modelId="{43F32CA4-268A-4E97-8EAB-A6B08B86F60B}" type="pres">
      <dgm:prSet presAssocID="{FF0EA664-E0AC-4EB2-8305-CF479BF9EFCF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E07010-3930-49C5-8922-181805683CDA}" type="pres">
      <dgm:prSet presAssocID="{FF0EA664-E0AC-4EB2-8305-CF479BF9EFCF}" presName="textaccent1" presStyleCnt="0"/>
      <dgm:spPr/>
    </dgm:pt>
    <dgm:pt modelId="{9572AADF-FF46-49AF-8F40-8CE44A62BAE8}" type="pres">
      <dgm:prSet presAssocID="{FF0EA664-E0AC-4EB2-8305-CF479BF9EFCF}" presName="accentRepeatNode" presStyleLbl="solidAlignAcc1" presStyleIdx="0" presStyleCnt="6"/>
      <dgm:spPr/>
    </dgm:pt>
    <dgm:pt modelId="{99765A79-307C-489A-B231-856D49CAB046}" type="pres">
      <dgm:prSet presAssocID="{E4944C79-204A-4FE3-B20D-B3372E416EB8}" presName="image1" presStyleCnt="0"/>
      <dgm:spPr/>
    </dgm:pt>
    <dgm:pt modelId="{1484E669-EC16-4667-9665-2A56D9A7E5AE}" type="pres">
      <dgm:prSet presAssocID="{E4944C79-204A-4FE3-B20D-B3372E416EB8}" presName="imageRepeatNode" presStyleLbl="alignAcc1" presStyleIdx="0" presStyleCnt="3"/>
      <dgm:spPr/>
      <dgm:t>
        <a:bodyPr/>
        <a:lstStyle/>
        <a:p>
          <a:endParaRPr lang="zh-TW" altLang="en-US"/>
        </a:p>
      </dgm:t>
    </dgm:pt>
    <dgm:pt modelId="{3E1E19D4-1F9B-4D4D-8D56-7AEAD218452D}" type="pres">
      <dgm:prSet presAssocID="{E4944C79-204A-4FE3-B20D-B3372E416EB8}" presName="imageaccent1" presStyleCnt="0"/>
      <dgm:spPr/>
    </dgm:pt>
    <dgm:pt modelId="{C85A579B-411D-443A-8F02-DC5BB91B070A}" type="pres">
      <dgm:prSet presAssocID="{E4944C79-204A-4FE3-B20D-B3372E416EB8}" presName="accentRepeatNode" presStyleLbl="solidAlignAcc1" presStyleIdx="1" presStyleCnt="6"/>
      <dgm:spPr/>
    </dgm:pt>
    <dgm:pt modelId="{0717B12B-2892-4439-AF4B-7A53CE7F5325}" type="pres">
      <dgm:prSet presAssocID="{2EE6917C-44F4-46EE-BD9B-F3F7B6A444D5}" presName="text2" presStyleCnt="0"/>
      <dgm:spPr/>
    </dgm:pt>
    <dgm:pt modelId="{2EC0F0F4-3F8E-4620-B568-EE557BAB18D6}" type="pres">
      <dgm:prSet presAssocID="{2EE6917C-44F4-46EE-BD9B-F3F7B6A444D5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062A8D-9F16-4ACB-910B-E98FBD760097}" type="pres">
      <dgm:prSet presAssocID="{2EE6917C-44F4-46EE-BD9B-F3F7B6A444D5}" presName="textaccent2" presStyleCnt="0"/>
      <dgm:spPr/>
    </dgm:pt>
    <dgm:pt modelId="{E8D2475F-AF7D-43AD-9AA9-05427EA1E9B0}" type="pres">
      <dgm:prSet presAssocID="{2EE6917C-44F4-46EE-BD9B-F3F7B6A444D5}" presName="accentRepeatNode" presStyleLbl="solidAlignAcc1" presStyleIdx="2" presStyleCnt="6"/>
      <dgm:spPr/>
    </dgm:pt>
    <dgm:pt modelId="{7BB7CF49-D49C-4AB1-A966-EA2FC93CC066}" type="pres">
      <dgm:prSet presAssocID="{B4D5CD84-20D3-4DA9-8DD0-21823B0DECAE}" presName="image2" presStyleCnt="0"/>
      <dgm:spPr/>
    </dgm:pt>
    <dgm:pt modelId="{5DD007D1-F7B7-4F09-B7AA-28B955829949}" type="pres">
      <dgm:prSet presAssocID="{B4D5CD84-20D3-4DA9-8DD0-21823B0DECAE}" presName="imageRepeatNode" presStyleLbl="alignAcc1" presStyleIdx="1" presStyleCnt="3"/>
      <dgm:spPr/>
      <dgm:t>
        <a:bodyPr/>
        <a:lstStyle/>
        <a:p>
          <a:endParaRPr lang="zh-TW" altLang="en-US"/>
        </a:p>
      </dgm:t>
    </dgm:pt>
    <dgm:pt modelId="{C8B367D2-B6BA-4D1A-A471-2A46914338AE}" type="pres">
      <dgm:prSet presAssocID="{B4D5CD84-20D3-4DA9-8DD0-21823B0DECAE}" presName="imageaccent2" presStyleCnt="0"/>
      <dgm:spPr/>
    </dgm:pt>
    <dgm:pt modelId="{D44111A3-4E9A-4BF7-8A02-62A0F63D07B1}" type="pres">
      <dgm:prSet presAssocID="{B4D5CD84-20D3-4DA9-8DD0-21823B0DECAE}" presName="accentRepeatNode" presStyleLbl="solidAlignAcc1" presStyleIdx="3" presStyleCnt="6"/>
      <dgm:spPr/>
    </dgm:pt>
    <dgm:pt modelId="{FAF555D9-4D09-4807-861F-4C1C14CB1125}" type="pres">
      <dgm:prSet presAssocID="{8F3D795A-89BD-47A1-8BFA-BBF166C7F20F}" presName="text3" presStyleCnt="0"/>
      <dgm:spPr/>
    </dgm:pt>
    <dgm:pt modelId="{5F0DC855-C673-42A7-A74E-A78E69CE2D61}" type="pres">
      <dgm:prSet presAssocID="{8F3D795A-89BD-47A1-8BFA-BBF166C7F20F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D74218-F6D0-4B1A-B5C4-F6B6D0B9812E}" type="pres">
      <dgm:prSet presAssocID="{8F3D795A-89BD-47A1-8BFA-BBF166C7F20F}" presName="textaccent3" presStyleCnt="0"/>
      <dgm:spPr/>
    </dgm:pt>
    <dgm:pt modelId="{A7EDDBE7-083E-4CCD-8981-EFB0193EA5C4}" type="pres">
      <dgm:prSet presAssocID="{8F3D795A-89BD-47A1-8BFA-BBF166C7F20F}" presName="accentRepeatNode" presStyleLbl="solidAlignAcc1" presStyleIdx="4" presStyleCnt="6"/>
      <dgm:spPr/>
    </dgm:pt>
    <dgm:pt modelId="{D3CF92B3-85A7-4262-B04D-72CA6399C684}" type="pres">
      <dgm:prSet presAssocID="{10058D84-8259-4E94-BCC0-F1386C62D8A3}" presName="image3" presStyleCnt="0"/>
      <dgm:spPr/>
    </dgm:pt>
    <dgm:pt modelId="{A1023116-4017-4A79-9A71-5A95F2A992CE}" type="pres">
      <dgm:prSet presAssocID="{10058D84-8259-4E94-BCC0-F1386C62D8A3}" presName="imageRepeatNode" presStyleLbl="alignAcc1" presStyleIdx="2" presStyleCnt="3"/>
      <dgm:spPr/>
      <dgm:t>
        <a:bodyPr/>
        <a:lstStyle/>
        <a:p>
          <a:endParaRPr lang="zh-TW" altLang="en-US"/>
        </a:p>
      </dgm:t>
    </dgm:pt>
    <dgm:pt modelId="{C5129825-82A9-4923-87A8-6B72D68B0B55}" type="pres">
      <dgm:prSet presAssocID="{10058D84-8259-4E94-BCC0-F1386C62D8A3}" presName="imageaccent3" presStyleCnt="0"/>
      <dgm:spPr/>
    </dgm:pt>
    <dgm:pt modelId="{27707A2E-F41C-4274-9FA2-72B96FE37B02}" type="pres">
      <dgm:prSet presAssocID="{10058D84-8259-4E94-BCC0-F1386C62D8A3}" presName="accentRepeatNode" presStyleLbl="solidAlignAcc1" presStyleIdx="5" presStyleCnt="6"/>
      <dgm:spPr/>
    </dgm:pt>
  </dgm:ptLst>
  <dgm:cxnLst>
    <dgm:cxn modelId="{650DB05C-08C1-4A17-B856-2D4BC66585A6}" type="presOf" srcId="{8F3D795A-89BD-47A1-8BFA-BBF166C7F20F}" destId="{5F0DC855-C673-42A7-A74E-A78E69CE2D61}" srcOrd="0" destOrd="0" presId="urn:microsoft.com/office/officeart/2008/layout/HexagonCluster"/>
    <dgm:cxn modelId="{1E99C7BB-3B42-47FA-B356-044E38F99ED4}" srcId="{A680A2A2-095F-4AB1-85EA-7414D9ED4D4D}" destId="{FF0EA664-E0AC-4EB2-8305-CF479BF9EFCF}" srcOrd="0" destOrd="0" parTransId="{78406484-0614-4370-832D-E470DE1A0946}" sibTransId="{E4944C79-204A-4FE3-B20D-B3372E416EB8}"/>
    <dgm:cxn modelId="{C7644BB9-C62C-4BA2-B915-C5C0DA038B29}" srcId="{A680A2A2-095F-4AB1-85EA-7414D9ED4D4D}" destId="{8F3D795A-89BD-47A1-8BFA-BBF166C7F20F}" srcOrd="2" destOrd="0" parTransId="{38248276-C4BB-470C-9B4D-59B0935A4164}" sibTransId="{10058D84-8259-4E94-BCC0-F1386C62D8A3}"/>
    <dgm:cxn modelId="{3C57EEA1-E2D9-4C3B-9223-96C03A17FE15}" srcId="{A680A2A2-095F-4AB1-85EA-7414D9ED4D4D}" destId="{2EE6917C-44F4-46EE-BD9B-F3F7B6A444D5}" srcOrd="1" destOrd="0" parTransId="{F1C224D6-8E42-4100-B665-9590FF074713}" sibTransId="{B4D5CD84-20D3-4DA9-8DD0-21823B0DECAE}"/>
    <dgm:cxn modelId="{2332D81D-F5D2-4295-B8A0-272C16D00551}" type="presOf" srcId="{B4D5CD84-20D3-4DA9-8DD0-21823B0DECAE}" destId="{5DD007D1-F7B7-4F09-B7AA-28B955829949}" srcOrd="0" destOrd="0" presId="urn:microsoft.com/office/officeart/2008/layout/HexagonCluster"/>
    <dgm:cxn modelId="{6E45ED8E-5DC4-4B64-A6E9-C517DFC164A1}" type="presOf" srcId="{E4944C79-204A-4FE3-B20D-B3372E416EB8}" destId="{1484E669-EC16-4667-9665-2A56D9A7E5AE}" srcOrd="0" destOrd="0" presId="urn:microsoft.com/office/officeart/2008/layout/HexagonCluster"/>
    <dgm:cxn modelId="{BAB5B2E9-D626-424F-9EBE-CD6540DF1ED3}" type="presOf" srcId="{2EE6917C-44F4-46EE-BD9B-F3F7B6A444D5}" destId="{2EC0F0F4-3F8E-4620-B568-EE557BAB18D6}" srcOrd="0" destOrd="0" presId="urn:microsoft.com/office/officeart/2008/layout/HexagonCluster"/>
    <dgm:cxn modelId="{A4128E2E-2958-4CDE-9471-AB967A10DC1E}" type="presOf" srcId="{10058D84-8259-4E94-BCC0-F1386C62D8A3}" destId="{A1023116-4017-4A79-9A71-5A95F2A992CE}" srcOrd="0" destOrd="0" presId="urn:microsoft.com/office/officeart/2008/layout/HexagonCluster"/>
    <dgm:cxn modelId="{4BBBA6DC-4E87-49F9-8C50-E8F534A0AB46}" type="presOf" srcId="{A680A2A2-095F-4AB1-85EA-7414D9ED4D4D}" destId="{D6D7A19C-01A7-4B9F-A4C7-022EE3064BA9}" srcOrd="0" destOrd="0" presId="urn:microsoft.com/office/officeart/2008/layout/HexagonCluster"/>
    <dgm:cxn modelId="{7D89A11C-8DB4-44D4-A255-224C63D5672D}" type="presOf" srcId="{FF0EA664-E0AC-4EB2-8305-CF479BF9EFCF}" destId="{43F32CA4-268A-4E97-8EAB-A6B08B86F60B}" srcOrd="0" destOrd="0" presId="urn:microsoft.com/office/officeart/2008/layout/HexagonCluster"/>
    <dgm:cxn modelId="{C254E09C-B156-4DD0-B7C4-E41592F73C0B}" type="presParOf" srcId="{D6D7A19C-01A7-4B9F-A4C7-022EE3064BA9}" destId="{26F606B7-6400-4408-AAB1-2E296E0B06CF}" srcOrd="0" destOrd="0" presId="urn:microsoft.com/office/officeart/2008/layout/HexagonCluster"/>
    <dgm:cxn modelId="{70EACBDF-38C7-404C-9D6C-FE120FFECCC4}" type="presParOf" srcId="{26F606B7-6400-4408-AAB1-2E296E0B06CF}" destId="{43F32CA4-268A-4E97-8EAB-A6B08B86F60B}" srcOrd="0" destOrd="0" presId="urn:microsoft.com/office/officeart/2008/layout/HexagonCluster"/>
    <dgm:cxn modelId="{59C9F6F7-495B-45E8-98E4-F8095B186E90}" type="presParOf" srcId="{D6D7A19C-01A7-4B9F-A4C7-022EE3064BA9}" destId="{51E07010-3930-49C5-8922-181805683CDA}" srcOrd="1" destOrd="0" presId="urn:microsoft.com/office/officeart/2008/layout/HexagonCluster"/>
    <dgm:cxn modelId="{CEB14329-5B2D-426D-BC3C-F1F697D7B6DE}" type="presParOf" srcId="{51E07010-3930-49C5-8922-181805683CDA}" destId="{9572AADF-FF46-49AF-8F40-8CE44A62BAE8}" srcOrd="0" destOrd="0" presId="urn:microsoft.com/office/officeart/2008/layout/HexagonCluster"/>
    <dgm:cxn modelId="{F03207C9-8460-463D-8F08-8679342DE18B}" type="presParOf" srcId="{D6D7A19C-01A7-4B9F-A4C7-022EE3064BA9}" destId="{99765A79-307C-489A-B231-856D49CAB046}" srcOrd="2" destOrd="0" presId="urn:microsoft.com/office/officeart/2008/layout/HexagonCluster"/>
    <dgm:cxn modelId="{1C4C552E-DE85-4D6A-8855-0DE8B010DBEA}" type="presParOf" srcId="{99765A79-307C-489A-B231-856D49CAB046}" destId="{1484E669-EC16-4667-9665-2A56D9A7E5AE}" srcOrd="0" destOrd="0" presId="urn:microsoft.com/office/officeart/2008/layout/HexagonCluster"/>
    <dgm:cxn modelId="{B1CC887F-9677-4161-94EF-9FF91237D240}" type="presParOf" srcId="{D6D7A19C-01A7-4B9F-A4C7-022EE3064BA9}" destId="{3E1E19D4-1F9B-4D4D-8D56-7AEAD218452D}" srcOrd="3" destOrd="0" presId="urn:microsoft.com/office/officeart/2008/layout/HexagonCluster"/>
    <dgm:cxn modelId="{96500A2E-8D38-4B01-87D8-372D2F9D9F47}" type="presParOf" srcId="{3E1E19D4-1F9B-4D4D-8D56-7AEAD218452D}" destId="{C85A579B-411D-443A-8F02-DC5BB91B070A}" srcOrd="0" destOrd="0" presId="urn:microsoft.com/office/officeart/2008/layout/HexagonCluster"/>
    <dgm:cxn modelId="{2F60D571-180F-43EA-8046-AC989ABFDF75}" type="presParOf" srcId="{D6D7A19C-01A7-4B9F-A4C7-022EE3064BA9}" destId="{0717B12B-2892-4439-AF4B-7A53CE7F5325}" srcOrd="4" destOrd="0" presId="urn:microsoft.com/office/officeart/2008/layout/HexagonCluster"/>
    <dgm:cxn modelId="{6F4EC5BE-BD85-450E-9A67-4D29738AAA55}" type="presParOf" srcId="{0717B12B-2892-4439-AF4B-7A53CE7F5325}" destId="{2EC0F0F4-3F8E-4620-B568-EE557BAB18D6}" srcOrd="0" destOrd="0" presId="urn:microsoft.com/office/officeart/2008/layout/HexagonCluster"/>
    <dgm:cxn modelId="{AA5DBE04-372A-4C5F-B58D-20E1CFE89EB6}" type="presParOf" srcId="{D6D7A19C-01A7-4B9F-A4C7-022EE3064BA9}" destId="{B6062A8D-9F16-4ACB-910B-E98FBD760097}" srcOrd="5" destOrd="0" presId="urn:microsoft.com/office/officeart/2008/layout/HexagonCluster"/>
    <dgm:cxn modelId="{C8EA3B17-F671-4246-B9CE-DE54CF14CFF1}" type="presParOf" srcId="{B6062A8D-9F16-4ACB-910B-E98FBD760097}" destId="{E8D2475F-AF7D-43AD-9AA9-05427EA1E9B0}" srcOrd="0" destOrd="0" presId="urn:microsoft.com/office/officeart/2008/layout/HexagonCluster"/>
    <dgm:cxn modelId="{4AF3F749-88CC-4F8A-9B37-9B3936EB5863}" type="presParOf" srcId="{D6D7A19C-01A7-4B9F-A4C7-022EE3064BA9}" destId="{7BB7CF49-D49C-4AB1-A966-EA2FC93CC066}" srcOrd="6" destOrd="0" presId="urn:microsoft.com/office/officeart/2008/layout/HexagonCluster"/>
    <dgm:cxn modelId="{C75FD795-1994-4B4D-95F5-FAE0FDC961E6}" type="presParOf" srcId="{7BB7CF49-D49C-4AB1-A966-EA2FC93CC066}" destId="{5DD007D1-F7B7-4F09-B7AA-28B955829949}" srcOrd="0" destOrd="0" presId="urn:microsoft.com/office/officeart/2008/layout/HexagonCluster"/>
    <dgm:cxn modelId="{2BF2C717-9AD1-4892-9DF4-E1838BFBD784}" type="presParOf" srcId="{D6D7A19C-01A7-4B9F-A4C7-022EE3064BA9}" destId="{C8B367D2-B6BA-4D1A-A471-2A46914338AE}" srcOrd="7" destOrd="0" presId="urn:microsoft.com/office/officeart/2008/layout/HexagonCluster"/>
    <dgm:cxn modelId="{D51A51A8-7343-4245-AA56-CAC9B6C223CF}" type="presParOf" srcId="{C8B367D2-B6BA-4D1A-A471-2A46914338AE}" destId="{D44111A3-4E9A-4BF7-8A02-62A0F63D07B1}" srcOrd="0" destOrd="0" presId="urn:microsoft.com/office/officeart/2008/layout/HexagonCluster"/>
    <dgm:cxn modelId="{A97E3C4D-35AC-4BB7-8675-ADCFB00AECB8}" type="presParOf" srcId="{D6D7A19C-01A7-4B9F-A4C7-022EE3064BA9}" destId="{FAF555D9-4D09-4807-861F-4C1C14CB1125}" srcOrd="8" destOrd="0" presId="urn:microsoft.com/office/officeart/2008/layout/HexagonCluster"/>
    <dgm:cxn modelId="{BEE8B420-C94A-4382-80ED-A39BC9E3B973}" type="presParOf" srcId="{FAF555D9-4D09-4807-861F-4C1C14CB1125}" destId="{5F0DC855-C673-42A7-A74E-A78E69CE2D61}" srcOrd="0" destOrd="0" presId="urn:microsoft.com/office/officeart/2008/layout/HexagonCluster"/>
    <dgm:cxn modelId="{4453AF41-4810-476A-ADE0-BBF7FF8DAC12}" type="presParOf" srcId="{D6D7A19C-01A7-4B9F-A4C7-022EE3064BA9}" destId="{D0D74218-F6D0-4B1A-B5C4-F6B6D0B9812E}" srcOrd="9" destOrd="0" presId="urn:microsoft.com/office/officeart/2008/layout/HexagonCluster"/>
    <dgm:cxn modelId="{B25CF006-9E77-4B06-AE52-B7135DF1218D}" type="presParOf" srcId="{D0D74218-F6D0-4B1A-B5C4-F6B6D0B9812E}" destId="{A7EDDBE7-083E-4CCD-8981-EFB0193EA5C4}" srcOrd="0" destOrd="0" presId="urn:microsoft.com/office/officeart/2008/layout/HexagonCluster"/>
    <dgm:cxn modelId="{842F27A0-D0F5-4500-A799-22BD0ACC29AC}" type="presParOf" srcId="{D6D7A19C-01A7-4B9F-A4C7-022EE3064BA9}" destId="{D3CF92B3-85A7-4262-B04D-72CA6399C684}" srcOrd="10" destOrd="0" presId="urn:microsoft.com/office/officeart/2008/layout/HexagonCluster"/>
    <dgm:cxn modelId="{4B2B7548-23F8-48E7-993F-3B9968C511A7}" type="presParOf" srcId="{D3CF92B3-85A7-4262-B04D-72CA6399C684}" destId="{A1023116-4017-4A79-9A71-5A95F2A992CE}" srcOrd="0" destOrd="0" presId="urn:microsoft.com/office/officeart/2008/layout/HexagonCluster"/>
    <dgm:cxn modelId="{DC4B9DF0-0897-4D84-99AC-14555B799455}" type="presParOf" srcId="{D6D7A19C-01A7-4B9F-A4C7-022EE3064BA9}" destId="{C5129825-82A9-4923-87A8-6B72D68B0B55}" srcOrd="11" destOrd="0" presId="urn:microsoft.com/office/officeart/2008/layout/HexagonCluster"/>
    <dgm:cxn modelId="{F9859350-2FCE-4EF0-A402-0B9E0A28D708}" type="presParOf" srcId="{C5129825-82A9-4923-87A8-6B72D68B0B55}" destId="{27707A2E-F41C-4274-9FA2-72B96FE37B0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32CA4-268A-4E97-8EAB-A6B08B86F60B}">
      <dsp:nvSpPr>
        <dsp:cNvPr id="0" name=""/>
        <dsp:cNvSpPr/>
      </dsp:nvSpPr>
      <dsp:spPr>
        <a:xfrm>
          <a:off x="2328240" y="2995427"/>
          <a:ext cx="2115867" cy="182424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補強課程</a:t>
          </a:r>
          <a:r>
            <a:rPr lang="zh-TW" altLang="en-US" sz="1800" kern="1200" dirty="0" smtClean="0"/>
            <a:t>（補強性選修、差異化教學、加強課程）</a:t>
          </a:r>
          <a:endParaRPr lang="zh-TW" altLang="en-US" sz="1800" kern="1200" dirty="0"/>
        </a:p>
      </dsp:txBody>
      <dsp:txXfrm>
        <a:off x="2656583" y="3278516"/>
        <a:ext cx="1459181" cy="1258068"/>
      </dsp:txXfrm>
    </dsp:sp>
    <dsp:sp modelId="{9572AADF-FF46-49AF-8F40-8CE44A62BAE8}">
      <dsp:nvSpPr>
        <dsp:cNvPr id="0" name=""/>
        <dsp:cNvSpPr/>
      </dsp:nvSpPr>
      <dsp:spPr>
        <a:xfrm>
          <a:off x="2383207" y="3800794"/>
          <a:ext cx="247729" cy="2135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484E669-EC16-4667-9665-2A56D9A7E5AE}">
      <dsp:nvSpPr>
        <dsp:cNvPr id="0" name=""/>
        <dsp:cNvSpPr/>
      </dsp:nvSpPr>
      <dsp:spPr>
        <a:xfrm>
          <a:off x="519587" y="2015587"/>
          <a:ext cx="2115867" cy="182424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rcRect/>
          <a:stretch>
            <a:fillRect l="-15000" r="-15000"/>
          </a:stretch>
        </a:blip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5A579B-411D-443A-8F02-DC5BB91B070A}">
      <dsp:nvSpPr>
        <dsp:cNvPr id="0" name=""/>
        <dsp:cNvSpPr/>
      </dsp:nvSpPr>
      <dsp:spPr>
        <a:xfrm>
          <a:off x="1960033" y="3598850"/>
          <a:ext cx="247729" cy="2135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EC0F0F4-3F8E-4620-B568-EE557BAB18D6}">
      <dsp:nvSpPr>
        <dsp:cNvPr id="0" name=""/>
        <dsp:cNvSpPr/>
      </dsp:nvSpPr>
      <dsp:spPr>
        <a:xfrm>
          <a:off x="4130868" y="1993899"/>
          <a:ext cx="2115867" cy="1824246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 w="9525" cap="flat" cmpd="sng" algn="ctr">
          <a:solidFill>
            <a:schemeClr val="accent6">
              <a:shade val="80000"/>
              <a:hueOff val="0"/>
              <a:satOff val="-16910"/>
              <a:lumOff val="169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校訂課程</a:t>
          </a:r>
          <a:r>
            <a:rPr lang="zh-TW" altLang="en-US" sz="1700" kern="1200" dirty="0" smtClean="0"/>
            <a:t>（校訂必修</a:t>
          </a:r>
          <a:r>
            <a:rPr lang="en-US" altLang="zh-TW" sz="1700" kern="1200" dirty="0" smtClean="0"/>
            <a:t>4+</a:t>
          </a:r>
          <a:r>
            <a:rPr lang="zh-TW" altLang="en-US" sz="1700" kern="1200" dirty="0" smtClean="0"/>
            <a:t>多元選修</a:t>
          </a:r>
          <a:r>
            <a:rPr lang="en-US" altLang="zh-TW" sz="1700" kern="1200" dirty="0" smtClean="0"/>
            <a:t>6+</a:t>
          </a:r>
          <a:r>
            <a:rPr lang="zh-TW" altLang="en-US" sz="1700" kern="1200" dirty="0" smtClean="0"/>
            <a:t>彈性課程</a:t>
          </a:r>
          <a:r>
            <a:rPr lang="en-US" altLang="zh-TW" sz="1700" kern="1200" dirty="0" smtClean="0"/>
            <a:t>2-3</a:t>
          </a:r>
          <a:r>
            <a:rPr lang="zh-TW" altLang="en-US" sz="1700" kern="1200" dirty="0" smtClean="0"/>
            <a:t>）</a:t>
          </a:r>
          <a:endParaRPr lang="zh-TW" altLang="en-US" sz="1700" kern="1200" dirty="0"/>
        </a:p>
      </dsp:txBody>
      <dsp:txXfrm>
        <a:off x="4459211" y="2276988"/>
        <a:ext cx="1459181" cy="1258068"/>
      </dsp:txXfrm>
    </dsp:sp>
    <dsp:sp modelId="{E8D2475F-AF7D-43AD-9AA9-05427EA1E9B0}">
      <dsp:nvSpPr>
        <dsp:cNvPr id="0" name=""/>
        <dsp:cNvSpPr/>
      </dsp:nvSpPr>
      <dsp:spPr>
        <a:xfrm>
          <a:off x="5577338" y="3575234"/>
          <a:ext cx="247729" cy="2135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DD007D1-F7B7-4F09-B7AA-28B955829949}">
      <dsp:nvSpPr>
        <dsp:cNvPr id="0" name=""/>
        <dsp:cNvSpPr/>
      </dsp:nvSpPr>
      <dsp:spPr>
        <a:xfrm>
          <a:off x="5933497" y="2995427"/>
          <a:ext cx="2115867" cy="182424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accent6">
              <a:shade val="80000"/>
              <a:hueOff val="0"/>
              <a:satOff val="-16910"/>
              <a:lumOff val="169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4111A3-4E9A-4BF7-8A02-62A0F63D07B1}">
      <dsp:nvSpPr>
        <dsp:cNvPr id="0" name=""/>
        <dsp:cNvSpPr/>
      </dsp:nvSpPr>
      <dsp:spPr>
        <a:xfrm>
          <a:off x="5988464" y="3800794"/>
          <a:ext cx="247729" cy="2135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F0DC855-C673-42A7-A74E-A78E69CE2D61}">
      <dsp:nvSpPr>
        <dsp:cNvPr id="0" name=""/>
        <dsp:cNvSpPr/>
      </dsp:nvSpPr>
      <dsp:spPr>
        <a:xfrm>
          <a:off x="2328240" y="996708"/>
          <a:ext cx="2115867" cy="1824246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9525" cap="flat" cmpd="sng" algn="ctr">
          <a:solidFill>
            <a:schemeClr val="accent6">
              <a:shade val="80000"/>
              <a:hueOff val="0"/>
              <a:satOff val="-33821"/>
              <a:lumOff val="338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bg1"/>
              </a:solidFill>
            </a:rPr>
            <a:t>部定課程</a:t>
          </a:r>
          <a:r>
            <a:rPr lang="zh-TW" altLang="en-US" sz="2100" kern="1200" dirty="0" smtClean="0"/>
            <a:t>（必修</a:t>
          </a:r>
          <a:r>
            <a:rPr lang="en-US" altLang="zh-TW" sz="2100" kern="1200" dirty="0" smtClean="0"/>
            <a:t>+</a:t>
          </a:r>
          <a:r>
            <a:rPr lang="zh-TW" altLang="en-US" sz="2100" kern="1200" dirty="0" smtClean="0"/>
            <a:t>加深加廣選修）</a:t>
          </a:r>
          <a:endParaRPr lang="zh-TW" altLang="en-US" sz="2100" kern="1200" dirty="0"/>
        </a:p>
      </dsp:txBody>
      <dsp:txXfrm>
        <a:off x="2656583" y="1279797"/>
        <a:ext cx="1459181" cy="1258068"/>
      </dsp:txXfrm>
    </dsp:sp>
    <dsp:sp modelId="{A7EDDBE7-083E-4CCD-8981-EFB0193EA5C4}">
      <dsp:nvSpPr>
        <dsp:cNvPr id="0" name=""/>
        <dsp:cNvSpPr/>
      </dsp:nvSpPr>
      <dsp:spPr>
        <a:xfrm>
          <a:off x="3762662" y="1036229"/>
          <a:ext cx="247729" cy="2135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023116-4017-4A79-9A71-5A95F2A992CE}">
      <dsp:nvSpPr>
        <dsp:cNvPr id="0" name=""/>
        <dsp:cNvSpPr/>
      </dsp:nvSpPr>
      <dsp:spPr>
        <a:xfrm>
          <a:off x="4130868" y="0"/>
          <a:ext cx="2115867" cy="182424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accent6">
              <a:shade val="80000"/>
              <a:hueOff val="0"/>
              <a:satOff val="-33821"/>
              <a:lumOff val="338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707A2E-F41C-4274-9FA2-72B96FE37B02}">
      <dsp:nvSpPr>
        <dsp:cNvPr id="0" name=""/>
        <dsp:cNvSpPr/>
      </dsp:nvSpPr>
      <dsp:spPr>
        <a:xfrm>
          <a:off x="4193365" y="801029"/>
          <a:ext cx="247729" cy="2135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2096" tIns="46047" rIns="92096" bIns="46047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2096" tIns="46047" rIns="92096" bIns="46047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B1F036-2E52-4915-878A-2261567B8236}" type="datetimeFigureOut">
              <a:rPr lang="zh-TW" altLang="en-US"/>
              <a:pPr>
                <a:defRPr/>
              </a:pPr>
              <a:t>2016/9/8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2096" tIns="46047" rIns="92096" bIns="46047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TCGS</a:t>
            </a:r>
            <a:r>
              <a:rPr lang="zh-TW" altLang="en-US"/>
              <a:t>高中優質化輔助方案諮詢輔導訪視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2096" tIns="46047" rIns="92096" bIns="460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3E0BA6-DF17-47AD-BA8F-9B560E0669E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30719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pPr>
              <a:defRPr/>
            </a:pPr>
            <a:fld id="{162F66BD-66FD-4680-B431-C20092068577}" type="datetimeFigureOut">
              <a:rPr lang="zh-TW" altLang="en-US"/>
              <a:pPr>
                <a:defRPr/>
              </a:pPr>
              <a:t>2016/9/8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altLang="zh-TW"/>
              <a:t>TCGS</a:t>
            </a:r>
            <a:r>
              <a:rPr lang="zh-TW" altLang="en-US"/>
              <a:t>高中優質化輔助方案諮詢輔導訪視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E253C6-37D6-4705-B4E1-5292D0D3050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40950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1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1363" indent="-284163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1413" indent="-227013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98613" indent="-227013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5813" indent="-227013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D499B415-C7CF-4239-B9B9-D8A1E5C30A34}" type="slidenum">
              <a:rPr lang="zh-TW" altLang="en-US"/>
              <a:pPr/>
              <a:t>1</a:t>
            </a:fld>
            <a:endParaRPr lang="zh-TW" altLang="en-US"/>
          </a:p>
        </p:txBody>
      </p:sp>
      <p:sp>
        <p:nvSpPr>
          <p:cNvPr id="5125" name="頁尾版面配置區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1363" indent="-284163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1413" indent="-227013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98613" indent="-227013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5813" indent="-227013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smtClean="0"/>
              <a:t>TCGS</a:t>
            </a:r>
            <a:r>
              <a:rPr lang="zh-TW" altLang="en-US" smtClean="0"/>
              <a:t>高中優質化輔助方案諮詢輔導訪視</a:t>
            </a:r>
          </a:p>
        </p:txBody>
      </p:sp>
      <p:sp>
        <p:nvSpPr>
          <p:cNvPr id="5126" name="頁首版面配置區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38585-455F-41F2-A3A0-59F6EFB83EE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152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C9F26-AEF5-44CF-A804-C64096E9DD0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728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A8310-32BC-4ED5-B670-B2F92B71931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716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29A084-620F-40A4-A0BC-B7A240F1C78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408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141A2-991C-4357-A1EF-59C033B0B6D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233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1696C3-C87B-4ABA-84BA-AC7111CB22D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173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DA719-24DC-49BE-AD34-746FBABCE6A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754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26C67-6C78-4B25-BC99-2E8CE068135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981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4B33B-32BD-4DB8-833D-C0FD9BB4B09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584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67418-0D49-408C-AE00-14196A3654B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434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8D994-BDC1-4DE1-AB07-AB0868BE3A8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321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83A5022-F505-415C-A215-E82C3EC5CFD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綜合大樓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420938"/>
            <a:ext cx="252095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38000"/>
              </a:prstClr>
            </a:outerShdw>
          </a:effectLst>
        </p:spPr>
      </p:pic>
      <p:sp>
        <p:nvSpPr>
          <p:cNvPr id="4099" name="文字方塊 2"/>
          <p:cNvSpPr txBox="1">
            <a:spLocks noChangeArrowheads="1"/>
          </p:cNvSpPr>
          <p:nvPr/>
        </p:nvSpPr>
        <p:spPr bwMode="auto">
          <a:xfrm>
            <a:off x="344488" y="2976563"/>
            <a:ext cx="55292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C00000"/>
                </a:solidFill>
                <a:latin typeface="華康超明體" pitchFamily="49" charset="-120"/>
                <a:ea typeface="華康超明體" pitchFamily="49" charset="-120"/>
              </a:rPr>
              <a:t>教育工作論壇─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C00000"/>
                </a:solidFill>
                <a:latin typeface="華康超明體" pitchFamily="49" charset="-120"/>
                <a:ea typeface="華康超明體" pitchFamily="49" charset="-120"/>
              </a:rPr>
              <a:t>因應新課綱實施，學校彈性學習時間之課程規劃</a:t>
            </a:r>
          </a:p>
        </p:txBody>
      </p:sp>
      <p:sp>
        <p:nvSpPr>
          <p:cNvPr id="4100" name="文字方塊 3"/>
          <p:cNvSpPr txBox="1">
            <a:spLocks noChangeArrowheads="1"/>
          </p:cNvSpPr>
          <p:nvPr/>
        </p:nvSpPr>
        <p:spPr bwMode="auto">
          <a:xfrm>
            <a:off x="3203848" y="4653136"/>
            <a:ext cx="24929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標楷體" panose="03000509000000000000" pitchFamily="65" charset="-120"/>
              </a:rPr>
              <a:t>臺中女中 </a:t>
            </a:r>
            <a:r>
              <a:rPr lang="zh-TW" altLang="en-US" sz="2400" dirty="0" smtClean="0">
                <a:latin typeface="標楷體" panose="03000509000000000000" pitchFamily="65" charset="-120"/>
              </a:rPr>
              <a:t>陳元泰</a:t>
            </a:r>
            <a:endParaRPr lang="en-US" altLang="zh-TW" sz="2400" dirty="0" smtClean="0">
              <a:latin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 smtClean="0">
                <a:latin typeface="標楷體" panose="03000509000000000000" pitchFamily="65" charset="-120"/>
              </a:rPr>
              <a:t>臺中</a:t>
            </a:r>
            <a:r>
              <a:rPr lang="zh-TW" altLang="en-US" sz="2400" dirty="0">
                <a:latin typeface="標楷體" panose="03000509000000000000" pitchFamily="65" charset="-120"/>
              </a:rPr>
              <a:t>二</a:t>
            </a:r>
            <a:r>
              <a:rPr lang="zh-TW" altLang="en-US" sz="2400" dirty="0" smtClean="0">
                <a:latin typeface="標楷體" panose="03000509000000000000" pitchFamily="65" charset="-120"/>
              </a:rPr>
              <a:t>中 許俊賢</a:t>
            </a:r>
            <a:endParaRPr lang="en-US" altLang="zh-TW" sz="2400" dirty="0" smtClean="0">
              <a:latin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標楷體" panose="03000509000000000000" pitchFamily="65" charset="-120"/>
              </a:rPr>
              <a:t>興大</a:t>
            </a:r>
            <a:r>
              <a:rPr lang="zh-TW" altLang="en-US" sz="2400" dirty="0" smtClean="0">
                <a:latin typeface="標楷體" panose="03000509000000000000" pitchFamily="65" charset="-120"/>
              </a:rPr>
              <a:t>附中 張啟中</a:t>
            </a:r>
            <a:endParaRPr lang="zh-TW" altLang="en-US" sz="2400" dirty="0">
              <a:latin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技術型高級中等學校</a:t>
            </a:r>
            <a:r>
              <a:rPr lang="en-US" altLang="zh-TW" smtClean="0"/>
              <a:t>-</a:t>
            </a:r>
            <a:r>
              <a:rPr lang="zh-TW" altLang="en-US" smtClean="0"/>
              <a:t>規劃說明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TW" b="1" dirty="0"/>
              <a:t>(5)</a:t>
            </a:r>
            <a:r>
              <a:rPr lang="zh-TW" altLang="en-US" dirty="0"/>
              <a:t>「彈性學習時間」</a:t>
            </a:r>
          </a:p>
          <a:p>
            <a:pPr marL="271463" indent="-180975">
              <a:buFontTx/>
              <a:buNone/>
              <a:defRPr/>
            </a:pPr>
            <a:r>
              <a:rPr lang="en-US" altLang="zh-TW" sz="1800" dirty="0" smtClean="0"/>
              <a:t>1 </a:t>
            </a:r>
            <a:r>
              <a:rPr lang="zh-TW" altLang="en-US" sz="1800" dirty="0"/>
              <a:t>彈性學習時間依據學校條件與學生需求，可做為學生自主學習、選手培訓、充實（</a:t>
            </a:r>
            <a:r>
              <a:rPr lang="zh-TW" altLang="en-US" sz="1800" dirty="0" smtClean="0"/>
              <a:t>增廣</a:t>
            </a:r>
            <a:r>
              <a:rPr lang="zh-TW" altLang="en-US" sz="1800" dirty="0"/>
              <a:t>）</a:t>
            </a:r>
            <a:r>
              <a:rPr lang="en-US" altLang="zh-TW" sz="1800" dirty="0"/>
              <a:t>/</a:t>
            </a:r>
            <a:r>
              <a:rPr lang="zh-TW" altLang="en-US" sz="1800" dirty="0"/>
              <a:t>補強性教學及學校特色活動等之運用。彈性學習時間得安排教師授課或指導</a:t>
            </a:r>
            <a:r>
              <a:rPr lang="zh-TW" altLang="en-US" sz="1800" dirty="0" smtClean="0"/>
              <a:t>，並</a:t>
            </a:r>
            <a:r>
              <a:rPr lang="zh-TW" altLang="en-US" sz="1800" dirty="0"/>
              <a:t>列入教師教學節數或支給鐘點費。全學期授課者列入教學節數；短期性授課或</a:t>
            </a:r>
            <a:r>
              <a:rPr lang="zh-TW" altLang="en-US" sz="1800" dirty="0" smtClean="0"/>
              <a:t>指導支</a:t>
            </a:r>
            <a:r>
              <a:rPr lang="zh-TW" altLang="en-US" sz="1800" dirty="0"/>
              <a:t>給鐘點費。</a:t>
            </a:r>
          </a:p>
          <a:p>
            <a:pPr marL="271463" indent="-180975">
              <a:buFontTx/>
              <a:buNone/>
              <a:defRPr/>
            </a:pPr>
            <a:r>
              <a:rPr lang="en-US" altLang="zh-TW" sz="1800" dirty="0" smtClean="0">
                <a:solidFill>
                  <a:srgbClr val="C00000"/>
                </a:solidFill>
              </a:rPr>
              <a:t>2 </a:t>
            </a:r>
            <a:r>
              <a:rPr lang="zh-TW" altLang="en-US" sz="1800" dirty="0">
                <a:solidFill>
                  <a:srgbClr val="C00000"/>
                </a:solidFill>
              </a:rPr>
              <a:t>「彈性學習時間」在於藉由多元學習活動、補救教學、增廣教學等方式，拓展學生</a:t>
            </a:r>
            <a:r>
              <a:rPr lang="zh-TW" altLang="en-US" sz="1800" dirty="0" smtClean="0">
                <a:solidFill>
                  <a:srgbClr val="C00000"/>
                </a:solidFill>
              </a:rPr>
              <a:t>學習</a:t>
            </a:r>
            <a:r>
              <a:rPr lang="zh-TW" altLang="en-US" sz="1800" dirty="0">
                <a:solidFill>
                  <a:srgbClr val="C00000"/>
                </a:solidFill>
              </a:rPr>
              <a:t>面向，減少學生學習落差，促進學生適性發展。</a:t>
            </a:r>
          </a:p>
          <a:p>
            <a:pPr marL="271463" indent="-180975">
              <a:buFontTx/>
              <a:buNone/>
              <a:defRPr/>
            </a:pPr>
            <a:r>
              <a:rPr lang="en-US" altLang="zh-TW" sz="1800" dirty="0" smtClean="0">
                <a:solidFill>
                  <a:srgbClr val="C00000"/>
                </a:solidFill>
              </a:rPr>
              <a:t>3 </a:t>
            </a:r>
            <a:r>
              <a:rPr lang="zh-TW" altLang="en-US" sz="1800" dirty="0">
                <a:solidFill>
                  <a:srgbClr val="C00000"/>
                </a:solidFill>
              </a:rPr>
              <a:t>「彈性學習時間」可由學校自行規劃辦理特色課程選修之增廣教學、學校特色活動</a:t>
            </a:r>
            <a:r>
              <a:rPr lang="zh-TW" altLang="en-US" sz="1800" dirty="0" smtClean="0">
                <a:solidFill>
                  <a:srgbClr val="C00000"/>
                </a:solidFill>
              </a:rPr>
              <a:t>、服務</a:t>
            </a:r>
            <a:r>
              <a:rPr lang="zh-TW" altLang="en-US" sz="1800" dirty="0">
                <a:solidFill>
                  <a:srgbClr val="C00000"/>
                </a:solidFill>
              </a:rPr>
              <a:t>學習、補救教學、學生自主學習等，學分核計依相關規定辦理。</a:t>
            </a:r>
          </a:p>
          <a:p>
            <a:pPr marL="271463" indent="-180975">
              <a:buFontTx/>
              <a:buNone/>
              <a:defRPr/>
            </a:pPr>
            <a:r>
              <a:rPr lang="en-US" altLang="zh-TW" sz="1800" dirty="0" smtClean="0"/>
              <a:t>4 </a:t>
            </a:r>
            <a:r>
              <a:rPr lang="zh-TW" altLang="en-US" sz="1800" dirty="0"/>
              <a:t>學校特色活動：依據學生興趣與身心發展階段、學校背景與現況、家長期望、社區</a:t>
            </a:r>
            <a:r>
              <a:rPr lang="zh-TW" altLang="en-US" sz="1800" dirty="0" smtClean="0"/>
              <a:t>資源</a:t>
            </a:r>
            <a:r>
              <a:rPr lang="zh-TW" altLang="en-US" sz="1800" dirty="0"/>
              <a:t>辦理的例行性或獨創性活動。</a:t>
            </a:r>
          </a:p>
          <a:p>
            <a:pPr marL="271463" indent="-180975">
              <a:buFontTx/>
              <a:buNone/>
              <a:defRPr/>
            </a:pPr>
            <a:r>
              <a:rPr lang="en-US" altLang="zh-TW" sz="1800" dirty="0" smtClean="0">
                <a:solidFill>
                  <a:srgbClr val="C00000"/>
                </a:solidFill>
              </a:rPr>
              <a:t>5 </a:t>
            </a:r>
            <a:r>
              <a:rPr lang="zh-TW" altLang="en-US" sz="1800" dirty="0">
                <a:solidFill>
                  <a:srgbClr val="C00000"/>
                </a:solidFill>
              </a:rPr>
              <a:t>學校應自訂「彈性學習時間」實施相關規定，以落實學生適性、自主學習之精神</a:t>
            </a:r>
            <a:r>
              <a:rPr lang="zh-TW" altLang="en-US" sz="1800" dirty="0" smtClean="0">
                <a:solidFill>
                  <a:srgbClr val="C00000"/>
                </a:solidFill>
              </a:rPr>
              <a:t>。</a:t>
            </a:r>
            <a:endParaRPr lang="en-US" altLang="zh-TW" sz="1800" dirty="0" smtClean="0">
              <a:solidFill>
                <a:srgbClr val="C00000"/>
              </a:solidFill>
            </a:endParaRPr>
          </a:p>
          <a:p>
            <a:pPr marL="271463" indent="-180975">
              <a:buFontTx/>
              <a:buNone/>
              <a:defRPr/>
            </a:pPr>
            <a:r>
              <a:rPr lang="en-US" altLang="zh-TW" sz="1800" dirty="0" smtClean="0"/>
              <a:t>(</a:t>
            </a:r>
            <a:r>
              <a:rPr lang="zh-TW" altLang="en-US" sz="1800" dirty="0" smtClean="0"/>
              <a:t>總綱 </a:t>
            </a:r>
            <a:r>
              <a:rPr lang="en-US" altLang="zh-TW" sz="1800" dirty="0" smtClean="0"/>
              <a:t>pp.23)</a:t>
            </a:r>
            <a:endParaRPr lang="zh-TW" alt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綜合型高級中等學校</a:t>
            </a:r>
            <a:r>
              <a:rPr lang="en-US" altLang="zh-TW" smtClean="0"/>
              <a:t>-</a:t>
            </a:r>
            <a:r>
              <a:rPr lang="zh-TW" altLang="en-US" smtClean="0"/>
              <a:t>規劃說明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TW" b="1" dirty="0"/>
              <a:t>(5)</a:t>
            </a:r>
            <a:r>
              <a:rPr lang="zh-TW" altLang="en-US" dirty="0"/>
              <a:t>「彈性學習時間」</a:t>
            </a:r>
          </a:p>
          <a:p>
            <a:pPr marL="271463" indent="-180975">
              <a:buFontTx/>
              <a:buNone/>
              <a:defRPr/>
            </a:pPr>
            <a:r>
              <a:rPr lang="en-US" altLang="zh-TW" sz="1800" dirty="0" smtClean="0"/>
              <a:t>1 </a:t>
            </a:r>
            <a:r>
              <a:rPr lang="zh-TW" altLang="en-US" sz="1800" dirty="0" smtClean="0"/>
              <a:t>彈性學習時間依據學校條件與學生需求，可做為學生自主學習、選手培訓、充實（增廣）</a:t>
            </a:r>
            <a:r>
              <a:rPr lang="en-US" altLang="zh-TW" sz="1800" dirty="0" smtClean="0"/>
              <a:t>/</a:t>
            </a:r>
            <a:r>
              <a:rPr lang="zh-TW" altLang="en-US" sz="1800" dirty="0" smtClean="0"/>
              <a:t>補強性教學及學校特色活動等之運用。彈性學習時間得安排教師授課或指導，並列入教師教學節數或支給鐘點費。全學期授課者列入教學節數；短期性授課或指導支給鐘點費。</a:t>
            </a:r>
          </a:p>
          <a:p>
            <a:pPr marL="271463" indent="-180975">
              <a:buFontTx/>
              <a:buNone/>
              <a:defRPr/>
            </a:pPr>
            <a:r>
              <a:rPr lang="en-US" altLang="zh-TW" sz="1800" dirty="0" smtClean="0"/>
              <a:t>2 </a:t>
            </a:r>
            <a:r>
              <a:rPr lang="zh-TW" altLang="en-US" sz="1800" dirty="0" smtClean="0"/>
              <a:t>學校特色活動：依據學生興趣與身心發展階段、學校背景與現況、家長期望、社區資源辦理的例行性或獨創性活動。如教學參觀、媒體識讀、學習成果發表、節日慶祝、健康體適能、國內外交流、聯誼活動、校際活動、始（畢）業活動、親職活動及其他創意活動。</a:t>
            </a:r>
          </a:p>
          <a:p>
            <a:pPr marL="271463" indent="-180975">
              <a:buFontTx/>
              <a:buNone/>
              <a:defRPr/>
            </a:pPr>
            <a:r>
              <a:rPr lang="en-US" altLang="zh-TW" sz="1800" dirty="0" smtClean="0"/>
              <a:t>3 </a:t>
            </a:r>
            <a:r>
              <a:rPr lang="zh-TW" altLang="en-US" sz="1800" dirty="0" smtClean="0"/>
              <a:t>為發揮學生「自發」規劃學習內容的精神，各校對「學生自主學習」精神的保障與作法，應納入年度課程計畫備查、校務評鑑及輔導訪視之重點項目。</a:t>
            </a:r>
          </a:p>
          <a:p>
            <a:pPr marL="271463" indent="-180975">
              <a:buFontTx/>
              <a:buNone/>
              <a:defRPr/>
            </a:pPr>
            <a:r>
              <a:rPr lang="en-US" altLang="zh-TW" sz="1800" dirty="0" smtClean="0"/>
              <a:t>4 </a:t>
            </a:r>
            <a:r>
              <a:rPr lang="zh-TW" altLang="en-US" sz="1800" dirty="0" smtClean="0"/>
              <a:t>若為全校共同安排課程、活動，盡可能於團體活動時間中實施。</a:t>
            </a:r>
            <a:endParaRPr lang="en-US" altLang="zh-TW" sz="1800" dirty="0" smtClean="0"/>
          </a:p>
          <a:p>
            <a:pPr marL="271463" indent="-180975">
              <a:buFontTx/>
              <a:buNone/>
              <a:defRPr/>
            </a:pPr>
            <a:r>
              <a:rPr lang="en-US" altLang="zh-TW" sz="1800" dirty="0" smtClean="0">
                <a:solidFill>
                  <a:srgbClr val="C00000"/>
                </a:solidFill>
              </a:rPr>
              <a:t>**</a:t>
            </a:r>
            <a:r>
              <a:rPr lang="zh-TW" altLang="en-US" sz="1800" dirty="0" smtClean="0">
                <a:solidFill>
                  <a:srgbClr val="C00000"/>
                </a:solidFill>
              </a:rPr>
              <a:t>綜合型</a:t>
            </a:r>
            <a:r>
              <a:rPr lang="en-US" altLang="zh-TW" sz="1800" dirty="0" smtClean="0">
                <a:solidFill>
                  <a:srgbClr val="C00000"/>
                </a:solidFill>
              </a:rPr>
              <a:t>(</a:t>
            </a:r>
            <a:r>
              <a:rPr lang="zh-TW" altLang="en-US" sz="1800" dirty="0" smtClean="0"/>
              <a:t>總綱 </a:t>
            </a:r>
            <a:r>
              <a:rPr lang="en-US" altLang="zh-TW" sz="1800" dirty="0" smtClean="0"/>
              <a:t>pp.26)</a:t>
            </a:r>
            <a:r>
              <a:rPr lang="zh-TW" altLang="en-US" sz="1800" dirty="0" smtClean="0">
                <a:solidFill>
                  <a:srgbClr val="C00000"/>
                </a:solidFill>
              </a:rPr>
              <a:t>、單科型</a:t>
            </a:r>
            <a:r>
              <a:rPr lang="en-US" altLang="zh-TW" sz="1800" dirty="0" smtClean="0">
                <a:solidFill>
                  <a:srgbClr val="C00000"/>
                </a:solidFill>
              </a:rPr>
              <a:t>(</a:t>
            </a:r>
            <a:r>
              <a:rPr lang="zh-TW" altLang="en-US" sz="1800" dirty="0" smtClean="0"/>
              <a:t>總綱 </a:t>
            </a:r>
            <a:r>
              <a:rPr lang="en-US" altLang="zh-TW" sz="1800" dirty="0" smtClean="0"/>
              <a:t>pp.30)</a:t>
            </a:r>
            <a:r>
              <a:rPr lang="zh-TW" altLang="en-US" sz="1800" dirty="0" smtClean="0"/>
              <a:t>之彈性時間規劃說明與普通型高級中等學校規劃說明之內容相同。</a:t>
            </a:r>
            <a:endParaRPr lang="zh-TW" alt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彈性學習 </a:t>
            </a:r>
            <a:r>
              <a:rPr lang="en-US" altLang="zh-TW" smtClean="0"/>
              <a:t>How to do?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定義很清楚，看似簡單</a:t>
            </a:r>
            <a:endParaRPr lang="en-US" altLang="zh-TW" dirty="0" smtClean="0"/>
          </a:p>
          <a:p>
            <a:pPr marL="0" indent="0">
              <a:buFontTx/>
              <a:buNone/>
              <a:defRPr/>
            </a:pPr>
            <a:r>
              <a:rPr lang="en-US" altLang="zh-TW" dirty="0" smtClean="0"/>
              <a:t>-</a:t>
            </a:r>
            <a:r>
              <a:rPr lang="zh-TW" altLang="en-US" dirty="0" smtClean="0"/>
              <a:t>積極面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讓學校更多空間與彈性發展總體課程規劃</a:t>
            </a:r>
            <a:endParaRPr lang="en-US" altLang="zh-TW" dirty="0" smtClean="0"/>
          </a:p>
          <a:p>
            <a:pPr marL="0" indent="0">
              <a:buFontTx/>
              <a:buNone/>
              <a:defRPr/>
            </a:pPr>
            <a:r>
              <a:rPr lang="en-US" altLang="zh-TW" dirty="0" smtClean="0"/>
              <a:t>-</a:t>
            </a:r>
            <a:r>
              <a:rPr lang="zh-TW" altLang="en-US" dirty="0" smtClean="0"/>
              <a:t>消極面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彈性空白時間，讓學生自主學習</a:t>
            </a:r>
            <a:endParaRPr lang="en-US" altLang="zh-TW" dirty="0"/>
          </a:p>
          <a:p>
            <a:pPr>
              <a:defRPr/>
            </a:pPr>
            <a:r>
              <a:rPr lang="zh-TW" altLang="en-US" dirty="0" smtClean="0"/>
              <a:t>配套措施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/>
              <a:t>牽涉</a:t>
            </a:r>
            <a:r>
              <a:rPr lang="zh-TW" altLang="en-US" dirty="0" smtClean="0"/>
              <a:t>面向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彈性學習課程之執行面</a:t>
            </a: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執行方式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>-</a:t>
            </a:r>
            <a:r>
              <a:rPr lang="zh-TW" altLang="en-US" sz="2800" smtClean="0"/>
              <a:t>可供全學期授課</a:t>
            </a:r>
            <a:r>
              <a:rPr lang="en-US" altLang="zh-TW" sz="2800" smtClean="0"/>
              <a:t>(</a:t>
            </a:r>
            <a:r>
              <a:rPr lang="zh-TW" altLang="en-US" sz="2800" smtClean="0"/>
              <a:t>基本鐘</a:t>
            </a:r>
            <a:r>
              <a:rPr lang="en-US" altLang="zh-TW" sz="2800" smtClean="0"/>
              <a:t>)~</a:t>
            </a:r>
            <a:r>
              <a:rPr lang="zh-TW" altLang="en-US" sz="2800" smtClean="0"/>
              <a:t>第一個被關注話題</a:t>
            </a:r>
            <a:r>
              <a:rPr lang="en-US" altLang="zh-TW" sz="2800" smtClean="0"/>
              <a:t/>
            </a:r>
            <a:br>
              <a:rPr lang="en-US" altLang="zh-TW" sz="2800" smtClean="0"/>
            </a:br>
            <a:r>
              <a:rPr lang="en-US" altLang="zh-TW" sz="2800" smtClean="0"/>
              <a:t>-</a:t>
            </a:r>
            <a:r>
              <a:rPr lang="zh-TW" altLang="en-US" sz="2800" smtClean="0"/>
              <a:t>如何劃分自主學習、選手培訓、學校特色活動</a:t>
            </a:r>
            <a:r>
              <a:rPr lang="en-US" altLang="zh-TW" sz="2800" smtClean="0"/>
              <a:t/>
            </a:r>
            <a:br>
              <a:rPr lang="en-US" altLang="zh-TW" sz="2800" smtClean="0"/>
            </a:br>
            <a:r>
              <a:rPr lang="en-US" altLang="zh-TW" sz="2800" smtClean="0"/>
              <a:t>-</a:t>
            </a:r>
            <a:r>
              <a:rPr lang="zh-TW" altLang="en-US" sz="2800" smtClean="0"/>
              <a:t>各模式執行方式</a:t>
            </a:r>
            <a:r>
              <a:rPr lang="en-US" altLang="zh-TW" sz="2800" smtClean="0"/>
              <a:t>~</a:t>
            </a:r>
            <a:r>
              <a:rPr lang="zh-TW" altLang="en-US" sz="2800" smtClean="0"/>
              <a:t> </a:t>
            </a:r>
            <a:r>
              <a:rPr lang="en-US" altLang="zh-TW" sz="2800" smtClean="0"/>
              <a:t/>
            </a:r>
            <a:br>
              <a:rPr lang="en-US" altLang="zh-TW" sz="2800" smtClean="0"/>
            </a:br>
            <a:r>
              <a:rPr lang="en-US" altLang="zh-TW" sz="2800" smtClean="0"/>
              <a:t>-</a:t>
            </a:r>
            <a:r>
              <a:rPr lang="zh-TW" altLang="en-US" sz="2800" smtClean="0"/>
              <a:t>與其它課程做結合 </a:t>
            </a:r>
            <a:r>
              <a:rPr lang="en-US" altLang="zh-TW" sz="2400" smtClean="0"/>
              <a:t>(</a:t>
            </a:r>
            <a:r>
              <a:rPr lang="zh-TW" altLang="en-US" sz="2400" smtClean="0"/>
              <a:t>例如</a:t>
            </a:r>
            <a:r>
              <a:rPr lang="en-US" altLang="zh-TW" sz="2400" smtClean="0"/>
              <a:t>:</a:t>
            </a:r>
            <a:r>
              <a:rPr lang="zh-TW" altLang="en-US" sz="2400" smtClean="0"/>
              <a:t>校本或跨校選</a:t>
            </a:r>
            <a:r>
              <a:rPr lang="en-US" altLang="zh-TW" sz="2400" smtClean="0"/>
              <a:t>+</a:t>
            </a:r>
            <a:r>
              <a:rPr lang="zh-TW" altLang="en-US" sz="2400" smtClean="0"/>
              <a:t>彈性連排</a:t>
            </a:r>
            <a:r>
              <a:rPr lang="en-US" altLang="zh-TW" sz="2400" smtClean="0"/>
              <a:t>)</a:t>
            </a:r>
            <a:r>
              <a:rPr lang="en-US" altLang="zh-TW" sz="2800" smtClean="0"/>
              <a:t/>
            </a:r>
            <a:br>
              <a:rPr lang="en-US" altLang="zh-TW" sz="2800" smtClean="0"/>
            </a:br>
            <a:r>
              <a:rPr lang="en-US" altLang="zh-TW" sz="2800" smtClean="0"/>
              <a:t>-</a:t>
            </a:r>
            <a:r>
              <a:rPr lang="zh-TW" altLang="en-US" sz="2800" smtClean="0"/>
              <a:t>彈性學習之學校特色活動與團體活動的整合</a:t>
            </a:r>
            <a:endParaRPr lang="en-US" altLang="zh-TW" sz="2800" smtClean="0"/>
          </a:p>
          <a:p>
            <a:r>
              <a:rPr lang="zh-TW" altLang="en-US" smtClean="0"/>
              <a:t>執行分工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z="2800" smtClean="0"/>
              <a:t>-</a:t>
            </a:r>
            <a:r>
              <a:rPr lang="zh-TW" altLang="en-US" sz="2800" smtClean="0"/>
              <a:t>課程、學校特色活動與選手培訓之整體考量</a:t>
            </a:r>
            <a:r>
              <a:rPr lang="en-US" altLang="zh-TW" sz="2800" smtClean="0"/>
              <a:t/>
            </a:r>
            <a:br>
              <a:rPr lang="en-US" altLang="zh-TW" sz="2800" smtClean="0"/>
            </a:br>
            <a:r>
              <a:rPr lang="en-US" altLang="zh-TW" sz="2800" smtClean="0"/>
              <a:t>-</a:t>
            </a:r>
            <a:r>
              <a:rPr lang="zh-TW" altLang="en-US" sz="2800" smtClean="0"/>
              <a:t>課程規劃，教師員額與基本鐘點</a:t>
            </a:r>
            <a:r>
              <a:rPr lang="en-US" altLang="zh-TW" sz="2800" smtClean="0"/>
              <a:t/>
            </a:r>
            <a:br>
              <a:rPr lang="en-US" altLang="zh-TW" sz="2800" smtClean="0"/>
            </a:br>
            <a:r>
              <a:rPr lang="en-US" altLang="zh-TW" sz="2800" smtClean="0"/>
              <a:t>-</a:t>
            </a:r>
            <a:r>
              <a:rPr lang="zh-TW" altLang="en-US" sz="2800" smtClean="0"/>
              <a:t>學生與班級經營管理</a:t>
            </a:r>
            <a:endParaRPr lang="en-US" altLang="zh-TW" sz="2800" smtClean="0"/>
          </a:p>
          <a:p>
            <a:endParaRPr lang="zh-TW" altLang="en-US" smtClean="0"/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彈性學習各面向實施考量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自主學習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z="2800" smtClean="0"/>
              <a:t>-</a:t>
            </a:r>
            <a:r>
              <a:rPr lang="zh-TW" altLang="en-US" sz="2800" smtClean="0"/>
              <a:t> 實施方式</a:t>
            </a:r>
            <a:r>
              <a:rPr lang="en-US" altLang="zh-TW" sz="2800" smtClean="0"/>
              <a:t/>
            </a:r>
            <a:br>
              <a:rPr lang="en-US" altLang="zh-TW" sz="2800" smtClean="0"/>
            </a:br>
            <a:r>
              <a:rPr lang="en-US" altLang="zh-TW" sz="2800" smtClean="0"/>
              <a:t>-</a:t>
            </a:r>
            <a:r>
              <a:rPr lang="zh-TW" altLang="en-US" sz="2800" smtClean="0"/>
              <a:t> 學生輔導管理</a:t>
            </a:r>
            <a:r>
              <a:rPr lang="en-US" altLang="zh-TW" sz="2800" smtClean="0"/>
              <a:t/>
            </a:r>
            <a:br>
              <a:rPr lang="en-US" altLang="zh-TW" sz="2800" smtClean="0"/>
            </a:br>
            <a:r>
              <a:rPr lang="en-US" altLang="zh-TW" sz="2800" smtClean="0"/>
              <a:t>-or </a:t>
            </a:r>
            <a:r>
              <a:rPr lang="zh-TW" altLang="en-US" sz="2800" smtClean="0"/>
              <a:t>全面自主</a:t>
            </a:r>
            <a:endParaRPr lang="en-US" altLang="zh-TW" sz="2800" smtClean="0"/>
          </a:p>
          <a:p>
            <a:r>
              <a:rPr lang="zh-TW" altLang="en-US" smtClean="0"/>
              <a:t>選手培訓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z="2800" smtClean="0"/>
              <a:t>-</a:t>
            </a:r>
            <a:r>
              <a:rPr lang="zh-TW" altLang="en-US" sz="2800" smtClean="0"/>
              <a:t> 運用規範，幾人成班、時段分配</a:t>
            </a:r>
            <a:r>
              <a:rPr lang="en-US" altLang="zh-TW" sz="2800" smtClean="0"/>
              <a:t/>
            </a:r>
            <a:br>
              <a:rPr lang="en-US" altLang="zh-TW" sz="2800" smtClean="0"/>
            </a:br>
            <a:r>
              <a:rPr lang="en-US" altLang="zh-TW" sz="2800" smtClean="0"/>
              <a:t>-</a:t>
            </a:r>
          </a:p>
          <a:p>
            <a:r>
              <a:rPr lang="zh-TW" altLang="en-US" smtClean="0"/>
              <a:t>學校特色活動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z="2800" smtClean="0"/>
              <a:t>-</a:t>
            </a:r>
            <a:r>
              <a:rPr lang="zh-TW" altLang="en-US" sz="2800" smtClean="0"/>
              <a:t>和團體活動的配合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彈性學習 課程實務</a:t>
            </a:r>
            <a:r>
              <a:rPr lang="en-US" altLang="zh-TW" smtClean="0"/>
              <a:t>1</a:t>
            </a:r>
            <a:r>
              <a:rPr lang="zh-TW" altLang="en-US" smtClean="0"/>
              <a:t> </a:t>
            </a:r>
            <a:r>
              <a:rPr lang="en-US" altLang="zh-TW" smtClean="0"/>
              <a:t>(</a:t>
            </a:r>
            <a:r>
              <a:rPr lang="zh-TW" altLang="en-US" smtClean="0"/>
              <a:t>臺中二中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400" dirty="0" smtClean="0"/>
              <a:t>規劃彈性學習時間需要考量的背景</a:t>
            </a:r>
            <a:endParaRPr lang="en-US" altLang="zh-TW" sz="2400" dirty="0" smtClean="0"/>
          </a:p>
          <a:p>
            <a:pPr marL="0" indent="0">
              <a:buFontTx/>
              <a:buNone/>
              <a:defRPr/>
            </a:pPr>
            <a:r>
              <a:rPr lang="zh-TW" altLang="en-US" sz="2400" dirty="0"/>
              <a:t>　</a:t>
            </a:r>
            <a:r>
              <a:rPr lang="zh-TW" altLang="en-US" sz="2400" dirty="0" smtClean="0"/>
              <a:t>從</a:t>
            </a:r>
            <a:r>
              <a:rPr lang="en-US" altLang="zh-TW" sz="2400" dirty="0" smtClean="0"/>
              <a:t>99</a:t>
            </a:r>
            <a:r>
              <a:rPr lang="zh-TW" altLang="en-US" sz="2400" dirty="0" smtClean="0"/>
              <a:t>課綱到</a:t>
            </a:r>
            <a:r>
              <a:rPr lang="en-US" altLang="zh-TW" sz="2400" dirty="0" smtClean="0"/>
              <a:t>107</a:t>
            </a:r>
            <a:r>
              <a:rPr lang="zh-TW" altLang="en-US" sz="2400" dirty="0" smtClean="0"/>
              <a:t>課綱每授課時數的落差：每週可排課節數　</a:t>
            </a:r>
            <a:endParaRPr lang="en-US" altLang="zh-TW" sz="2400" dirty="0" smtClean="0"/>
          </a:p>
          <a:p>
            <a:pPr marL="0" indent="0">
              <a:buFontTx/>
              <a:buNone/>
              <a:defRPr/>
            </a:pPr>
            <a:r>
              <a:rPr lang="zh-TW" altLang="en-US" sz="2400" dirty="0"/>
              <a:t>　</a:t>
            </a:r>
            <a:r>
              <a:rPr lang="zh-TW" altLang="en-US" sz="2400" dirty="0" smtClean="0"/>
              <a:t>減少</a:t>
            </a:r>
            <a:r>
              <a:rPr lang="en-US" altLang="zh-TW" sz="2400" dirty="0" smtClean="0"/>
              <a:t>3~5</a:t>
            </a:r>
            <a:r>
              <a:rPr lang="zh-TW" altLang="en-US" sz="2400" dirty="0" smtClean="0"/>
              <a:t>節</a:t>
            </a:r>
            <a:r>
              <a:rPr lang="en-US" altLang="zh-TW" sz="2400" dirty="0" smtClean="0"/>
              <a:t>(3</a:t>
            </a:r>
            <a:r>
              <a:rPr lang="zh-TW" altLang="en-US" sz="2400" dirty="0" smtClean="0"/>
              <a:t>節彈性學習時間</a:t>
            </a:r>
            <a:r>
              <a:rPr lang="en-US" altLang="zh-TW" sz="2400" dirty="0" smtClean="0"/>
              <a:t>+2</a:t>
            </a:r>
            <a:r>
              <a:rPr lang="zh-TW" altLang="en-US" sz="2400" dirty="0" smtClean="0"/>
              <a:t>節多元選修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，各學科是否　</a:t>
            </a:r>
            <a:endParaRPr lang="en-US" altLang="zh-TW" sz="2400" dirty="0" smtClean="0"/>
          </a:p>
          <a:p>
            <a:pPr marL="0" indent="0">
              <a:buFontTx/>
              <a:buNone/>
              <a:defRPr/>
            </a:pPr>
            <a:r>
              <a:rPr lang="zh-TW" altLang="en-US" sz="2400" dirty="0"/>
              <a:t>　</a:t>
            </a:r>
            <a:r>
              <a:rPr lang="zh-TW" altLang="en-US" sz="2400" dirty="0" smtClean="0"/>
              <a:t>會有基本鐘點不足的問題，需要先作模擬。</a:t>
            </a:r>
            <a:endParaRPr lang="en-US" altLang="zh-TW" sz="2400" dirty="0" smtClean="0"/>
          </a:p>
          <a:p>
            <a:pPr>
              <a:defRPr/>
            </a:pPr>
            <a:r>
              <a:rPr lang="zh-TW" altLang="en-US" sz="2400" dirty="0" smtClean="0"/>
              <a:t>總綱相關規定：</a:t>
            </a:r>
            <a:r>
              <a:rPr lang="en-US" altLang="zh-TW" sz="2400" dirty="0" smtClean="0"/>
              <a:t>1.</a:t>
            </a:r>
            <a:r>
              <a:rPr lang="zh-TW" altLang="en-US" sz="2400" dirty="0" smtClean="0"/>
              <a:t>充實（增廣）</a:t>
            </a:r>
            <a:r>
              <a:rPr lang="en-US" altLang="zh-TW" sz="2400" dirty="0" smtClean="0"/>
              <a:t>/</a:t>
            </a:r>
            <a:r>
              <a:rPr lang="zh-TW" altLang="en-US" sz="2400" dirty="0" smtClean="0"/>
              <a:t>補強性教學採全學期授課者，高一、高二每週至多</a:t>
            </a:r>
            <a:r>
              <a:rPr lang="en-US" altLang="zh-TW" sz="2400" dirty="0" smtClean="0"/>
              <a:t>1 </a:t>
            </a:r>
            <a:r>
              <a:rPr lang="zh-TW" altLang="en-US" sz="2400" dirty="0" smtClean="0"/>
              <a:t>節。</a:t>
            </a:r>
            <a:r>
              <a:rPr lang="en-US" altLang="zh-TW" sz="2400" dirty="0" smtClean="0"/>
              <a:t>2.</a:t>
            </a:r>
            <a:r>
              <a:rPr lang="zh-TW" altLang="en-US" sz="2400" dirty="0" smtClean="0"/>
              <a:t>彈性學習時間得安排教師授課或指導，並列入教師教學節數或支給鐘點費。全學期授課者列入教學節數；短期性授課或指導支給鐘點費。</a:t>
            </a:r>
            <a:endParaRPr lang="en-US" altLang="zh-TW" sz="2400" dirty="0" smtClean="0"/>
          </a:p>
          <a:p>
            <a:pPr marL="0" indent="0">
              <a:buFontTx/>
              <a:buNone/>
              <a:defRPr/>
            </a:pPr>
            <a:r>
              <a:rPr lang="zh-TW" altLang="en-US" sz="2400" dirty="0" smtClean="0"/>
              <a:t>　總結：可以稍微解決學科基鐘不足及學科授課時數不足的</a:t>
            </a:r>
            <a:endParaRPr lang="en-US" altLang="zh-TW" sz="2400" dirty="0" smtClean="0"/>
          </a:p>
          <a:p>
            <a:pPr marL="0" indent="0">
              <a:buFontTx/>
              <a:buNone/>
              <a:defRPr/>
            </a:pPr>
            <a:r>
              <a:rPr lang="zh-TW" altLang="en-US" sz="2400" dirty="0"/>
              <a:t>　</a:t>
            </a:r>
            <a:r>
              <a:rPr lang="zh-TW" altLang="en-US" sz="2400" dirty="0" smtClean="0"/>
              <a:t>問題。</a:t>
            </a:r>
          </a:p>
          <a:p>
            <a:pPr marL="0" indent="0">
              <a:buFontTx/>
              <a:buNone/>
              <a:defRPr/>
            </a:pPr>
            <a:endParaRPr lang="en-US" altLang="zh-TW" dirty="0" smtClean="0"/>
          </a:p>
          <a:p>
            <a:pPr marL="0" indent="0">
              <a:buFontTx/>
              <a:buNone/>
              <a:defRPr/>
            </a:pPr>
            <a:endParaRPr lang="zh-TW" alt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彈性學習 課程實務</a:t>
            </a:r>
            <a:r>
              <a:rPr lang="en-US" altLang="zh-TW" smtClean="0"/>
              <a:t>1</a:t>
            </a:r>
            <a:r>
              <a:rPr lang="zh-TW" altLang="en-US" smtClean="0"/>
              <a:t> </a:t>
            </a:r>
            <a:r>
              <a:rPr lang="en-US" altLang="zh-TW" smtClean="0"/>
              <a:t>(</a:t>
            </a:r>
            <a:r>
              <a:rPr lang="zh-TW" altLang="en-US" smtClean="0"/>
              <a:t>臺中二中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依照總綱規定：「彈性學習時間」</a:t>
            </a:r>
            <a:r>
              <a:rPr lang="en-US" altLang="zh-TW" dirty="0" smtClean="0"/>
              <a:t>+</a:t>
            </a:r>
            <a:r>
              <a:rPr lang="zh-TW" altLang="en-US" dirty="0" smtClean="0"/>
              <a:t>「團體活動時間」為</a:t>
            </a:r>
            <a:r>
              <a:rPr lang="en-US" altLang="zh-TW" dirty="0" smtClean="0"/>
              <a:t>5</a:t>
            </a:r>
            <a:r>
              <a:rPr lang="zh-TW" altLang="en-US" dirty="0" smtClean="0"/>
              <a:t>節課。</a:t>
            </a:r>
            <a:endParaRPr lang="en-US" altLang="zh-TW" dirty="0" smtClean="0"/>
          </a:p>
          <a:p>
            <a:pPr marL="0" indent="0">
              <a:buFontTx/>
              <a:buNone/>
              <a:defRPr/>
            </a:pPr>
            <a:r>
              <a:rPr lang="en-US" altLang="zh-TW" dirty="0"/>
              <a:t> </a:t>
            </a:r>
            <a:r>
              <a:rPr lang="en-US" altLang="zh-TW" dirty="0" smtClean="0"/>
              <a:t>  </a:t>
            </a:r>
            <a:r>
              <a:rPr lang="zh-TW" altLang="en-US" sz="2800" dirty="0" smtClean="0"/>
              <a:t>作法一</a:t>
            </a:r>
            <a:r>
              <a:rPr lang="zh-TW" altLang="en-US" sz="2800" dirty="0"/>
              <a:t>：</a:t>
            </a:r>
            <a:r>
              <a:rPr lang="zh-TW" altLang="en-US" sz="2800" dirty="0" smtClean="0"/>
              <a:t>彈性學習時間</a:t>
            </a:r>
            <a:r>
              <a:rPr lang="en-US" altLang="zh-TW" sz="2800" dirty="0" smtClean="0"/>
              <a:t>3</a:t>
            </a:r>
            <a:r>
              <a:rPr lang="zh-TW" altLang="en-US" sz="2800" dirty="0" smtClean="0"/>
              <a:t>節</a:t>
            </a:r>
            <a:r>
              <a:rPr lang="en-US" altLang="zh-TW" sz="2800" dirty="0" smtClean="0"/>
              <a:t>+</a:t>
            </a:r>
            <a:r>
              <a:rPr lang="zh-TW" altLang="en-US" sz="2800" dirty="0" smtClean="0"/>
              <a:t>團體活動時間</a:t>
            </a:r>
            <a:r>
              <a:rPr lang="en-US" altLang="zh-TW" sz="2800" dirty="0" smtClean="0"/>
              <a:t>2</a:t>
            </a:r>
            <a:r>
              <a:rPr lang="zh-TW" altLang="en-US" sz="2800" dirty="0" smtClean="0"/>
              <a:t>節。</a:t>
            </a:r>
            <a:endParaRPr lang="en-US" altLang="zh-TW" sz="2800" dirty="0" smtClean="0"/>
          </a:p>
          <a:p>
            <a:pPr marL="0" indent="0">
              <a:buFontTx/>
              <a:buNone/>
              <a:defRPr/>
            </a:pPr>
            <a:r>
              <a:rPr lang="zh-TW" altLang="en-US" sz="2800" dirty="0"/>
              <a:t>　</a:t>
            </a:r>
            <a:r>
              <a:rPr lang="zh-TW" altLang="en-US" sz="2800" dirty="0" smtClean="0"/>
              <a:t>作法二：彈性學習時間</a:t>
            </a:r>
            <a:r>
              <a:rPr lang="en-US" altLang="zh-TW" sz="2800" dirty="0" smtClean="0"/>
              <a:t>2</a:t>
            </a:r>
            <a:r>
              <a:rPr lang="zh-TW" altLang="en-US" sz="2800" dirty="0" smtClean="0"/>
              <a:t>節</a:t>
            </a:r>
            <a:r>
              <a:rPr lang="en-US" altLang="zh-TW" sz="2800" dirty="0" smtClean="0"/>
              <a:t>+</a:t>
            </a:r>
            <a:r>
              <a:rPr lang="zh-TW" altLang="en-US" sz="2800" dirty="0" smtClean="0"/>
              <a:t>團體活動時間</a:t>
            </a:r>
            <a:r>
              <a:rPr lang="en-US" altLang="zh-TW" sz="2800" dirty="0" smtClean="0"/>
              <a:t>3</a:t>
            </a:r>
            <a:r>
              <a:rPr lang="zh-TW" altLang="en-US" sz="2800" dirty="0" smtClean="0"/>
              <a:t>節。</a:t>
            </a:r>
            <a:endParaRPr lang="en-US" altLang="zh-TW" sz="2800" dirty="0" smtClean="0"/>
          </a:p>
          <a:p>
            <a:pPr>
              <a:defRPr/>
            </a:pPr>
            <a:r>
              <a:rPr lang="zh-TW" altLang="en-US" sz="2800" dirty="0" smtClean="0"/>
              <a:t>問題思考：</a:t>
            </a:r>
            <a:endParaRPr lang="en-US" altLang="zh-TW" sz="2800" dirty="0" smtClean="0"/>
          </a:p>
          <a:p>
            <a:pPr marL="0" indent="0">
              <a:buFontTx/>
              <a:buNone/>
              <a:defRPr/>
            </a:pPr>
            <a:r>
              <a:rPr lang="zh-TW" altLang="en-US" sz="2800" dirty="0" smtClean="0"/>
              <a:t>　</a:t>
            </a:r>
            <a:r>
              <a:rPr lang="en-US" altLang="zh-TW" sz="2800" dirty="0" smtClean="0"/>
              <a:t>1.</a:t>
            </a:r>
            <a:r>
              <a:rPr lang="zh-TW" altLang="en-US" sz="2800" dirty="0" smtClean="0"/>
              <a:t>作法一、二各有什麼優缺點？</a:t>
            </a:r>
            <a:endParaRPr lang="en-US" altLang="zh-TW" sz="2800" dirty="0" smtClean="0"/>
          </a:p>
          <a:p>
            <a:pPr marL="0" indent="0">
              <a:buFontTx/>
              <a:buNone/>
              <a:defRPr/>
            </a:pPr>
            <a:r>
              <a:rPr lang="en-US" altLang="zh-TW" sz="2800" dirty="0" smtClean="0"/>
              <a:t>    2.</a:t>
            </a:r>
            <a:r>
              <a:rPr lang="zh-TW" altLang="en-US" sz="2800" dirty="0" smtClean="0"/>
              <a:t>也可以依年級的不同需求作綜合規劃。</a:t>
            </a:r>
            <a:r>
              <a:rPr lang="en-US" altLang="zh-TW" sz="2800" dirty="0" smtClean="0"/>
              <a:t>  </a:t>
            </a:r>
          </a:p>
          <a:p>
            <a:pPr marL="0" indent="0">
              <a:buFontTx/>
              <a:buNone/>
              <a:defRPr/>
            </a:pPr>
            <a:endParaRPr lang="en-US" altLang="zh-TW" dirty="0" smtClean="0"/>
          </a:p>
          <a:p>
            <a:pPr marL="0" indent="0">
              <a:buFontTx/>
              <a:buNone/>
              <a:defRPr/>
            </a:pPr>
            <a:endParaRPr lang="en-US" altLang="zh-TW" dirty="0" smtClean="0"/>
          </a:p>
          <a:p>
            <a:pPr marL="0" indent="0">
              <a:buFontTx/>
              <a:buNone/>
              <a:defRPr/>
            </a:pPr>
            <a:endParaRPr lang="zh-TW" alt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彈性學習 課程實務</a:t>
            </a:r>
            <a:r>
              <a:rPr lang="en-US" altLang="zh-TW" smtClean="0"/>
              <a:t>1</a:t>
            </a:r>
            <a:r>
              <a:rPr lang="zh-TW" altLang="en-US" smtClean="0"/>
              <a:t> </a:t>
            </a:r>
            <a:r>
              <a:rPr lang="en-US" altLang="zh-TW" smtClean="0"/>
              <a:t>(</a:t>
            </a:r>
            <a:r>
              <a:rPr lang="zh-TW" altLang="en-US" smtClean="0"/>
              <a:t>臺中二中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dirty="0" smtClean="0"/>
              <a:t>「彈性學習時間」中有關「充實（增廣）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補強性教學」的具體作法：</a:t>
            </a:r>
            <a:endParaRPr lang="en-US" altLang="zh-TW" sz="2800" dirty="0" smtClean="0"/>
          </a:p>
          <a:p>
            <a:pPr marL="0" indent="0">
              <a:buFontTx/>
              <a:buNone/>
              <a:defRPr/>
            </a:pPr>
            <a:r>
              <a:rPr lang="zh-TW" altLang="en-US" sz="2800" dirty="0" smtClean="0"/>
              <a:t>　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理想型</a:t>
            </a:r>
            <a:r>
              <a:rPr lang="zh-TW" altLang="en-US" sz="2800" dirty="0" smtClean="0"/>
              <a:t>：分班群分組跑班。例如一個年級二十個 </a:t>
            </a:r>
            <a:endParaRPr lang="en-US" altLang="zh-TW" sz="2800" dirty="0" smtClean="0"/>
          </a:p>
          <a:p>
            <a:pPr marL="0" indent="0">
              <a:buFontTx/>
              <a:buNone/>
              <a:defRPr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</a:t>
            </a:r>
            <a:r>
              <a:rPr lang="zh-TW" altLang="en-US" sz="2800" dirty="0" smtClean="0"/>
              <a:t>班，每五個班為一個班群，分為四群，開設「數</a:t>
            </a:r>
            <a:endParaRPr lang="en-US" altLang="zh-TW" sz="2800" dirty="0" smtClean="0"/>
          </a:p>
          <a:p>
            <a:pPr marL="0" indent="0">
              <a:buFontTx/>
              <a:buNone/>
              <a:defRPr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</a:t>
            </a:r>
            <a:r>
              <a:rPr lang="zh-TW" altLang="en-US" sz="2800" dirty="0" smtClean="0"/>
              <a:t>學進階」、「數學補強」、「英文進階」、「英</a:t>
            </a:r>
            <a:endParaRPr lang="en-US" altLang="zh-TW" sz="2800" dirty="0" smtClean="0"/>
          </a:p>
          <a:p>
            <a:pPr marL="0" indent="0">
              <a:buFontTx/>
              <a:buNone/>
              <a:defRPr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</a:t>
            </a:r>
            <a:r>
              <a:rPr lang="zh-TW" altLang="en-US" sz="2800" dirty="0" smtClean="0"/>
              <a:t>文補強」，同學依需求跑班上課。</a:t>
            </a:r>
            <a:endParaRPr lang="en-US" altLang="zh-TW" sz="2800" dirty="0" smtClean="0"/>
          </a:p>
          <a:p>
            <a:pPr marL="0" indent="0">
              <a:buFontTx/>
              <a:buNone/>
              <a:defRPr/>
            </a:pPr>
            <a:r>
              <a:rPr lang="zh-TW" altLang="en-US" sz="2800" dirty="0"/>
              <a:t>　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務實型</a:t>
            </a:r>
            <a:r>
              <a:rPr lang="zh-TW" altLang="en-US" sz="2800" dirty="0" smtClean="0"/>
              <a:t>：依年級統一開課，原班上課。</a:t>
            </a:r>
            <a:endParaRPr lang="en-US" altLang="zh-TW" sz="2800" dirty="0" smtClean="0"/>
          </a:p>
          <a:p>
            <a:pPr>
              <a:defRPr/>
            </a:pPr>
            <a:r>
              <a:rPr lang="zh-TW" altLang="en-US" sz="2800" dirty="0" smtClean="0"/>
              <a:t>問題思考：兩種開課模式各有何優缺點？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彈性學習 課程實務</a:t>
            </a:r>
            <a:r>
              <a:rPr lang="en-US" altLang="zh-TW" smtClean="0"/>
              <a:t>1</a:t>
            </a:r>
            <a:r>
              <a:rPr lang="zh-TW" altLang="en-US" smtClean="0"/>
              <a:t> </a:t>
            </a:r>
            <a:r>
              <a:rPr lang="en-US" altLang="zh-TW" smtClean="0"/>
              <a:t>(</a:t>
            </a:r>
            <a:r>
              <a:rPr lang="zh-TW" altLang="en-US" smtClean="0"/>
              <a:t>臺中二中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「彈性學習時間」中有關「充實（增廣）</a:t>
            </a:r>
            <a:r>
              <a:rPr lang="en-US" altLang="zh-TW" dirty="0" smtClean="0"/>
              <a:t>/</a:t>
            </a:r>
            <a:r>
              <a:rPr lang="zh-TW" altLang="en-US" dirty="0" smtClean="0"/>
              <a:t>補強性教學」的安排建議：</a:t>
            </a:r>
            <a:endParaRPr lang="en-US" altLang="zh-TW" dirty="0" smtClean="0"/>
          </a:p>
          <a:p>
            <a:pPr marL="0" indent="0">
              <a:buFontTx/>
              <a:buNone/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不建議採短期性授課。</a:t>
            </a:r>
            <a:r>
              <a:rPr lang="zh-TW" altLang="en-US" dirty="0" smtClean="0">
                <a:sym typeface="Wingdings" panose="05000000000000000000" pitchFamily="2" charset="2"/>
              </a:rPr>
              <a:t>相關授課教師在課表上必需卡時間，卻不能列入學期授課鐘點無法解決鐘點不足的問題。並徒增排課及調代課的難度。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0" indent="0">
              <a:buFontTx/>
              <a:buNone/>
              <a:defRPr/>
            </a:pPr>
            <a:r>
              <a:rPr lang="en-US" altLang="zh-TW" dirty="0" smtClean="0">
                <a:sym typeface="Wingdings" panose="05000000000000000000" pitchFamily="2" charset="2"/>
              </a:rPr>
              <a:t>2.</a:t>
            </a:r>
            <a:r>
              <a:rPr lang="zh-TW" altLang="en-US" dirty="0" smtClean="0">
                <a:sym typeface="Wingdings" panose="05000000000000000000" pitchFamily="2" charset="2"/>
              </a:rPr>
              <a:t>升學型</a:t>
            </a:r>
            <a:r>
              <a:rPr lang="en-US" altLang="zh-TW" dirty="0" smtClean="0">
                <a:sym typeface="Wingdings" panose="05000000000000000000" pitchFamily="2" charset="2"/>
              </a:rPr>
              <a:t>/</a:t>
            </a:r>
            <a:r>
              <a:rPr lang="zh-TW" altLang="en-US" dirty="0" smtClean="0">
                <a:sym typeface="Wingdings" panose="05000000000000000000" pitchFamily="2" charset="2"/>
              </a:rPr>
              <a:t>學術型高中建議將</a:t>
            </a:r>
            <a:r>
              <a:rPr lang="zh-TW" altLang="en-US" dirty="0" smtClean="0"/>
              <a:t>「充實（增廣）</a:t>
            </a:r>
            <a:r>
              <a:rPr lang="en-US" altLang="zh-TW" dirty="0" smtClean="0"/>
              <a:t>/</a:t>
            </a:r>
            <a:r>
              <a:rPr lang="zh-TW" altLang="en-US" dirty="0" smtClean="0"/>
              <a:t>補強性教學」的時數開滿，滿足各學科教學的需求。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彈性學習 課程實務</a:t>
            </a:r>
            <a:r>
              <a:rPr lang="en-US" altLang="zh-TW" smtClean="0"/>
              <a:t>1</a:t>
            </a:r>
            <a:r>
              <a:rPr lang="zh-TW" altLang="en-US" smtClean="0"/>
              <a:t> </a:t>
            </a:r>
            <a:r>
              <a:rPr lang="en-US" altLang="zh-TW" smtClean="0"/>
              <a:t>(</a:t>
            </a:r>
            <a:r>
              <a:rPr lang="zh-TW" altLang="en-US" smtClean="0"/>
              <a:t>臺中二中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  <p:pic>
        <p:nvPicPr>
          <p:cNvPr id="23555" name="內容版面配置區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588" y="2043113"/>
            <a:ext cx="8124825" cy="36385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107</a:t>
            </a:r>
            <a:r>
              <a:rPr lang="zh-TW" altLang="en-US" dirty="0" smtClean="0"/>
              <a:t>課綱</a:t>
            </a:r>
            <a:r>
              <a:rPr lang="en-US" altLang="zh-TW" dirty="0" smtClean="0"/>
              <a:t>-</a:t>
            </a:r>
            <a:r>
              <a:rPr lang="zh-TW" altLang="en-US" dirty="0" smtClean="0"/>
              <a:t>普通高中課程的契機</a:t>
            </a:r>
          </a:p>
        </p:txBody>
      </p:sp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</p:nvPr>
        </p:nvGraphicFramePr>
        <p:xfrm>
          <a:off x="467544" y="1417638"/>
          <a:ext cx="8568952" cy="48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9"/>
          <p:cNvSpPr/>
          <p:nvPr/>
        </p:nvSpPr>
        <p:spPr>
          <a:xfrm>
            <a:off x="4716016" y="2142880"/>
            <a:ext cx="4028175" cy="1656184"/>
          </a:xfrm>
          <a:prstGeom prst="roundRect">
            <a:avLst/>
          </a:prstGeom>
          <a:solidFill>
            <a:schemeClr val="accent5">
              <a:lumMod val="75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延伸</a:t>
            </a:r>
            <a:r>
              <a:rPr lang="zh-TW" altLang="en-US" dirty="0" smtClean="0">
                <a:solidFill>
                  <a:schemeClr val="tx1"/>
                </a:solidFill>
              </a:rPr>
              <a:t>學習效果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endParaRPr lang="en-US" altLang="zh-TW" dirty="0">
              <a:solidFill>
                <a:schemeClr val="tx1"/>
              </a:solidFill>
            </a:endParaRPr>
          </a:p>
          <a:p>
            <a:pPr algn="ctr"/>
            <a:endParaRPr lang="en-US" altLang="zh-TW" dirty="0">
              <a:solidFill>
                <a:schemeClr val="tx1"/>
              </a:solidFill>
            </a:endParaRPr>
          </a:p>
          <a:p>
            <a:pPr algn="ctr"/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475101" y="2142880"/>
            <a:ext cx="3899820" cy="1656184"/>
          </a:xfrm>
          <a:prstGeom prst="roundRect">
            <a:avLst/>
          </a:prstGeom>
          <a:solidFill>
            <a:schemeClr val="accent5">
              <a:lumMod val="75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增加課程實施彈性</a:t>
            </a:r>
            <a:endParaRPr lang="en-US" altLang="zh-TW" dirty="0"/>
          </a:p>
          <a:p>
            <a:pPr algn="ctr"/>
            <a:endParaRPr lang="en-US" altLang="zh-TW" dirty="0" smtClean="0"/>
          </a:p>
          <a:p>
            <a:pPr algn="ctr"/>
            <a:endParaRPr lang="en-US" altLang="zh-TW" dirty="0"/>
          </a:p>
          <a:p>
            <a:pPr algn="ctr"/>
            <a:endParaRPr lang="en-US" altLang="zh-TW" dirty="0" smtClean="0"/>
          </a:p>
          <a:p>
            <a:pPr algn="ctr"/>
            <a:endParaRPr lang="zh-TW" altLang="en-US" dirty="0"/>
          </a:p>
        </p:txBody>
      </p:sp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彈性學習 課程實務</a:t>
            </a:r>
            <a:r>
              <a:rPr lang="en-US" altLang="zh-TW" dirty="0" smtClean="0"/>
              <a:t>1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興大附中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3" name="矩形 2"/>
          <p:cNvSpPr/>
          <p:nvPr/>
        </p:nvSpPr>
        <p:spPr>
          <a:xfrm>
            <a:off x="666139" y="2738994"/>
            <a:ext cx="1097549" cy="916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彈性</a:t>
            </a:r>
            <a:r>
              <a:rPr lang="zh-TW" altLang="en-US" dirty="0" smtClean="0">
                <a:solidFill>
                  <a:schemeClr val="tx1"/>
                </a:solidFill>
              </a:rPr>
              <a:t>學習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時間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35696" y="2738994"/>
            <a:ext cx="2393693" cy="916054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多元</a:t>
            </a:r>
            <a:r>
              <a:rPr lang="zh-TW" altLang="en-US" dirty="0" smtClean="0">
                <a:solidFill>
                  <a:schemeClr val="tx1"/>
                </a:solidFill>
              </a:rPr>
              <a:t>選修</a:t>
            </a:r>
            <a:r>
              <a:rPr lang="en-US" altLang="zh-TW" dirty="0" smtClean="0">
                <a:solidFill>
                  <a:schemeClr val="tx1"/>
                </a:solidFill>
              </a:rPr>
              <a:t>/</a:t>
            </a:r>
            <a:r>
              <a:rPr lang="zh-TW" altLang="en-US" dirty="0" smtClean="0">
                <a:solidFill>
                  <a:schemeClr val="tx1"/>
                </a:solidFill>
              </a:rPr>
              <a:t>校定必修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團體活動</a:t>
            </a:r>
            <a:r>
              <a:rPr lang="en-US" altLang="zh-TW" dirty="0" smtClean="0">
                <a:solidFill>
                  <a:schemeClr val="tx1"/>
                </a:solidFill>
              </a:rPr>
              <a:t>/</a:t>
            </a:r>
            <a:r>
              <a:rPr lang="zh-TW" altLang="en-US" dirty="0" smtClean="0">
                <a:solidFill>
                  <a:schemeClr val="tx1"/>
                </a:solidFill>
              </a:rPr>
              <a:t>跨校選修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17754" y="2738994"/>
            <a:ext cx="2390493" cy="916054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多元</a:t>
            </a:r>
            <a:r>
              <a:rPr lang="zh-TW" altLang="en-US" dirty="0" smtClean="0">
                <a:solidFill>
                  <a:schemeClr val="tx1"/>
                </a:solidFill>
              </a:rPr>
              <a:t>選修</a:t>
            </a:r>
            <a:r>
              <a:rPr lang="en-US" altLang="zh-TW" dirty="0" smtClean="0">
                <a:solidFill>
                  <a:schemeClr val="tx1"/>
                </a:solidFill>
              </a:rPr>
              <a:t>/</a:t>
            </a:r>
            <a:r>
              <a:rPr lang="zh-TW" altLang="en-US" dirty="0" smtClean="0">
                <a:solidFill>
                  <a:schemeClr val="tx1"/>
                </a:solidFill>
              </a:rPr>
              <a:t>校定必修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團體活動</a:t>
            </a:r>
            <a:r>
              <a:rPr lang="en-US" altLang="zh-TW" dirty="0" smtClean="0">
                <a:solidFill>
                  <a:schemeClr val="tx1"/>
                </a:solidFill>
              </a:rPr>
              <a:t>/</a:t>
            </a:r>
            <a:r>
              <a:rPr lang="zh-TW" altLang="en-US" dirty="0" smtClean="0">
                <a:solidFill>
                  <a:schemeClr val="tx1"/>
                </a:solidFill>
              </a:rPr>
              <a:t>跨校選修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28410" y="2738994"/>
            <a:ext cx="1097549" cy="916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彈性</a:t>
            </a:r>
            <a:r>
              <a:rPr lang="zh-TW" altLang="en-US" dirty="0" smtClean="0">
                <a:solidFill>
                  <a:schemeClr val="tx1"/>
                </a:solidFill>
              </a:rPr>
              <a:t>學習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時間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內容版面配置區 3"/>
          <p:cNvSpPr>
            <a:spLocks noGrp="1"/>
          </p:cNvSpPr>
          <p:nvPr>
            <p:ph idx="1"/>
          </p:nvPr>
        </p:nvSpPr>
        <p:spPr>
          <a:xfrm>
            <a:off x="443628" y="1412776"/>
            <a:ext cx="8229600" cy="604664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以功能性方式區分</a:t>
            </a:r>
            <a:endParaRPr lang="zh-TW" altLang="en-US" dirty="0"/>
          </a:p>
        </p:txBody>
      </p:sp>
      <p:sp>
        <p:nvSpPr>
          <p:cNvPr id="13" name="圓角矩形 12"/>
          <p:cNvSpPr/>
          <p:nvPr/>
        </p:nvSpPr>
        <p:spPr>
          <a:xfrm>
            <a:off x="481969" y="4149080"/>
            <a:ext cx="3899820" cy="1656184"/>
          </a:xfrm>
          <a:prstGeom prst="roundRect">
            <a:avLst/>
          </a:prstGeom>
          <a:solidFill>
            <a:schemeClr val="accent5">
              <a:lumMod val="75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利於特色活動</a:t>
            </a:r>
            <a:r>
              <a:rPr lang="en-US" altLang="zh-TW" dirty="0" smtClean="0">
                <a:solidFill>
                  <a:schemeClr val="tx1"/>
                </a:solidFill>
              </a:rPr>
              <a:t>/</a:t>
            </a:r>
            <a:r>
              <a:rPr lang="zh-TW" altLang="en-US" dirty="0" smtClean="0">
                <a:solidFill>
                  <a:schemeClr val="tx1"/>
                </a:solidFill>
              </a:rPr>
              <a:t>充實</a:t>
            </a:r>
            <a:r>
              <a:rPr lang="zh-TW" altLang="en-US" dirty="0">
                <a:solidFill>
                  <a:schemeClr val="tx1"/>
                </a:solidFill>
              </a:rPr>
              <a:t>補強</a:t>
            </a:r>
            <a:r>
              <a:rPr lang="zh-TW" altLang="en-US" dirty="0" smtClean="0">
                <a:solidFill>
                  <a:schemeClr val="tx1"/>
                </a:solidFill>
              </a:rPr>
              <a:t>課程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endParaRPr lang="en-US" altLang="zh-TW" dirty="0">
              <a:solidFill>
                <a:schemeClr val="tx1"/>
              </a:solidFill>
            </a:endParaRPr>
          </a:p>
          <a:p>
            <a:pPr algn="ctr"/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69151" y="4745194"/>
            <a:ext cx="1097549" cy="916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彈性</a:t>
            </a:r>
            <a:r>
              <a:rPr lang="zh-TW" altLang="en-US" dirty="0" smtClean="0">
                <a:solidFill>
                  <a:schemeClr val="tx1"/>
                </a:solidFill>
              </a:rPr>
              <a:t>學習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時間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31840" y="4745194"/>
            <a:ext cx="1097549" cy="916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彈性</a:t>
            </a:r>
            <a:r>
              <a:rPr lang="zh-TW" altLang="en-US" dirty="0" smtClean="0">
                <a:solidFill>
                  <a:schemeClr val="tx1"/>
                </a:solidFill>
              </a:rPr>
              <a:t>學習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時間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6139" y="4745194"/>
            <a:ext cx="1196846" cy="916054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正式課程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4780193" y="4124176"/>
            <a:ext cx="3963998" cy="1656184"/>
          </a:xfrm>
          <a:prstGeom prst="roundRect">
            <a:avLst/>
          </a:prstGeom>
          <a:solidFill>
            <a:schemeClr val="accent5">
              <a:lumMod val="75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給學生空白時間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endParaRPr lang="en-US" altLang="zh-TW" dirty="0">
              <a:solidFill>
                <a:schemeClr val="tx1"/>
              </a:solidFill>
            </a:endParaRPr>
          </a:p>
          <a:p>
            <a:pPr algn="ctr"/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67375" y="4720290"/>
            <a:ext cx="1097549" cy="916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彈性</a:t>
            </a:r>
            <a:r>
              <a:rPr lang="zh-TW" altLang="en-US" dirty="0" smtClean="0">
                <a:solidFill>
                  <a:schemeClr val="tx1"/>
                </a:solidFill>
              </a:rPr>
              <a:t>學習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時間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964363" y="4720290"/>
            <a:ext cx="1196846" cy="916054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正式課程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428410" y="4720290"/>
            <a:ext cx="1196846" cy="916054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正式課程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彈性學習 課程</a:t>
            </a:r>
            <a:r>
              <a:rPr lang="zh-TW" altLang="en-US" dirty="0" smtClean="0"/>
              <a:t>實務</a:t>
            </a:r>
            <a:r>
              <a:rPr lang="en-US" altLang="zh-TW" dirty="0" smtClean="0"/>
              <a:t>2</a:t>
            </a:r>
            <a:r>
              <a:rPr lang="zh-TW" altLang="en-US" dirty="0" smtClean="0"/>
              <a:t> </a:t>
            </a:r>
            <a:r>
              <a:rPr lang="en-US" altLang="zh-TW" dirty="0"/>
              <a:t>(</a:t>
            </a:r>
            <a:r>
              <a:rPr lang="zh-TW" altLang="en-US" dirty="0"/>
              <a:t>興大附中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42747" y="1412776"/>
            <a:ext cx="8229600" cy="604664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以時段安排方式區分</a:t>
            </a:r>
            <a:endParaRPr lang="zh-TW" altLang="en-US" dirty="0"/>
          </a:p>
        </p:txBody>
      </p:sp>
      <p:sp>
        <p:nvSpPr>
          <p:cNvPr id="6" name="左-右雙向箭號 5"/>
          <p:cNvSpPr/>
          <p:nvPr/>
        </p:nvSpPr>
        <p:spPr>
          <a:xfrm>
            <a:off x="681112" y="2869373"/>
            <a:ext cx="7988779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128688" y="2185380"/>
            <a:ext cx="1656184" cy="683993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全年級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共同時段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47409" y="2173624"/>
            <a:ext cx="1656184" cy="695749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分班群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共同時段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29784" y="2185380"/>
            <a:ext cx="1656184" cy="683993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班級獨立時段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28688" y="3301421"/>
            <a:ext cx="171266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tx1"/>
                </a:solidFill>
              </a:rPr>
              <a:t>充實性</a:t>
            </a:r>
            <a:r>
              <a:rPr lang="en-US" altLang="zh-TW" sz="1600" dirty="0" smtClean="0">
                <a:solidFill>
                  <a:schemeClr val="tx1"/>
                </a:solidFill>
              </a:rPr>
              <a:t>/</a:t>
            </a:r>
            <a:r>
              <a:rPr lang="zh-TW" altLang="en-US" sz="1600" dirty="0" smtClean="0">
                <a:solidFill>
                  <a:schemeClr val="tx1"/>
                </a:solidFill>
              </a:rPr>
              <a:t>補強性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600" dirty="0" smtClean="0">
                <a:solidFill>
                  <a:schemeClr val="tx1"/>
                </a:solidFill>
              </a:rPr>
              <a:t>高一高二 </a:t>
            </a:r>
            <a:r>
              <a:rPr lang="en-US" altLang="zh-TW" sz="1600" dirty="0" smtClean="0">
                <a:solidFill>
                  <a:schemeClr val="tx1"/>
                </a:solidFill>
              </a:rPr>
              <a:t>1 </a:t>
            </a:r>
            <a:r>
              <a:rPr lang="zh-TW" altLang="en-US" sz="1600" dirty="0" smtClean="0">
                <a:solidFill>
                  <a:schemeClr val="tx1"/>
                </a:solidFill>
              </a:rPr>
              <a:t>節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74604" y="3301421"/>
            <a:ext cx="171266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tx1"/>
                </a:solidFill>
              </a:rPr>
              <a:t>充實性</a:t>
            </a:r>
            <a:r>
              <a:rPr lang="en-US" altLang="zh-TW" sz="1600" dirty="0" smtClean="0">
                <a:solidFill>
                  <a:schemeClr val="tx1"/>
                </a:solidFill>
              </a:rPr>
              <a:t>/</a:t>
            </a:r>
            <a:r>
              <a:rPr lang="zh-TW" altLang="en-US" sz="1600" dirty="0" smtClean="0">
                <a:solidFill>
                  <a:schemeClr val="tx1"/>
                </a:solidFill>
              </a:rPr>
              <a:t>補強性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600" dirty="0" smtClean="0">
                <a:solidFill>
                  <a:schemeClr val="tx1"/>
                </a:solidFill>
              </a:rPr>
              <a:t>高一高二 </a:t>
            </a:r>
            <a:r>
              <a:rPr lang="en-US" altLang="zh-TW" sz="1600" dirty="0" smtClean="0">
                <a:solidFill>
                  <a:schemeClr val="tx1"/>
                </a:solidFill>
              </a:rPr>
              <a:t>1 </a:t>
            </a:r>
            <a:r>
              <a:rPr lang="zh-TW" altLang="en-US" sz="1600" dirty="0" smtClean="0">
                <a:solidFill>
                  <a:schemeClr val="tx1"/>
                </a:solidFill>
              </a:rPr>
              <a:t>節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32901" y="3323208"/>
            <a:ext cx="171266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tx1"/>
                </a:solidFill>
              </a:rPr>
              <a:t>充實性</a:t>
            </a:r>
            <a:r>
              <a:rPr lang="en-US" altLang="zh-TW" sz="1600" dirty="0" smtClean="0">
                <a:solidFill>
                  <a:schemeClr val="tx1"/>
                </a:solidFill>
              </a:rPr>
              <a:t>/</a:t>
            </a:r>
            <a:r>
              <a:rPr lang="zh-TW" altLang="en-US" sz="1600" dirty="0" smtClean="0">
                <a:solidFill>
                  <a:schemeClr val="tx1"/>
                </a:solidFill>
              </a:rPr>
              <a:t>補強性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600" dirty="0" smtClean="0">
                <a:solidFill>
                  <a:schemeClr val="tx1"/>
                </a:solidFill>
              </a:rPr>
              <a:t>高一高二 </a:t>
            </a:r>
            <a:r>
              <a:rPr lang="en-US" altLang="zh-TW" sz="1600" dirty="0" smtClean="0">
                <a:solidFill>
                  <a:schemeClr val="tx1"/>
                </a:solidFill>
              </a:rPr>
              <a:t>1 </a:t>
            </a:r>
            <a:r>
              <a:rPr lang="zh-TW" altLang="en-US" sz="1600" dirty="0" smtClean="0">
                <a:solidFill>
                  <a:schemeClr val="tx1"/>
                </a:solidFill>
              </a:rPr>
              <a:t>節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28688" y="4081594"/>
            <a:ext cx="1712664" cy="5676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tx1"/>
                </a:solidFill>
              </a:rPr>
              <a:t>選手培訓</a:t>
            </a:r>
            <a:endParaRPr lang="en-US" altLang="zh-TW" sz="1600" dirty="0">
              <a:solidFill>
                <a:schemeClr val="tx1"/>
              </a:solidFill>
            </a:endParaRPr>
          </a:p>
          <a:p>
            <a:pPr algn="ctr"/>
            <a:r>
              <a:rPr lang="zh-TW" altLang="en-US" sz="1600" dirty="0" smtClean="0">
                <a:solidFill>
                  <a:schemeClr val="tx1"/>
                </a:solidFill>
              </a:rPr>
              <a:t>科展指導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28688" y="4781870"/>
            <a:ext cx="1715120" cy="8793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tx1"/>
                </a:solidFill>
              </a:rPr>
              <a:t>學校特色</a:t>
            </a:r>
            <a:r>
              <a:rPr lang="zh-TW" altLang="en-US" sz="1600" dirty="0" smtClean="0">
                <a:solidFill>
                  <a:schemeClr val="tx1"/>
                </a:solidFill>
              </a:rPr>
              <a:t>活動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200" dirty="0">
                <a:solidFill>
                  <a:schemeClr val="tx1"/>
                </a:solidFill>
              </a:rPr>
              <a:t>大師</a:t>
            </a:r>
            <a:r>
              <a:rPr lang="zh-TW" altLang="en-US" sz="1200" dirty="0" smtClean="0">
                <a:solidFill>
                  <a:schemeClr val="tx1"/>
                </a:solidFill>
              </a:rPr>
              <a:t>講座、世界論壇</a:t>
            </a:r>
            <a:endParaRPr lang="en-US" altLang="zh-TW" sz="12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</a:rPr>
              <a:t>學藝競賽、活動預演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79292" y="4081594"/>
            <a:ext cx="1712664" cy="5676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tx1"/>
                </a:solidFill>
              </a:rPr>
              <a:t>選手培訓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29784" y="5096944"/>
            <a:ext cx="1712664" cy="63631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tx1"/>
                </a:solidFill>
              </a:rPr>
              <a:t>自主學習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</a:rPr>
              <a:t>自習習作、圖書館利用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91207" y="5569520"/>
            <a:ext cx="1712664" cy="6677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tx1"/>
                </a:solidFill>
              </a:rPr>
              <a:t>自主學習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</a:rPr>
              <a:t>自習習作、圖書館利用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78064" y="4797730"/>
            <a:ext cx="1715120" cy="6301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tx1"/>
                </a:solidFill>
              </a:rPr>
              <a:t>跨班級活動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</a:rPr>
              <a:t>學藝競賽、實地參訪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32901" y="4081594"/>
            <a:ext cx="1715120" cy="8595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tx1"/>
                </a:solidFill>
              </a:rPr>
              <a:t>班級活動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200" dirty="0">
                <a:solidFill>
                  <a:schemeClr val="tx1"/>
                </a:solidFill>
              </a:rPr>
              <a:t>比賽</a:t>
            </a:r>
            <a:r>
              <a:rPr lang="zh-TW" altLang="en-US" sz="1200" dirty="0" smtClean="0">
                <a:solidFill>
                  <a:schemeClr val="tx1"/>
                </a:solidFill>
              </a:rPr>
              <a:t>練習、活動預演、實地參訪、班級讀書會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5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彈性學習 課程</a:t>
            </a:r>
            <a:r>
              <a:rPr lang="zh-TW" altLang="en-US" dirty="0" smtClean="0"/>
              <a:t>實務</a:t>
            </a:r>
            <a:r>
              <a:rPr lang="en-US" altLang="zh-TW" dirty="0" smtClean="0"/>
              <a:t>3</a:t>
            </a:r>
            <a:r>
              <a:rPr lang="zh-TW" altLang="en-US" dirty="0" smtClean="0"/>
              <a:t> </a:t>
            </a:r>
            <a:r>
              <a:rPr lang="en-US" altLang="zh-TW" dirty="0"/>
              <a:t>(</a:t>
            </a:r>
            <a:r>
              <a:rPr lang="zh-TW" altLang="en-US" dirty="0"/>
              <a:t>興大附中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左-右雙向箭號 2"/>
          <p:cNvSpPr/>
          <p:nvPr/>
        </p:nvSpPr>
        <p:spPr>
          <a:xfrm>
            <a:off x="681111" y="2922629"/>
            <a:ext cx="7988779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725675" y="2206847"/>
            <a:ext cx="1800200" cy="683993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指導性弱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學生自我運用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內容版面配置區 3"/>
          <p:cNvSpPr>
            <a:spLocks noGrp="1"/>
          </p:cNvSpPr>
          <p:nvPr>
            <p:ph idx="1"/>
          </p:nvPr>
        </p:nvSpPr>
        <p:spPr>
          <a:xfrm>
            <a:off x="442747" y="1412776"/>
            <a:ext cx="8229600" cy="604664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學生</a:t>
            </a:r>
            <a:r>
              <a:rPr lang="zh-TW" altLang="en-US" dirty="0" smtClean="0"/>
              <a:t>自主程度</a:t>
            </a:r>
            <a:r>
              <a:rPr lang="en-US" altLang="zh-TW" dirty="0" smtClean="0"/>
              <a:t>(</a:t>
            </a:r>
            <a:r>
              <a:rPr lang="zh-TW" altLang="en-US" dirty="0" smtClean="0"/>
              <a:t>指導性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971600" y="2233947"/>
            <a:ext cx="1800200" cy="683993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指導性強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學校、教師協助規劃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23928" y="4149080"/>
            <a:ext cx="1715120" cy="8595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班級活動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200" dirty="0">
                <a:solidFill>
                  <a:schemeClr val="tx1"/>
                </a:solidFill>
              </a:rPr>
              <a:t>比賽</a:t>
            </a:r>
            <a:r>
              <a:rPr lang="zh-TW" altLang="en-US" sz="1200" dirty="0" smtClean="0">
                <a:solidFill>
                  <a:schemeClr val="tx1"/>
                </a:solidFill>
              </a:rPr>
              <a:t>練習、活動預演、參訪實察、班級讀書會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14140" y="4149080"/>
            <a:ext cx="1715120" cy="8793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學校特色</a:t>
            </a:r>
            <a:r>
              <a:rPr lang="zh-TW" altLang="en-US" dirty="0" smtClean="0">
                <a:solidFill>
                  <a:schemeClr val="tx1"/>
                </a:solidFill>
              </a:rPr>
              <a:t>活動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200" dirty="0">
                <a:solidFill>
                  <a:schemeClr val="tx1"/>
                </a:solidFill>
              </a:rPr>
              <a:t>大師</a:t>
            </a:r>
            <a:r>
              <a:rPr lang="zh-TW" altLang="en-US" sz="1200" dirty="0" smtClean="0">
                <a:solidFill>
                  <a:schemeClr val="tx1"/>
                </a:solidFill>
              </a:rPr>
              <a:t>講座、世界論壇</a:t>
            </a:r>
            <a:endParaRPr lang="en-US" altLang="zh-TW" sz="12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</a:rPr>
              <a:t>學藝競賽、活動預演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5843" y="3390805"/>
            <a:ext cx="171266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tx1"/>
                </a:solidFill>
              </a:rPr>
              <a:t>充實性</a:t>
            </a:r>
            <a:r>
              <a:rPr lang="en-US" altLang="zh-TW" sz="1600" dirty="0" smtClean="0">
                <a:solidFill>
                  <a:schemeClr val="tx1"/>
                </a:solidFill>
              </a:rPr>
              <a:t>/</a:t>
            </a:r>
            <a:r>
              <a:rPr lang="zh-TW" altLang="en-US" sz="1600" dirty="0" smtClean="0">
                <a:solidFill>
                  <a:schemeClr val="tx1"/>
                </a:solidFill>
              </a:rPr>
              <a:t>補強性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600" dirty="0" smtClean="0">
                <a:solidFill>
                  <a:schemeClr val="tx1"/>
                </a:solidFill>
              </a:rPr>
              <a:t>高一高二 </a:t>
            </a:r>
            <a:r>
              <a:rPr lang="en-US" altLang="zh-TW" sz="1600" dirty="0" smtClean="0">
                <a:solidFill>
                  <a:schemeClr val="tx1"/>
                </a:solidFill>
              </a:rPr>
              <a:t>1 </a:t>
            </a:r>
            <a:r>
              <a:rPr lang="zh-TW" altLang="en-US" sz="1600" dirty="0" smtClean="0">
                <a:solidFill>
                  <a:schemeClr val="tx1"/>
                </a:solidFill>
              </a:rPr>
              <a:t>節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23928" y="3393219"/>
            <a:ext cx="1712664" cy="64565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tx1"/>
                </a:solidFill>
              </a:rPr>
              <a:t>選手培訓</a:t>
            </a:r>
            <a:endParaRPr lang="en-US" altLang="zh-TW" sz="1600" dirty="0">
              <a:solidFill>
                <a:schemeClr val="tx1"/>
              </a:solidFill>
            </a:endParaRPr>
          </a:p>
          <a:p>
            <a:pPr algn="ctr"/>
            <a:r>
              <a:rPr lang="zh-TW" altLang="en-US" sz="1600" dirty="0" smtClean="0">
                <a:solidFill>
                  <a:schemeClr val="tx1"/>
                </a:solidFill>
              </a:rPr>
              <a:t>科展指導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29784" y="3393219"/>
            <a:ext cx="1712664" cy="80647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tx1"/>
                </a:solidFill>
              </a:rPr>
              <a:t>自主學習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</a:rPr>
              <a:t>自習習作、圖書館利用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26384" y="5157192"/>
            <a:ext cx="1712664" cy="80647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tx1"/>
                </a:solidFill>
              </a:rPr>
              <a:t>自主學習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</a:rPr>
              <a:t>計畫性及目的性</a:t>
            </a:r>
            <a:endParaRPr lang="en-US" altLang="zh-TW" sz="12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</a:rPr>
              <a:t>的自主學習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12197" y="5168458"/>
            <a:ext cx="1715120" cy="6301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tx1"/>
                </a:solidFill>
              </a:rPr>
              <a:t>跨班級活動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</a:rPr>
              <a:t>學藝競賽、實地參訪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91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彈性學習 課程</a:t>
            </a:r>
            <a:r>
              <a:rPr lang="zh-TW" altLang="en-US" dirty="0" smtClean="0"/>
              <a:t>實務</a:t>
            </a:r>
            <a:r>
              <a:rPr lang="en-US" altLang="zh-TW" dirty="0" smtClean="0"/>
              <a:t>4</a:t>
            </a:r>
            <a:r>
              <a:rPr lang="zh-TW" altLang="en-US" dirty="0" smtClean="0"/>
              <a:t> </a:t>
            </a:r>
            <a:r>
              <a:rPr lang="en-US" altLang="zh-TW" dirty="0"/>
              <a:t>(</a:t>
            </a:r>
            <a:r>
              <a:rPr lang="zh-TW" altLang="en-US" dirty="0"/>
              <a:t>興大附中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/>
          <a:lstStyle/>
          <a:p>
            <a:r>
              <a:rPr lang="zh-TW" altLang="en-US" dirty="0" smtClean="0"/>
              <a:t>結論</a:t>
            </a:r>
            <a:endParaRPr lang="en-US" altLang="zh-TW" dirty="0" smtClean="0"/>
          </a:p>
          <a:p>
            <a:pPr lvl="1"/>
            <a:r>
              <a:rPr lang="zh-TW" altLang="en-US" dirty="0"/>
              <a:t>彈性學習</a:t>
            </a:r>
            <a:r>
              <a:rPr lang="zh-TW" altLang="en-US" dirty="0" smtClean="0"/>
              <a:t>時間的「安排方式」非常多元</a:t>
            </a:r>
            <a:endParaRPr lang="en-US" altLang="zh-TW" dirty="0" smtClean="0"/>
          </a:p>
          <a:p>
            <a:pPr lvl="1"/>
            <a:r>
              <a:rPr lang="zh-TW" altLang="en-US" dirty="0"/>
              <a:t>彈性學習</a:t>
            </a:r>
            <a:r>
              <a:rPr lang="zh-TW" altLang="en-US" dirty="0" smtClean="0"/>
              <a:t>時間的「活動內容」非常多樣</a:t>
            </a:r>
            <a:endParaRPr lang="en-US" altLang="zh-TW" dirty="0" smtClean="0"/>
          </a:p>
          <a:p>
            <a:pPr lvl="1"/>
            <a:r>
              <a:rPr lang="zh-TW" altLang="en-US" dirty="0"/>
              <a:t>請</a:t>
            </a:r>
            <a:r>
              <a:rPr lang="zh-TW" altLang="en-US" dirty="0" smtClean="0"/>
              <a:t>依據學校課程核心目標，作整體考量</a:t>
            </a:r>
            <a:endParaRPr lang="en-US" altLang="zh-TW" dirty="0" smtClean="0"/>
          </a:p>
          <a:p>
            <a:pPr marL="457200" lvl="1" indent="0">
              <a:buNone/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27584" y="4352777"/>
            <a:ext cx="7802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請發揮您的想像力與創意</a:t>
            </a:r>
            <a:endParaRPr lang="zh-TW" altLang="en-US" sz="5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7711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3789363"/>
            <a:ext cx="5327650" cy="1873250"/>
          </a:xfrm>
        </p:spPr>
        <p:txBody>
          <a:bodyPr/>
          <a:lstStyle/>
          <a:p>
            <a:pPr eaLnBrk="1" hangingPunct="1"/>
            <a:r>
              <a:rPr lang="en-US" altLang="zh-TW" sz="5400" smtClean="0"/>
              <a:t/>
            </a:r>
            <a:br>
              <a:rPr lang="en-US" altLang="zh-TW" sz="5400" smtClean="0"/>
            </a:br>
            <a:r>
              <a:rPr lang="zh-TW" altLang="en-US" sz="5400" smtClean="0"/>
              <a:t>簡報完畢</a:t>
            </a:r>
            <a:r>
              <a:rPr lang="en-US" altLang="zh-TW" sz="5400" smtClean="0"/>
              <a:t/>
            </a:r>
            <a:br>
              <a:rPr lang="en-US" altLang="zh-TW" sz="5400" smtClean="0"/>
            </a:br>
            <a:r>
              <a:rPr lang="en-US" altLang="zh-TW" sz="5400" smtClean="0"/>
              <a:t>Thank You!</a:t>
            </a:r>
            <a:br>
              <a:rPr lang="en-US" altLang="zh-TW" sz="5400" smtClean="0"/>
            </a:br>
            <a:endParaRPr lang="zh-TW" altLang="en-US" sz="5400" smtClean="0"/>
          </a:p>
        </p:txBody>
      </p:sp>
      <p:pic>
        <p:nvPicPr>
          <p:cNvPr id="25603" name="Picture 6" descr="綜合大樓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284538"/>
            <a:ext cx="2170113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五邊形 2"/>
          <p:cNvSpPr/>
          <p:nvPr/>
        </p:nvSpPr>
        <p:spPr>
          <a:xfrm>
            <a:off x="1115616" y="970729"/>
            <a:ext cx="5616624" cy="2303810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2400" dirty="0">
                <a:solidFill>
                  <a:srgbClr val="C00000"/>
                </a:solidFill>
                <a:ea typeface="超研澤特明" panose="02010609010101010101" pitchFamily="49" charset="-120"/>
              </a:rPr>
              <a:t>面臨</a:t>
            </a:r>
            <a:r>
              <a:rPr lang="en-US" altLang="zh-TW" sz="2400" dirty="0">
                <a:solidFill>
                  <a:srgbClr val="C00000"/>
                </a:solidFill>
                <a:ea typeface="超研澤特明" panose="02010609010101010101" pitchFamily="49" charset="-120"/>
              </a:rPr>
              <a:t>107</a:t>
            </a:r>
            <a:r>
              <a:rPr lang="zh-TW" altLang="en-US" sz="2400" dirty="0">
                <a:solidFill>
                  <a:srgbClr val="C00000"/>
                </a:solidFill>
                <a:ea typeface="超研澤特明" panose="02010609010101010101" pitchFamily="49" charset="-120"/>
              </a:rPr>
              <a:t>課綱課程轉化的挑戰</a:t>
            </a:r>
            <a:endParaRPr lang="en-US" altLang="zh-TW" sz="2400" dirty="0">
              <a:solidFill>
                <a:srgbClr val="C00000"/>
              </a:solidFill>
              <a:ea typeface="超研澤特明" panose="02010609010101010101" pitchFamily="49" charset="-12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4800" dirty="0">
                <a:solidFill>
                  <a:srgbClr val="C00000"/>
                </a:solidFill>
                <a:ea typeface="超研澤特明" panose="02010609010101010101" pitchFamily="49" charset="-120"/>
              </a:rPr>
              <a:t>攜手 同心 共進</a:t>
            </a:r>
            <a:endParaRPr lang="en-US" altLang="zh-TW" sz="4800" dirty="0">
              <a:solidFill>
                <a:srgbClr val="C00000"/>
              </a:solidFill>
              <a:ea typeface="超研澤特明" panose="02010609010101010101" pitchFamily="49" charset="-12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107</a:t>
            </a:r>
            <a:r>
              <a:rPr lang="zh-TW" altLang="en-US" dirty="0" smtClean="0"/>
              <a:t>課綱 重要時間期程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5475" indent="-625475">
              <a:buFontTx/>
              <a:buNone/>
              <a:defRPr/>
            </a:pPr>
            <a:r>
              <a:rPr lang="en-US" altLang="zh-TW" dirty="0"/>
              <a:t>(1).106.6</a:t>
            </a:r>
            <a:r>
              <a:rPr lang="zh-TW" altLang="zh-TW" dirty="0"/>
              <a:t>月完成</a:t>
            </a:r>
            <a:r>
              <a:rPr lang="en-US" altLang="zh-TW" dirty="0" smtClean="0"/>
              <a:t>-</a:t>
            </a:r>
            <a:r>
              <a:rPr lang="zh-TW" altLang="en-US" dirty="0" smtClean="0"/>
              <a:t>各校</a:t>
            </a:r>
            <a:r>
              <a:rPr lang="zh-TW" altLang="zh-TW" dirty="0" smtClean="0"/>
              <a:t>課程計畫</a:t>
            </a:r>
            <a:r>
              <a:rPr lang="zh-TW" altLang="en-US" dirty="0" smtClean="0"/>
              <a:t>。</a:t>
            </a:r>
            <a:endParaRPr lang="zh-TW" altLang="zh-TW" dirty="0"/>
          </a:p>
          <a:p>
            <a:pPr marL="625475" indent="-625475">
              <a:buFontTx/>
              <a:buNone/>
              <a:defRPr/>
            </a:pPr>
            <a:r>
              <a:rPr lang="en-US" altLang="zh-TW" dirty="0"/>
              <a:t>(2).106.10</a:t>
            </a:r>
            <a:r>
              <a:rPr lang="zh-TW" altLang="zh-TW" dirty="0"/>
              <a:t>月完成</a:t>
            </a:r>
            <a:r>
              <a:rPr lang="en-US" altLang="zh-TW" dirty="0"/>
              <a:t>-</a:t>
            </a:r>
            <a:r>
              <a:rPr lang="zh-TW" altLang="zh-TW" dirty="0"/>
              <a:t>各校課程發展委員會通過各校課程總體</a:t>
            </a:r>
            <a:r>
              <a:rPr lang="zh-TW" altLang="zh-TW" dirty="0" smtClean="0"/>
              <a:t>計畫</a:t>
            </a:r>
            <a:r>
              <a:rPr lang="zh-TW" altLang="en-US" dirty="0" smtClean="0"/>
              <a:t>。</a:t>
            </a:r>
            <a:endParaRPr lang="zh-TW" altLang="zh-TW" dirty="0"/>
          </a:p>
          <a:p>
            <a:pPr marL="625475" indent="-625475">
              <a:buFontTx/>
              <a:buNone/>
              <a:defRPr/>
            </a:pPr>
            <a:r>
              <a:rPr lang="en-US" altLang="zh-TW" dirty="0"/>
              <a:t>(3).106.12</a:t>
            </a:r>
            <a:r>
              <a:rPr lang="zh-TW" altLang="zh-TW" dirty="0"/>
              <a:t>月完成</a:t>
            </a:r>
            <a:r>
              <a:rPr lang="en-US" altLang="zh-TW" dirty="0"/>
              <a:t>-</a:t>
            </a:r>
            <a:r>
              <a:rPr lang="zh-TW" altLang="zh-TW" dirty="0"/>
              <a:t>各校課程總體</a:t>
            </a:r>
            <a:r>
              <a:rPr lang="zh-TW" altLang="zh-TW" dirty="0" smtClean="0"/>
              <a:t>計畫</a:t>
            </a:r>
            <a:r>
              <a:rPr lang="zh-TW" altLang="en-US" dirty="0" smtClean="0"/>
              <a:t>並</a:t>
            </a:r>
            <a:r>
              <a:rPr lang="zh-TW" altLang="zh-TW" dirty="0" smtClean="0"/>
              <a:t>送</a:t>
            </a:r>
            <a:r>
              <a:rPr lang="zh-TW" altLang="zh-TW" dirty="0"/>
              <a:t>主管機關</a:t>
            </a:r>
            <a:r>
              <a:rPr lang="zh-TW" altLang="zh-TW" dirty="0" smtClean="0"/>
              <a:t>審查</a:t>
            </a:r>
            <a:r>
              <a:rPr lang="zh-TW" altLang="en-US" dirty="0" smtClean="0"/>
              <a:t>。</a:t>
            </a:r>
            <a:endParaRPr lang="zh-TW" altLang="zh-TW" dirty="0"/>
          </a:p>
          <a:p>
            <a:pPr marL="625475" indent="-625475">
              <a:buFontTx/>
              <a:buNone/>
              <a:defRPr/>
            </a:pPr>
            <a:r>
              <a:rPr lang="en-US" altLang="zh-TW" dirty="0"/>
              <a:t>(4).107. 2</a:t>
            </a:r>
            <a:r>
              <a:rPr lang="zh-TW" altLang="zh-TW" dirty="0"/>
              <a:t>月完成</a:t>
            </a:r>
            <a:r>
              <a:rPr lang="en-US" altLang="zh-TW" dirty="0"/>
              <a:t>-</a:t>
            </a:r>
            <a:r>
              <a:rPr lang="zh-TW" altLang="zh-TW" dirty="0"/>
              <a:t>公告各校課程總體</a:t>
            </a:r>
            <a:r>
              <a:rPr lang="zh-TW" altLang="zh-TW" dirty="0" smtClean="0"/>
              <a:t>計畫</a:t>
            </a:r>
            <a:r>
              <a:rPr lang="zh-TW" altLang="en-US" dirty="0" smtClean="0"/>
              <a:t>。</a:t>
            </a:r>
            <a:endParaRPr lang="zh-TW" altLang="zh-TW" dirty="0"/>
          </a:p>
          <a:p>
            <a:pPr marL="625475" indent="-625475">
              <a:buFontTx/>
              <a:buNone/>
              <a:defRPr/>
            </a:pPr>
            <a:r>
              <a:rPr lang="en-US" altLang="zh-TW" dirty="0"/>
              <a:t>(5).107. 8</a:t>
            </a:r>
            <a:r>
              <a:rPr lang="zh-TW" altLang="zh-TW" dirty="0"/>
              <a:t>月完成</a:t>
            </a:r>
            <a:r>
              <a:rPr lang="en-US" altLang="zh-TW" dirty="0" smtClean="0"/>
              <a:t>-</a:t>
            </a:r>
            <a:r>
              <a:rPr lang="zh-TW" altLang="en-US" dirty="0" smtClean="0"/>
              <a:t>各校依核定課程總體計畫，</a:t>
            </a:r>
            <a:r>
              <a:rPr lang="zh-TW" altLang="zh-TW" dirty="0" smtClean="0"/>
              <a:t>實施</a:t>
            </a:r>
            <a:r>
              <a:rPr lang="en-US" altLang="zh-TW" dirty="0" smtClean="0"/>
              <a:t>107</a:t>
            </a:r>
            <a:r>
              <a:rPr lang="zh-TW" altLang="en-US" dirty="0"/>
              <a:t>課</a:t>
            </a:r>
            <a:r>
              <a:rPr lang="zh-TW" altLang="en-US" dirty="0" smtClean="0"/>
              <a:t>綱。</a:t>
            </a:r>
            <a:endParaRPr lang="zh-TW" altLang="zh-TW" dirty="0"/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十二年國教各教育階段課程類型</a:t>
            </a:r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628650" y="5740400"/>
            <a:ext cx="8229600" cy="355600"/>
          </a:xfrm>
        </p:spPr>
        <p:txBody>
          <a:bodyPr/>
          <a:lstStyle/>
          <a:p>
            <a:pPr marL="0" indent="0" algn="r">
              <a:buFontTx/>
              <a:buNone/>
            </a:pPr>
            <a:r>
              <a:rPr lang="zh-TW" altLang="en-US" sz="1800" smtClean="0"/>
              <a:t>總綱</a:t>
            </a:r>
            <a:r>
              <a:rPr lang="en-US" altLang="zh-TW" sz="1800" smtClean="0"/>
              <a:t>pp8-</a:t>
            </a:r>
            <a:r>
              <a:rPr lang="zh-TW" altLang="en-US" sz="1800" smtClean="0"/>
              <a:t> 課程類型</a:t>
            </a:r>
          </a:p>
        </p:txBody>
      </p:sp>
      <p:pic>
        <p:nvPicPr>
          <p:cNvPr id="819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09763"/>
            <a:ext cx="8785225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588125" y="5084763"/>
            <a:ext cx="1728788" cy="360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標題 1"/>
          <p:cNvSpPr>
            <a:spLocks noGrp="1"/>
          </p:cNvSpPr>
          <p:nvPr>
            <p:ph type="title"/>
          </p:nvPr>
        </p:nvSpPr>
        <p:spPr>
          <a:xfrm>
            <a:off x="827088" y="476250"/>
            <a:ext cx="7343775" cy="5476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000" dirty="0">
                <a:latin typeface="華康儷中黑" panose="020B0509000000000000" pitchFamily="49" charset="-120"/>
                <a:ea typeface="華康儷中黑" panose="020B0509000000000000" pitchFamily="49" charset="-120"/>
                <a:cs typeface="BiauKai"/>
              </a:rPr>
              <a:t>現有課綱</a:t>
            </a:r>
            <a:r>
              <a:rPr lang="zh-TW" altLang="en-US" sz="4000" dirty="0" smtClean="0">
                <a:latin typeface="華康儷中黑" panose="020B0509000000000000" pitchFamily="49" charset="-120"/>
                <a:ea typeface="華康儷中黑" panose="020B0509000000000000" pitchFamily="49" charset="-120"/>
                <a:cs typeface="BiauKai"/>
              </a:rPr>
              <a:t>與</a:t>
            </a:r>
            <a:r>
              <a:rPr lang="en-US" altLang="zh-TW" sz="4000" dirty="0" smtClean="0">
                <a:latin typeface="華康儷中黑" panose="020B0509000000000000" pitchFamily="49" charset="-120"/>
                <a:ea typeface="華康儷中黑" panose="020B0509000000000000" pitchFamily="49" charset="-120"/>
                <a:cs typeface="BiauKai"/>
              </a:rPr>
              <a:t>107</a:t>
            </a:r>
            <a:r>
              <a:rPr lang="zh-TW" altLang="en-US" sz="4000" dirty="0" smtClean="0">
                <a:latin typeface="華康儷中黑" panose="020B0509000000000000" pitchFamily="49" charset="-120"/>
                <a:ea typeface="華康儷中黑" panose="020B0509000000000000" pitchFamily="49" charset="-120"/>
                <a:cs typeface="BiauKai"/>
              </a:rPr>
              <a:t>課綱課程架構比較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323850" y="1341438"/>
          <a:ext cx="8640763" cy="4932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267"/>
                <a:gridCol w="1160819"/>
                <a:gridCol w="1296144"/>
                <a:gridCol w="3672533"/>
              </a:tblGrid>
              <a:tr h="5176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BiauKai"/>
                        </a:rPr>
                        <a:t>課程架構項目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BiauKai"/>
                      </a:endParaRPr>
                    </a:p>
                  </a:txBody>
                  <a:tcPr marL="68575" marR="6857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BiauKai"/>
                        </a:rPr>
                        <a:t>99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BiauKai"/>
                        </a:rPr>
                        <a:t>課綱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BiauKai"/>
                      </a:endParaRPr>
                    </a:p>
                  </a:txBody>
                  <a:tcPr marL="68575" marR="6857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BiauKai"/>
                        </a:rPr>
                        <a:t>107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BiauKai"/>
                        </a:rPr>
                        <a:t>課綱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BiauKai"/>
                      </a:endParaRPr>
                    </a:p>
                  </a:txBody>
                  <a:tcPr marL="68575" marR="6857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BiauKai"/>
                        </a:rPr>
                        <a:t>說明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BiauKai"/>
                      </a:endParaRPr>
                    </a:p>
                  </a:txBody>
                  <a:tcPr marL="68575" marR="68575" marT="45703" marB="45703"/>
                </a:tc>
              </a:tr>
              <a:tr h="711357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BiauKai"/>
                        </a:rPr>
                        <a:t>應修習學分數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BiauKai"/>
                      </a:endParaRPr>
                    </a:p>
                  </a:txBody>
                  <a:tcPr marL="68575" marR="6857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198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68575" marR="6857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180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68575" marR="68575" marT="45703" marB="4570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+mn-ea"/>
                          <a:ea typeface="+mn-ea"/>
                          <a:cs typeface="BiauKai"/>
                        </a:rPr>
                        <a:t>減少之</a:t>
                      </a:r>
                      <a:r>
                        <a:rPr lang="en-US" altLang="zh-TW" sz="1800" dirty="0" smtClean="0">
                          <a:latin typeface="+mn-ea"/>
                          <a:ea typeface="+mn-ea"/>
                          <a:cs typeface="BiauKai"/>
                        </a:rPr>
                        <a:t>18</a:t>
                      </a:r>
                      <a:r>
                        <a:rPr lang="zh-TW" altLang="en-US" sz="1800" dirty="0" smtClean="0">
                          <a:latin typeface="+mn-ea"/>
                          <a:ea typeface="+mn-ea"/>
                          <a:cs typeface="BiauKai"/>
                        </a:rPr>
                        <a:t>學分轉為彈性學習時間</a:t>
                      </a:r>
                      <a:endParaRPr lang="zh-TW" altLang="en-US" sz="1800" dirty="0">
                        <a:latin typeface="+mn-ea"/>
                        <a:ea typeface="+mn-ea"/>
                        <a:cs typeface="BiauKai"/>
                      </a:endParaRPr>
                    </a:p>
                  </a:txBody>
                  <a:tcPr marL="68575" marR="68575" marT="45703" marB="45703"/>
                </a:tc>
              </a:tr>
              <a:tr h="457147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BiauKai"/>
                        </a:rPr>
                        <a:t>部定必修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BiauKai"/>
                      </a:endParaRPr>
                    </a:p>
                  </a:txBody>
                  <a:tcPr marL="68575" marR="6857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138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68575" marR="6857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118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68575" marR="68575" marT="45703" marB="4570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+mn-ea"/>
                          <a:ea typeface="+mn-ea"/>
                          <a:cs typeface="BiauKai"/>
                        </a:rPr>
                        <a:t>可適性分組學習→差異化教學</a:t>
                      </a:r>
                      <a:endParaRPr lang="zh-TW" altLang="en-US" sz="1800" dirty="0">
                        <a:latin typeface="+mn-ea"/>
                        <a:ea typeface="+mn-ea"/>
                        <a:cs typeface="BiauKai"/>
                      </a:endParaRPr>
                    </a:p>
                  </a:txBody>
                  <a:tcPr marL="68575" marR="68575" marT="45703" marB="45703"/>
                </a:tc>
              </a:tr>
              <a:tr h="118862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zh-TW" altLang="en-US" sz="2400" b="1" u="sng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BiauKai"/>
                        </a:rPr>
                        <a:t>選修</a:t>
                      </a:r>
                      <a:endParaRPr lang="zh-TW" altLang="en-US" sz="2400" b="1" u="sng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BiauKai"/>
                      </a:endParaRPr>
                    </a:p>
                  </a:txBody>
                  <a:tcPr marL="68575" marR="6857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60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68575" marR="6857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54-58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75" marR="68575" marT="45703" marB="4570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+mn-ea"/>
                          <a:ea typeface="+mn-ea"/>
                          <a:cs typeface="BiauKai"/>
                        </a:rPr>
                        <a:t>包含「部定加深加廣、多元選修</a:t>
                      </a:r>
                      <a:r>
                        <a:rPr lang="en-US" altLang="zh-TW" sz="1800" dirty="0" smtClean="0">
                          <a:latin typeface="+mn-ea"/>
                          <a:ea typeface="+mn-ea"/>
                          <a:cs typeface="BiauKai"/>
                        </a:rPr>
                        <a:t>(</a:t>
                      </a:r>
                      <a:r>
                        <a:rPr lang="zh-TW" altLang="en-US" sz="1800" dirty="0" smtClean="0">
                          <a:latin typeface="+mn-ea"/>
                          <a:ea typeface="+mn-ea"/>
                          <a:cs typeface="BiauKai"/>
                        </a:rPr>
                        <a:t>至少</a:t>
                      </a:r>
                      <a:r>
                        <a:rPr lang="en-US" altLang="zh-TW" sz="1800" dirty="0" smtClean="0">
                          <a:latin typeface="+mn-ea"/>
                          <a:ea typeface="+mn-ea"/>
                          <a:cs typeface="BiauKai"/>
                        </a:rPr>
                        <a:t>6</a:t>
                      </a:r>
                      <a:r>
                        <a:rPr lang="zh-TW" altLang="en-US" sz="1800" dirty="0" smtClean="0">
                          <a:latin typeface="+mn-ea"/>
                          <a:ea typeface="+mn-ea"/>
                          <a:cs typeface="BiauKai"/>
                        </a:rPr>
                        <a:t>學分</a:t>
                      </a:r>
                      <a:r>
                        <a:rPr lang="en-US" altLang="zh-TW" sz="1800" dirty="0" smtClean="0">
                          <a:latin typeface="+mn-ea"/>
                          <a:ea typeface="+mn-ea"/>
                          <a:cs typeface="BiauKai"/>
                        </a:rPr>
                        <a:t>)</a:t>
                      </a:r>
                      <a:r>
                        <a:rPr lang="zh-TW" altLang="en-US" sz="1800" dirty="0" smtClean="0">
                          <a:latin typeface="+mn-ea"/>
                          <a:ea typeface="+mn-ea"/>
                          <a:cs typeface="BiauKai"/>
                        </a:rPr>
                        <a:t>及補強性選修課程」→重視適性輔導機制，依興趣學群選修課程</a:t>
                      </a:r>
                      <a:endParaRPr lang="zh-TW" altLang="en-US" sz="1800" dirty="0">
                        <a:latin typeface="+mn-ea"/>
                        <a:ea typeface="+mn-ea"/>
                        <a:cs typeface="BiauKai"/>
                      </a:endParaRPr>
                    </a:p>
                  </a:txBody>
                  <a:tcPr marL="68575" marR="68575" marT="45703" marB="45703"/>
                </a:tc>
              </a:tr>
              <a:tr h="91432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zh-TW" altLang="en-US" sz="2400" b="1" u="sng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BiauKai"/>
                        </a:rPr>
                        <a:t>校訂必修</a:t>
                      </a:r>
                      <a:endParaRPr lang="zh-TW" altLang="en-US" sz="2400" b="1" u="sng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BiauKai"/>
                      </a:endParaRPr>
                    </a:p>
                  </a:txBody>
                  <a:tcPr marL="68575" marR="6857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0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68575" marR="6857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4-8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75" marR="68575" marT="45703" marB="4570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+mn-ea"/>
                          <a:ea typeface="+mn-ea"/>
                          <a:cs typeface="BiauKai"/>
                        </a:rPr>
                        <a:t>以通識、知識應用或校本特色課程為原則，不得為部定必修課程之重複或加強。</a:t>
                      </a:r>
                      <a:r>
                        <a:rPr lang="en-US" altLang="zh-TW" sz="1800" dirty="0" smtClean="0">
                          <a:latin typeface="+mn-ea"/>
                          <a:ea typeface="+mn-ea"/>
                          <a:cs typeface="BiauKai"/>
                        </a:rPr>
                        <a:t>&lt;</a:t>
                      </a:r>
                      <a:r>
                        <a:rPr lang="zh-TW" altLang="en-US" sz="1800" dirty="0" smtClean="0">
                          <a:latin typeface="+mn-ea"/>
                          <a:ea typeface="+mn-ea"/>
                          <a:cs typeface="BiauKai"/>
                        </a:rPr>
                        <a:t>總綱</a:t>
                      </a:r>
                      <a:r>
                        <a:rPr lang="en-US" altLang="zh-TW" sz="1800" dirty="0" smtClean="0">
                          <a:latin typeface="+mn-ea"/>
                          <a:ea typeface="+mn-ea"/>
                          <a:cs typeface="BiauKai"/>
                        </a:rPr>
                        <a:t>pp18&gt;</a:t>
                      </a:r>
                      <a:endParaRPr lang="zh-TW" altLang="en-US" sz="1800" dirty="0">
                        <a:latin typeface="+mn-ea"/>
                        <a:ea typeface="+mn-ea"/>
                        <a:cs typeface="BiauKai"/>
                      </a:endParaRPr>
                    </a:p>
                  </a:txBody>
                  <a:tcPr marL="68575" marR="68575" marT="45703" marB="45703"/>
                </a:tc>
              </a:tr>
              <a:tr h="62115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zh-TW" altLang="en-US" sz="2400" b="1" u="sng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BiauKai"/>
                        </a:rPr>
                        <a:t>彈性學習時間</a:t>
                      </a:r>
                      <a:endParaRPr lang="zh-TW" altLang="en-US" sz="2400" b="1" u="sng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BiauKai"/>
                      </a:endParaRPr>
                    </a:p>
                  </a:txBody>
                  <a:tcPr marL="68575" marR="6857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0</a:t>
                      </a:r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節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68575" marR="6857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12-18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節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75" marR="68575" marT="45703" marB="4570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+mn-ea"/>
                          <a:ea typeface="+mn-ea"/>
                          <a:cs typeface="BiauKai"/>
                        </a:rPr>
                        <a:t>每學期</a:t>
                      </a:r>
                      <a:r>
                        <a:rPr lang="en-US" altLang="zh-TW" sz="1800" dirty="0" smtClean="0">
                          <a:latin typeface="+mn-ea"/>
                          <a:ea typeface="+mn-ea"/>
                          <a:cs typeface="BiauKai"/>
                        </a:rPr>
                        <a:t>2-3</a:t>
                      </a:r>
                      <a:r>
                        <a:rPr lang="zh-TW" altLang="en-US" sz="1800" dirty="0" smtClean="0">
                          <a:latin typeface="+mn-ea"/>
                          <a:ea typeface="+mn-ea"/>
                          <a:cs typeface="BiauKai"/>
                        </a:rPr>
                        <a:t>節</a:t>
                      </a:r>
                      <a:endParaRPr lang="zh-TW" altLang="en-US" sz="1800" dirty="0">
                        <a:latin typeface="+mn-ea"/>
                        <a:ea typeface="+mn-ea"/>
                        <a:cs typeface="BiauKai"/>
                      </a:endParaRPr>
                    </a:p>
                  </a:txBody>
                  <a:tcPr marL="68575" marR="68575" marT="45703" marB="45703"/>
                </a:tc>
              </a:tr>
              <a:tr h="52209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BiauKai"/>
                        </a:rPr>
                        <a:t>畢業條件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BiauKai"/>
                      </a:endParaRPr>
                    </a:p>
                  </a:txBody>
                  <a:tcPr marL="68575" marR="6857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160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68575" marR="6857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150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68575" marR="68575" marT="45703" marB="45703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  <a:cs typeface="BiauKai"/>
                      </a:endParaRPr>
                    </a:p>
                  </a:txBody>
                  <a:tcPr marL="68575" marR="68575" marT="45703" marB="4570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彈性學習時間 規劃說明</a:t>
            </a: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smtClean="0"/>
              <a:t>依學生需求與學校條件，可安排</a:t>
            </a:r>
            <a:r>
              <a:rPr lang="en-US" altLang="zh-TW" sz="2800" smtClean="0"/>
              <a:t/>
            </a:r>
            <a:br>
              <a:rPr lang="en-US" altLang="zh-TW" sz="2800" smtClean="0"/>
            </a:br>
            <a:r>
              <a:rPr lang="zh-TW" altLang="en-US" sz="2800" u="sng" smtClean="0">
                <a:solidFill>
                  <a:srgbClr val="C00000"/>
                </a:solidFill>
              </a:rPr>
              <a:t>學生自主學習</a:t>
            </a:r>
            <a:r>
              <a:rPr lang="zh-TW" altLang="en-US" sz="2800" smtClean="0">
                <a:solidFill>
                  <a:srgbClr val="C00000"/>
                </a:solidFill>
              </a:rPr>
              <a:t>、</a:t>
            </a:r>
            <a:r>
              <a:rPr lang="zh-TW" altLang="en-US" sz="2800" u="sng" smtClean="0">
                <a:solidFill>
                  <a:srgbClr val="C00000"/>
                </a:solidFill>
              </a:rPr>
              <a:t>選手培訓</a:t>
            </a:r>
            <a:r>
              <a:rPr lang="zh-TW" altLang="en-US" sz="2800" smtClean="0">
                <a:solidFill>
                  <a:srgbClr val="C00000"/>
                </a:solidFill>
              </a:rPr>
              <a:t>、</a:t>
            </a:r>
            <a:r>
              <a:rPr lang="zh-TW" altLang="en-US" sz="2800" u="sng" smtClean="0">
                <a:solidFill>
                  <a:srgbClr val="C00000"/>
                </a:solidFill>
              </a:rPr>
              <a:t>充實（增廣）</a:t>
            </a:r>
            <a:r>
              <a:rPr lang="en-US" altLang="zh-TW" sz="2800" u="sng" smtClean="0">
                <a:solidFill>
                  <a:srgbClr val="C00000"/>
                </a:solidFill>
              </a:rPr>
              <a:t>/</a:t>
            </a:r>
            <a:r>
              <a:rPr lang="zh-TW" altLang="en-US" sz="2800" u="sng" smtClean="0">
                <a:solidFill>
                  <a:srgbClr val="C00000"/>
                </a:solidFill>
              </a:rPr>
              <a:t>補強性教學</a:t>
            </a:r>
            <a:r>
              <a:rPr lang="zh-TW" altLang="en-US" sz="2800" smtClean="0"/>
              <a:t>或</a:t>
            </a:r>
            <a:r>
              <a:rPr lang="zh-TW" altLang="en-US" sz="2800" u="sng" smtClean="0">
                <a:solidFill>
                  <a:srgbClr val="C00000"/>
                </a:solidFill>
              </a:rPr>
              <a:t>學校特色活動</a:t>
            </a:r>
            <a:r>
              <a:rPr lang="zh-TW" altLang="en-US" sz="2800" smtClean="0"/>
              <a:t>等。充實（增廣）</a:t>
            </a:r>
            <a:r>
              <a:rPr lang="en-US" altLang="zh-TW" sz="2800" smtClean="0"/>
              <a:t>/</a:t>
            </a:r>
            <a:r>
              <a:rPr lang="zh-TW" altLang="en-US" sz="2800" smtClean="0"/>
              <a:t>補強性教學採全學期授課者，高一、高二每週至多</a:t>
            </a:r>
            <a:r>
              <a:rPr lang="en-US" altLang="zh-TW" sz="2800" smtClean="0"/>
              <a:t>1 </a:t>
            </a:r>
            <a:r>
              <a:rPr lang="zh-TW" altLang="en-US" sz="2800" smtClean="0"/>
              <a:t>節。</a:t>
            </a:r>
            <a:r>
              <a:rPr lang="en-US" altLang="zh-TW" sz="2800" smtClean="0"/>
              <a:t>(</a:t>
            </a:r>
            <a:r>
              <a:rPr lang="zh-TW" altLang="en-US" sz="2800" smtClean="0"/>
              <a:t>總綱 </a:t>
            </a:r>
            <a:r>
              <a:rPr lang="en-US" altLang="zh-TW" sz="2800" smtClean="0"/>
              <a:t>pp.14)</a:t>
            </a:r>
          </a:p>
          <a:p>
            <a:r>
              <a:rPr lang="zh-TW" altLang="en-US" sz="2800" smtClean="0"/>
              <a:t>彈性學習 每週時間</a:t>
            </a:r>
            <a:r>
              <a:rPr lang="en-US" altLang="zh-TW" sz="2800" smtClean="0"/>
              <a:t>:</a:t>
            </a:r>
            <a:r>
              <a:rPr lang="zh-TW" altLang="en-US" sz="2800" smtClean="0"/>
              <a:t> </a:t>
            </a:r>
            <a:r>
              <a:rPr lang="en-US" altLang="zh-TW" sz="2800" smtClean="0"/>
              <a:t/>
            </a:r>
            <a:br>
              <a:rPr lang="en-US" altLang="zh-TW" sz="2800" smtClean="0"/>
            </a:br>
            <a:r>
              <a:rPr lang="en-US" altLang="zh-TW" sz="2800" smtClean="0"/>
              <a:t>1.</a:t>
            </a:r>
            <a:r>
              <a:rPr lang="zh-TW" altLang="en-US" sz="2800" smtClean="0"/>
              <a:t>普通型及單科型高級中等學校：每週</a:t>
            </a:r>
            <a:r>
              <a:rPr lang="en-US" altLang="zh-TW" sz="2800" smtClean="0"/>
              <a:t>2-3 </a:t>
            </a:r>
            <a:r>
              <a:rPr lang="zh-TW" altLang="en-US" sz="2800" smtClean="0"/>
              <a:t>節。</a:t>
            </a:r>
            <a:r>
              <a:rPr lang="en-US" altLang="zh-TW" sz="2800" smtClean="0"/>
              <a:t/>
            </a:r>
            <a:br>
              <a:rPr lang="en-US" altLang="zh-TW" sz="2800" smtClean="0"/>
            </a:br>
            <a:r>
              <a:rPr lang="en-US" altLang="zh-TW" sz="2800" smtClean="0"/>
              <a:t>2.</a:t>
            </a:r>
            <a:r>
              <a:rPr lang="zh-TW" altLang="en-US" sz="2800" smtClean="0"/>
              <a:t>技術型高級中等學校：每週</a:t>
            </a:r>
            <a:r>
              <a:rPr lang="en-US" altLang="zh-TW" sz="2800" smtClean="0"/>
              <a:t>0-2 </a:t>
            </a:r>
            <a:r>
              <a:rPr lang="zh-TW" altLang="en-US" sz="2800" smtClean="0"/>
              <a:t>節，六學期每週單位合計需</a:t>
            </a:r>
            <a:r>
              <a:rPr lang="en-US" altLang="zh-TW" sz="2800" smtClean="0"/>
              <a:t>6-12 </a:t>
            </a:r>
            <a:r>
              <a:rPr lang="zh-TW" altLang="en-US" sz="2800" smtClean="0"/>
              <a:t>節。</a:t>
            </a:r>
            <a:r>
              <a:rPr lang="en-US" altLang="zh-TW" sz="2800" smtClean="0"/>
              <a:t/>
            </a:r>
            <a:br>
              <a:rPr lang="en-US" altLang="zh-TW" sz="2800" smtClean="0"/>
            </a:br>
            <a:r>
              <a:rPr lang="en-US" altLang="zh-TW" sz="2800" smtClean="0"/>
              <a:t>3.</a:t>
            </a:r>
            <a:r>
              <a:rPr lang="zh-TW" altLang="en-US" sz="2800" smtClean="0"/>
              <a:t>綜合型高級中等學校：每週</a:t>
            </a:r>
            <a:r>
              <a:rPr lang="en-US" altLang="zh-TW" sz="2800" smtClean="0"/>
              <a:t>2-3 </a:t>
            </a:r>
            <a:r>
              <a:rPr lang="zh-TW" altLang="en-US" sz="2800" smtClean="0"/>
              <a:t>節。 </a:t>
            </a:r>
            <a:r>
              <a:rPr lang="en-US" altLang="zh-TW" sz="2800" smtClean="0"/>
              <a:t/>
            </a:r>
            <a:br>
              <a:rPr lang="en-US" altLang="zh-TW" sz="2800" smtClean="0"/>
            </a:br>
            <a:r>
              <a:rPr lang="en-US" altLang="zh-TW" sz="1600" smtClean="0"/>
              <a:t>(</a:t>
            </a:r>
            <a:r>
              <a:rPr lang="zh-TW" altLang="en-US" sz="1600" smtClean="0"/>
              <a:t>總綱</a:t>
            </a:r>
            <a:r>
              <a:rPr lang="en-US" altLang="zh-TW" sz="1600" smtClean="0"/>
              <a:t>-pp13.</a:t>
            </a:r>
            <a:r>
              <a:rPr lang="zh-TW" altLang="en-US" sz="1600" smtClean="0"/>
              <a:t>表</a:t>
            </a:r>
            <a:r>
              <a:rPr lang="en-US" altLang="zh-TW" sz="1600" smtClean="0"/>
              <a:t>5 </a:t>
            </a:r>
            <a:r>
              <a:rPr lang="zh-TW" altLang="en-US" sz="1600" smtClean="0"/>
              <a:t>高級中等學校教育階段各類型學校課程規劃及</a:t>
            </a:r>
            <a:r>
              <a:rPr lang="en-US" altLang="zh-TW" sz="1600" smtClean="0"/>
              <a:t>pp14)</a:t>
            </a:r>
            <a:endParaRPr lang="zh-TW" altLang="en-US" sz="1600" smtClean="0"/>
          </a:p>
          <a:p>
            <a:endParaRPr lang="en-US" altLang="zh-TW" smtClean="0"/>
          </a:p>
          <a:p>
            <a:endParaRPr lang="en-US" altLang="zh-TW" smtClean="0"/>
          </a:p>
          <a:p>
            <a:pPr>
              <a:buFont typeface="Wingdings" pitchFamily="2" charset="2"/>
              <a:buChar char="l"/>
            </a:pPr>
            <a:r>
              <a:rPr lang="en-US" altLang="zh-TW" smtClean="0"/>
              <a:t>1</a:t>
            </a:r>
            <a:endParaRPr lang="zh-TW" alt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smtClean="0"/>
              <a:t>普通型高級中等學校</a:t>
            </a:r>
            <a:r>
              <a:rPr lang="en-US" altLang="zh-TW" sz="4000" smtClean="0"/>
              <a:t>-</a:t>
            </a:r>
            <a:r>
              <a:rPr lang="zh-TW" altLang="en-US" sz="4000" smtClean="0"/>
              <a:t>規劃說明</a:t>
            </a:r>
            <a:r>
              <a:rPr lang="en-US" altLang="zh-TW" sz="4000" smtClean="0"/>
              <a:t>(1/3)</a:t>
            </a:r>
            <a:r>
              <a:rPr lang="zh-TW" altLang="en-US" sz="4000" smtClean="0"/>
              <a:t> 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TW" b="1" dirty="0" smtClean="0"/>
              <a:t>(4)</a:t>
            </a:r>
            <a:r>
              <a:rPr lang="zh-TW" altLang="en-US" b="1" dirty="0" smtClean="0"/>
              <a:t>「彈性學習時間」</a:t>
            </a:r>
          </a:p>
          <a:p>
            <a:pPr marL="361950" indent="-361950">
              <a:buFontTx/>
              <a:buNone/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彈性</a:t>
            </a:r>
            <a:r>
              <a:rPr lang="zh-TW" altLang="en-US" dirty="0"/>
              <a:t>學習時間依據學校條件與學生需求，可做為學生自主學習、選手培訓、充實（</a:t>
            </a:r>
            <a:r>
              <a:rPr lang="zh-TW" altLang="en-US" dirty="0" smtClean="0"/>
              <a:t>增廣</a:t>
            </a:r>
            <a:r>
              <a:rPr lang="zh-TW" altLang="en-US" dirty="0"/>
              <a:t>）</a:t>
            </a:r>
            <a:r>
              <a:rPr lang="en-US" altLang="zh-TW" dirty="0"/>
              <a:t>/</a:t>
            </a:r>
            <a:r>
              <a:rPr lang="zh-TW" altLang="en-US" dirty="0"/>
              <a:t>補強性教學及學校特色活動等之運用。彈性學習時間得安排教師授課或指導，</a:t>
            </a:r>
            <a:r>
              <a:rPr lang="zh-TW" altLang="en-US" dirty="0" smtClean="0"/>
              <a:t>並列</a:t>
            </a:r>
            <a:r>
              <a:rPr lang="zh-TW" altLang="en-US" dirty="0"/>
              <a:t>入教師教學節數或支給鐘點費。</a:t>
            </a:r>
            <a:r>
              <a:rPr lang="zh-TW" altLang="en-US" dirty="0">
                <a:solidFill>
                  <a:srgbClr val="C00000"/>
                </a:solidFill>
              </a:rPr>
              <a:t>全學期授課者列入教學節數；短期性授課或指導</a:t>
            </a:r>
            <a:r>
              <a:rPr lang="zh-TW" altLang="en-US" dirty="0" smtClean="0">
                <a:solidFill>
                  <a:srgbClr val="C00000"/>
                </a:solidFill>
              </a:rPr>
              <a:t>支給</a:t>
            </a:r>
            <a:r>
              <a:rPr lang="zh-TW" altLang="en-US" dirty="0">
                <a:solidFill>
                  <a:srgbClr val="C00000"/>
                </a:solidFill>
              </a:rPr>
              <a:t>鐘點費</a:t>
            </a:r>
            <a:r>
              <a:rPr lang="zh-TW" altLang="en-US" dirty="0"/>
              <a:t>。</a:t>
            </a:r>
            <a:endParaRPr lang="en-US" altLang="zh-TW" dirty="0" smtClean="0"/>
          </a:p>
          <a:p>
            <a:pPr marL="0" indent="0">
              <a:buFontTx/>
              <a:buNone/>
              <a:defRPr/>
            </a:pPr>
            <a:r>
              <a:rPr lang="en-US" altLang="zh-TW" dirty="0" smtClean="0"/>
              <a:t>(</a:t>
            </a:r>
            <a:r>
              <a:rPr lang="zh-TW" altLang="en-US" dirty="0" smtClean="0"/>
              <a:t>總綱</a:t>
            </a:r>
            <a:r>
              <a:rPr lang="en-US" altLang="zh-TW" dirty="0" smtClean="0"/>
              <a:t>pp19)</a:t>
            </a: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smtClean="0"/>
              <a:t>普通型高級中等學校</a:t>
            </a:r>
            <a:r>
              <a:rPr lang="en-US" altLang="zh-TW" sz="4000" smtClean="0"/>
              <a:t>-</a:t>
            </a:r>
            <a:r>
              <a:rPr lang="zh-TW" altLang="en-US" sz="4000" smtClean="0"/>
              <a:t>規劃說明</a:t>
            </a:r>
            <a:r>
              <a:rPr lang="en-US" altLang="zh-TW" sz="4000" smtClean="0"/>
              <a:t>(2/3)</a:t>
            </a:r>
            <a:endParaRPr lang="zh-TW" altLang="en-US" smtClean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zh-TW" smtClean="0"/>
              <a:t>2.</a:t>
            </a:r>
            <a:r>
              <a:rPr lang="zh-TW" altLang="en-US" smtClean="0"/>
              <a:t>學校特色活動：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依據學生興趣與身心發展階段、學校背景與現況、家長期望、社區資源辦理的例行性或獨創性活動。如教學參觀、媒體識讀、學習成果發表、節日慶祝、健康體適能、國內外交流、聯誼活動、校際活動、始（畢）業活動、親職活動及其他創意活動。</a:t>
            </a:r>
            <a:r>
              <a:rPr lang="en-US" altLang="zh-TW" smtClean="0"/>
              <a:t>(</a:t>
            </a:r>
            <a:r>
              <a:rPr lang="zh-TW" altLang="en-US" smtClean="0"/>
              <a:t>總綱</a:t>
            </a:r>
            <a:r>
              <a:rPr lang="en-US" altLang="zh-TW" smtClean="0"/>
              <a:t>pp19)</a:t>
            </a:r>
            <a:endParaRPr lang="zh-TW" alt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smtClean="0"/>
              <a:t>普通型高級中等學校</a:t>
            </a:r>
            <a:r>
              <a:rPr lang="en-US" altLang="zh-TW" sz="4000" smtClean="0"/>
              <a:t>-</a:t>
            </a:r>
            <a:r>
              <a:rPr lang="zh-TW" altLang="en-US" sz="4000" smtClean="0"/>
              <a:t>規劃說明</a:t>
            </a:r>
            <a:r>
              <a:rPr lang="en-US" altLang="zh-TW" sz="4000" smtClean="0"/>
              <a:t>(3/3)</a:t>
            </a:r>
            <a:endParaRPr lang="zh-TW" altLang="en-US" smtClean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buFontTx/>
              <a:buNone/>
            </a:pPr>
            <a:r>
              <a:rPr lang="en-US" altLang="zh-TW" smtClean="0"/>
              <a:t>3.</a:t>
            </a:r>
            <a:r>
              <a:rPr lang="zh-TW" altLang="en-US" smtClean="0"/>
              <a:t>為發揮學生「自發」規劃學習內容的精神，各校對「學生自主學習」精神的保障與作法，應納入年度課程計畫備查，並列入校務評鑑及輔導訪視之重點項目。</a:t>
            </a:r>
            <a:endParaRPr lang="en-US" altLang="zh-TW" smtClean="0"/>
          </a:p>
          <a:p>
            <a:pPr marL="361950" indent="-361950">
              <a:buFontTx/>
              <a:buNone/>
            </a:pPr>
            <a:endParaRPr lang="zh-TW" altLang="en-US" smtClean="0"/>
          </a:p>
          <a:p>
            <a:pPr marL="361950" indent="-361950">
              <a:buFontTx/>
              <a:buNone/>
            </a:pPr>
            <a:r>
              <a:rPr lang="en-US" altLang="zh-TW" smtClean="0"/>
              <a:t>4.</a:t>
            </a:r>
            <a:r>
              <a:rPr lang="zh-TW" altLang="en-US" smtClean="0"/>
              <a:t>若為全校共同安排課程、活動，盡可能於團體活動時間中實施。</a:t>
            </a:r>
            <a:r>
              <a:rPr lang="en-US" altLang="zh-TW" smtClean="0"/>
              <a:t>(</a:t>
            </a:r>
            <a:r>
              <a:rPr lang="zh-TW" altLang="en-US" smtClean="0"/>
              <a:t>總綱</a:t>
            </a:r>
            <a:r>
              <a:rPr lang="en-US" altLang="zh-TW" smtClean="0"/>
              <a:t>pp19)</a:t>
            </a:r>
            <a:endParaRPr lang="zh-TW" alt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3829</TotalTime>
  <Words>1683</Words>
  <Application>Microsoft Office PowerPoint</Application>
  <PresentationFormat>如螢幕大小 (4:3)</PresentationFormat>
  <Paragraphs>209</Paragraphs>
  <Slides>24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預設簡報設計</vt:lpstr>
      <vt:lpstr>PowerPoint 簡報</vt:lpstr>
      <vt:lpstr>107課綱-普通高中課程的契機</vt:lpstr>
      <vt:lpstr>107課綱 重要時間期程</vt:lpstr>
      <vt:lpstr>十二年國教各教育階段課程類型</vt:lpstr>
      <vt:lpstr>現有課綱與107課綱課程架構比較</vt:lpstr>
      <vt:lpstr>彈性學習時間 規劃說明</vt:lpstr>
      <vt:lpstr>普通型高級中等學校-規劃說明(1/3) </vt:lpstr>
      <vt:lpstr>普通型高級中等學校-規劃說明(2/3)</vt:lpstr>
      <vt:lpstr>普通型高級中等學校-規劃說明(3/3)</vt:lpstr>
      <vt:lpstr>技術型高級中等學校-規劃說明</vt:lpstr>
      <vt:lpstr>綜合型高級中等學校-規劃說明</vt:lpstr>
      <vt:lpstr>彈性學習 How to do?</vt:lpstr>
      <vt:lpstr>彈性學習課程之執行面</vt:lpstr>
      <vt:lpstr>彈性學習各面向實施考量</vt:lpstr>
      <vt:lpstr>彈性學習 課程實務1 (臺中二中)</vt:lpstr>
      <vt:lpstr>彈性學習 課程實務1 (臺中二中)</vt:lpstr>
      <vt:lpstr>彈性學習 課程實務1 (臺中二中)</vt:lpstr>
      <vt:lpstr>彈性學習 課程實務1 (臺中二中)</vt:lpstr>
      <vt:lpstr>彈性學習 課程實務1 (臺中二中)</vt:lpstr>
      <vt:lpstr>彈性學習 課程實務1 (興大附中)</vt:lpstr>
      <vt:lpstr>彈性學習 課程實務2 (興大附中)</vt:lpstr>
      <vt:lpstr>彈性學習 課程實務3 (興大附中)</vt:lpstr>
      <vt:lpstr>彈性學習 課程實務4 (興大附中)</vt:lpstr>
      <vt:lpstr> 簡報完畢 Thank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JohnAxer</cp:lastModifiedBy>
  <cp:revision>196</cp:revision>
  <cp:lastPrinted>2015-12-15T11:38:45Z</cp:lastPrinted>
  <dcterms:created xsi:type="dcterms:W3CDTF">2007-10-04T07:53:39Z</dcterms:created>
  <dcterms:modified xsi:type="dcterms:W3CDTF">2016-09-08T06:01:03Z</dcterms:modified>
</cp:coreProperties>
</file>