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2"/>
  </p:notesMasterIdLst>
  <p:handoutMasterIdLst>
    <p:handoutMasterId r:id="rId43"/>
  </p:handoutMasterIdLst>
  <p:sldIdLst>
    <p:sldId id="628" r:id="rId2"/>
    <p:sldId id="668" r:id="rId3"/>
    <p:sldId id="630" r:id="rId4"/>
    <p:sldId id="633" r:id="rId5"/>
    <p:sldId id="632" r:id="rId6"/>
    <p:sldId id="638" r:id="rId7"/>
    <p:sldId id="637" r:id="rId8"/>
    <p:sldId id="636" r:id="rId9"/>
    <p:sldId id="634" r:id="rId10"/>
    <p:sldId id="639" r:id="rId11"/>
    <p:sldId id="644" r:id="rId12"/>
    <p:sldId id="643" r:id="rId13"/>
    <p:sldId id="641" r:id="rId14"/>
    <p:sldId id="640" r:id="rId15"/>
    <p:sldId id="650" r:id="rId16"/>
    <p:sldId id="649" r:id="rId17"/>
    <p:sldId id="648" r:id="rId18"/>
    <p:sldId id="647" r:id="rId19"/>
    <p:sldId id="646" r:id="rId20"/>
    <p:sldId id="645" r:id="rId21"/>
    <p:sldId id="655" r:id="rId22"/>
    <p:sldId id="654" r:id="rId23"/>
    <p:sldId id="653" r:id="rId24"/>
    <p:sldId id="652" r:id="rId25"/>
    <p:sldId id="651" r:id="rId26"/>
    <p:sldId id="659" r:id="rId27"/>
    <p:sldId id="658" r:id="rId28"/>
    <p:sldId id="664" r:id="rId29"/>
    <p:sldId id="665" r:id="rId30"/>
    <p:sldId id="661" r:id="rId31"/>
    <p:sldId id="662" r:id="rId32"/>
    <p:sldId id="663" r:id="rId33"/>
    <p:sldId id="669" r:id="rId34"/>
    <p:sldId id="670" r:id="rId35"/>
    <p:sldId id="672" r:id="rId36"/>
    <p:sldId id="671" r:id="rId37"/>
    <p:sldId id="676" r:id="rId38"/>
    <p:sldId id="673" r:id="rId39"/>
    <p:sldId id="674" r:id="rId40"/>
    <p:sldId id="675" r:id="rId41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FF"/>
    <a:srgbClr val="FF66CC"/>
    <a:srgbClr val="0000CC"/>
    <a:srgbClr val="0000FF"/>
    <a:srgbClr val="820000"/>
    <a:srgbClr val="FF5050"/>
    <a:srgbClr val="F0A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185C2B6E-91ED-4888-BDBC-8CF4880AE61B}" type="datetimeFigureOut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71AA0B6F-641A-467B-907B-343E238E0F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964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CB4D79D4-A5D2-4F82-B10B-F7C6DB15CC2B}" type="datetimeFigureOut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9091" cy="446627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B9E8553-E13F-4FF1-A070-3BAF8B686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422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A350-FE69-4995-8DBF-F946D3C9A58C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6F57-16E3-43BA-A775-479F229FE0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9957-B2CC-43EA-935D-DDA7B357CB64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85D0-A6B5-4E5F-AC99-F29239681F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61F2-D744-4D01-8EF2-0B3C7B3BAE49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5306-7E56-4B3F-8002-5C376281FB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C6A8-4A04-46C5-BC79-154384DDA5B5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4B9C-E3B4-4D75-8D5A-D6F0A559BB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C944-516E-4569-B478-6D8259A8DC8A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1C25-E7BA-478B-BCD5-9592CFF016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29A6-EE63-45A5-97ED-59BD3FDA718E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7802-FA3C-4E8A-B032-926D01AC6B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F25E-1FE6-44A0-AE22-4363AECFB3BE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361-5903-4BD2-BE46-480FA92070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AB57-6522-44FB-8D86-FD24A3B469DC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573FF-13E5-4FB6-82BB-BB94FDCF6C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14D-F692-4623-AE6A-71E17D430783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3F38-EBE4-4234-8D11-09A2A034B9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2605-6066-4130-B96A-D6BF6F094770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E6F1-559C-4465-910B-216D94DB20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54AA-6D1A-43A3-AD65-1796F9EE9BEB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1099-C6E0-4EC1-95BE-6F5E35DFAE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EC8974-B910-4E26-83AB-4D10B4BAF660}" type="datetime1">
              <a:rPr lang="zh-TW" altLang="en-US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北區校長會議</a:t>
            </a:r>
            <a:r>
              <a:rPr lang="en-US" altLang="zh-TW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B8371A-2892-469E-B5F3-246158B7D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142844" y="2285992"/>
            <a:ext cx="9066495" cy="164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  <a:t>高級中等學校學生學習歷程資料庫</a:t>
            </a:r>
            <a: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  <a:t/>
            </a:r>
            <a:b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</a:br>
            <a: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  <a:t/>
            </a:r>
            <a:b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</a:b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  <a:t>資料規範及系統說明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新細明體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9689" y="4429132"/>
            <a:ext cx="2885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anose="03000509000000000000" pitchFamily="65" charset="-120"/>
              </a:rPr>
              <a:t>管理單位：國教署中課科</a:t>
            </a:r>
            <a:endParaRPr lang="zh-TW" altLang="en-US" b="1" dirty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69689" y="4857760"/>
            <a:ext cx="4334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Blip>
                <a:blip r:embed="rId2"/>
              </a:buBlip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承辦單位：</a:t>
            </a:r>
            <a:r>
              <a:rPr lang="zh-TW" altLang="en-US" b="1" dirty="0" smtClean="0">
                <a:ea typeface="標楷體" pitchFamily="65" charset="-120"/>
              </a:rPr>
              <a:t>國立暨南國際</a:t>
            </a:r>
            <a:r>
              <a:rPr lang="zh-TW" altLang="en-US" b="1" smtClean="0">
                <a:ea typeface="標楷體" pitchFamily="65" charset="-120"/>
              </a:rPr>
              <a:t>大學 </a:t>
            </a:r>
            <a:r>
              <a:rPr lang="zh-TW" altLang="en-US" b="1" dirty="0" smtClean="0">
                <a:ea typeface="標楷體" pitchFamily="65" charset="-120"/>
              </a:rPr>
              <a:t>資工系</a:t>
            </a:r>
            <a:endParaRPr lang="en-US" altLang="zh-TW" b="1" dirty="0" smtClean="0">
              <a:ea typeface="標楷體" pitchFamily="65" charset="-120"/>
            </a:endParaRPr>
          </a:p>
          <a:p>
            <a:pPr marL="1257300" indent="-1257300" eaLnBrk="1" hangingPunct="1">
              <a:defRPr/>
            </a:pPr>
            <a:r>
              <a:rPr lang="en-US" altLang="zh-TW" sz="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教育行政資訊系統研發中心</a:t>
            </a:r>
          </a:p>
        </p:txBody>
      </p:sp>
      <p:sp>
        <p:nvSpPr>
          <p:cNvPr id="12" name="矩形 11"/>
          <p:cNvSpPr/>
          <p:nvPr/>
        </p:nvSpPr>
        <p:spPr>
          <a:xfrm>
            <a:off x="4844909" y="5504091"/>
            <a:ext cx="380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anose="03000509000000000000" pitchFamily="65" charset="-120"/>
              </a:rPr>
              <a:t>報告者：系統分析師 王怡君 博士</a:t>
            </a:r>
            <a:endParaRPr lang="zh-TW" altLang="en-US" b="1" dirty="0">
              <a:latin typeface="標楷體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86047"/>
              </p:ext>
            </p:extLst>
          </p:nvPr>
        </p:nvGraphicFramePr>
        <p:xfrm>
          <a:off x="883902" y="855390"/>
          <a:ext cx="7117121" cy="528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469"/>
                <a:gridCol w="613798"/>
                <a:gridCol w="1245777"/>
                <a:gridCol w="3868924"/>
                <a:gridCol w="779153"/>
              </a:tblGrid>
              <a:tr h="26893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名冊欄位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</a:p>
                  </a:txBody>
                  <a:tcPr marL="59092" marR="5909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36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工作表名稱必須為「科目名冊」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必選填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</a:tr>
              <a:tr h="707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修課別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請填入科目必選修類別，必修請填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選修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，其他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</a:tr>
              <a:tr h="3804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類別種類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請填入課程類別代碼，代碼如后：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部定一般必修科目，填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部定實習必修科目，填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部定專業必修科目，填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部定選修科目，填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部定活動必修科目，填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一般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一般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專業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專業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實習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實習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精選修科目，填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若無法填列，請留空白。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選填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2" marR="59092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82631"/>
              </p:ext>
            </p:extLst>
          </p:nvPr>
        </p:nvGraphicFramePr>
        <p:xfrm>
          <a:off x="571472" y="928670"/>
          <a:ext cx="7929618" cy="5157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047"/>
                <a:gridCol w="683869"/>
                <a:gridCol w="1387997"/>
                <a:gridCol w="4615751"/>
                <a:gridCol w="562954"/>
              </a:tblGrid>
              <a:tr h="236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</a:tr>
              <a:tr h="42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分類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請填入領域代碼，代碼如后：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語文領域，填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、數學領域，填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、自然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藝術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、生活領域，填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科技領域，填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、健康與體育，填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活動，填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、全民國防教育，填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中校</a:t>
                      </a:r>
                      <a:r>
                        <a:rPr lang="zh-TW" altLang="en-US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\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選修課程分類，代碼如后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</a:t>
                      </a:r>
                      <a: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語文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、語文類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文化基本教材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外國語文類，填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、數學類，填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學科類，填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、自然科學類，填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生命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、生活、科技與資訊類，填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、生涯規劃類，填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、健康與休閒類，填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藝術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與人文類，填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、專業科目，填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全民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國防教育類，填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若不屬於以上領域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分類之科目，為其他類，填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若無法填列，請留空白。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</a:tr>
              <a:tr h="70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群別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依教育部統計處提供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高中職暨實用技能學程群代碼對照表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填入群別名稱，若為普通高中請填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86" marR="58186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77196"/>
              </p:ext>
            </p:extLst>
          </p:nvPr>
        </p:nvGraphicFramePr>
        <p:xfrm>
          <a:off x="706043" y="842772"/>
          <a:ext cx="7437857" cy="523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37"/>
                <a:gridCol w="641459"/>
                <a:gridCol w="1301920"/>
                <a:gridCol w="4043277"/>
                <a:gridCol w="814264"/>
              </a:tblGrid>
              <a:tr h="24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664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</a:t>
                      </a:r>
                      <a:r>
                        <a:rPr lang="en-US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職暨實用技能學程群代碼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對照表</a:t>
                      </a:r>
                      <a:r>
                        <a:rPr lang="en-US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</a:t>
                      </a: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填入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科班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別代碼。 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9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特色班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實驗班名稱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請填入特色班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實驗班名稱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特殊選修開課班及名稱，例如「特色班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：英文特色班」、「第二外語初階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332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請填入該學期核定之科目名稱。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332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請填入該科科目代碼。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664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一年級學分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填入科目於該學期一年級開設之學分數，例如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664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J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二年級學分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填入科目於該學期二年級開設之學分數，例如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664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三年級學分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填入科目於該學期三年級開設之學分數，例如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  <a:tr h="664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L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是否計算學分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計分填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、不計學分填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、另計學分填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r>
                        <a:rPr lang="zh-TW" alt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必填</a:t>
                      </a:r>
                      <a:endParaRPr lang="zh-TW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097" marR="59097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38200" y="603239"/>
            <a:ext cx="9234526" cy="682621"/>
          </a:xfrm>
        </p:spPr>
        <p:txBody>
          <a:bodyPr/>
          <a:lstStyle/>
          <a:p>
            <a:pPr lvl="0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資料名冊欄位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說明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04044"/>
              </p:ext>
            </p:extLst>
          </p:nvPr>
        </p:nvGraphicFramePr>
        <p:xfrm>
          <a:off x="428596" y="2107614"/>
          <a:ext cx="8358246" cy="410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704"/>
                <a:gridCol w="874855"/>
                <a:gridCol w="1870591"/>
                <a:gridCol w="4912096"/>
              </a:tblGrid>
              <a:tr h="525010">
                <a:tc grid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學生資料名冊封面 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85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工作表名稱必須為「學生資料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名冊封面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4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</a:tr>
              <a:tr h="58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依教育部統計處規範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</a:tr>
              <a:tr h="537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申報的學年度。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</a:tr>
              <a:tr h="731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學期為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</a:tr>
              <a:tr h="65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名冊別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學生資料名冊之名冊別為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037" marR="66037" marT="0" marB="0" anchor="ctr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844" y="1285860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國教署所屬學校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學籍資料已建置在暨大學籍管理系統，其填報欄位如下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18932"/>
              </p:ext>
            </p:extLst>
          </p:nvPr>
        </p:nvGraphicFramePr>
        <p:xfrm>
          <a:off x="637214" y="857233"/>
          <a:ext cx="7649562" cy="528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787"/>
                <a:gridCol w="700580"/>
                <a:gridCol w="1579103"/>
                <a:gridCol w="4781092"/>
              </a:tblGrid>
              <a:tr h="45019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學生資料名冊 欄位說明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78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工作表名稱必須為「學生資料名冊」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9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54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身分證號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請填入學生身分證字號，第一碼字母均為英文大寫，例如</a:t>
                      </a:r>
                      <a:r>
                        <a:rPr lang="en-US" sz="15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5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；無身份證者請填列居留證字號。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478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日出生，填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318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所屬學校代碼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請填學生所屬學校代碼。 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718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學程別代碼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請填學生科別代碼，例如機械科，請填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；詳細代碼請使用學習歷程系統代碼查詢功能；若為高職普通科一年級及高中一年級請填代碼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478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部別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日間部填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、夜間部填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、實用技能學程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、實用技能學程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、進修部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939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班別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編制班填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；若班別內容不足，可通知學習歷程系統管理人員，經查核後即增加填報之選項。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  <a:tr h="71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班級座號代碼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請填入班級座號代碼，共五碼，第一碼為年級代碼，第二、三碼為班級代碼，第四、五碼為座號代碼，例如一年甲班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20102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77906"/>
              </p:ext>
            </p:extLst>
          </p:nvPr>
        </p:nvGraphicFramePr>
        <p:xfrm>
          <a:off x="418713" y="1857365"/>
          <a:ext cx="8225253" cy="4214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554"/>
                <a:gridCol w="860936"/>
                <a:gridCol w="1840827"/>
                <a:gridCol w="4833936"/>
              </a:tblGrid>
              <a:tr h="44552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學生資料名冊封面 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552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工作表名稱必須為「學生資料名冊封面」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5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</a:tr>
              <a:tr h="445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依教育部統計處規範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</a:tr>
              <a:tr h="445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申報的學年度。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</a:tr>
              <a:tr h="445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學期為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</a:tr>
              <a:tr h="445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名冊別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學生資料名冊之名冊別為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</a:tr>
              <a:tr h="1096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請填科別代碼，例如機械科，請填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；詳細代碼請使用學習歷程系統代碼查詢功能；高職普通科一年級及高中一年級請填代碼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 anchor="ctr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844" y="1000108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非國教署所屬學校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因其學籍資料由各該主管機關管理，填報欄位如下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76362"/>
              </p:ext>
            </p:extLst>
          </p:nvPr>
        </p:nvGraphicFramePr>
        <p:xfrm>
          <a:off x="335833" y="1264578"/>
          <a:ext cx="8236695" cy="4434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513"/>
                <a:gridCol w="862133"/>
                <a:gridCol w="1843388"/>
                <a:gridCol w="4840661"/>
              </a:tblGrid>
              <a:tr h="338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</a:tr>
              <a:tr h="1023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年級班級代碼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請填入年級班級代碼，共三碼，第一碼為年級代碼，後兩碼為班級代碼，例如一年甲班填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</a:tr>
              <a:tr h="94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部別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日間部填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、夜間部填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、實用技能學程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、實用技能學程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、進修部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</a:tr>
              <a:tr h="1452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班別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編制班填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；若班別內容不足，可通知學習歷程系統管理人員，經查核後即增加填報之選項。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</a:tr>
              <a:tr h="675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班級人數</a:t>
                      </a:r>
                      <a:endParaRPr lang="zh-TW" sz="18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請填入班級人數，若人數為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人，填</a:t>
                      </a:r>
                      <a:r>
                        <a:rPr lang="en-US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536" marR="65536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86982"/>
              </p:ext>
            </p:extLst>
          </p:nvPr>
        </p:nvGraphicFramePr>
        <p:xfrm>
          <a:off x="370039" y="898213"/>
          <a:ext cx="8131051" cy="4936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657"/>
                <a:gridCol w="851075"/>
                <a:gridCol w="1819744"/>
                <a:gridCol w="4778575"/>
              </a:tblGrid>
              <a:tr h="35668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學生資料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 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94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工作表名稱必須為「學生資料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名冊」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9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</a:tr>
              <a:tr h="97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學號</a:t>
                      </a:r>
                    </a:p>
                  </a:txBody>
                  <a:tcPr marL="64553" marR="645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7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53831" marR="53831" marT="0" marB="0" anchor="ctr"/>
                </a:tc>
              </a:tr>
              <a:tr h="1115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身分證號</a:t>
                      </a:r>
                    </a:p>
                  </a:txBody>
                  <a:tcPr marL="64553" marR="645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請填入學生身分證字號，第一碼字母均為英文大寫，例如</a:t>
                      </a:r>
                      <a:r>
                        <a:rPr lang="en-US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"E123456789"</a:t>
                      </a: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；無身份證者請填列居留證字號。</a:t>
                      </a:r>
                      <a:endParaRPr lang="zh-TW" altLang="zh-TW" sz="17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53831" marR="53831" marT="0" marB="0" anchor="ctr"/>
                </a:tc>
              </a:tr>
              <a:tr h="1247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831" marR="538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註</a:t>
                      </a:r>
                      <a:r>
                        <a:rPr lang="en-US" sz="17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endParaRPr lang="zh-TW" sz="17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4553" marR="645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若「身份證號」欄位的值無法通過系統公式驗證，但該欄位值確實與學生之「中華民國國民身分證」之身份證字號相符請填</a:t>
                      </a:r>
                      <a:r>
                        <a:rPr lang="en-US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、重號填</a:t>
                      </a:r>
                      <a:r>
                        <a:rPr lang="en-US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、非身份證字號填</a:t>
                      </a:r>
                      <a:r>
                        <a:rPr lang="en-US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 (</a:t>
                      </a: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如居留證字號</a:t>
                      </a:r>
                      <a:r>
                        <a:rPr lang="en-US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，其餘請保留空白。</a:t>
                      </a:r>
                      <a:endParaRPr lang="zh-TW" sz="17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53831" marR="53831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96489"/>
              </p:ext>
            </p:extLst>
          </p:nvPr>
        </p:nvGraphicFramePr>
        <p:xfrm>
          <a:off x="618199" y="857232"/>
          <a:ext cx="7916930" cy="528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862"/>
                <a:gridCol w="748266"/>
                <a:gridCol w="1686582"/>
                <a:gridCol w="4853220"/>
              </a:tblGrid>
              <a:tr h="323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</a:tr>
              <a:tr h="2766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姓名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請依下列方式填寫：</a:t>
                      </a:r>
                    </a:p>
                    <a:p>
                      <a:pPr lvl="0"/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姓名中間不可有空白</a:t>
                      </a:r>
                    </a:p>
                    <a:p>
                      <a:pPr lvl="0"/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若姓名中有特殊字，包含學校所自行造字之文字，</a:t>
                      </a:r>
                    </a:p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請使用特殊字代碼取代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請勿把無法輸入的字拆解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  </a:t>
                      </a:r>
                    </a:p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成多字組合或用圖片代替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  <a:p>
                      <a:pPr lvl="0"/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特殊字代碼請使用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hlinkClick r:id=""/>
                        </a:rPr>
                        <a:t>特殊字代碼查詢系統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1600" b="1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lvl="0"/>
                      <a:r>
                        <a:rPr lang="en-US" altLang="zh-TW" sz="13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https://tpde.cloud.ncnu.edu.tw/wordsearcher/index.aspx</a:t>
                      </a:r>
                      <a:endParaRPr lang="zh-TW" altLang="zh-TW" sz="1300" b="1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例如：</a:t>
                      </a:r>
                      <a:r>
                        <a:rPr lang="zh-TW" altLang="zh-TW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林小</a:t>
                      </a:r>
                      <a:r>
                        <a:rPr lang="en-US" altLang="zh-TW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，若無法輸入「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」，請輸入該字代碼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如輸入</a:t>
                      </a:r>
                      <a:r>
                        <a:rPr lang="zh-TW" altLang="zh-TW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林小</a:t>
                      </a:r>
                      <a:r>
                        <a:rPr lang="en-US" altLang="zh-TW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{FA40}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，勿輸入</a:t>
                      </a:r>
                      <a:r>
                        <a:rPr lang="zh-TW" altLang="zh-TW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林小火旁</a:t>
                      </a: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或用圖片</a:t>
                      </a:r>
                      <a:endParaRPr lang="en-US" altLang="zh-TW" sz="1600" b="1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表示。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</a:tr>
              <a:tr h="283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性別代碼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男生填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、女生填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</a:tr>
              <a:tr h="67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</a:tr>
              <a:tr h="412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</a:t>
                      </a:r>
                      <a:endParaRPr lang="zh-TW" sz="16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所屬學校代碼</a:t>
                      </a: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請填學生所屬學校代碼。 </a:t>
                      </a:r>
                    </a:p>
                  </a:txBody>
                  <a:tcPr marL="62856" marR="62856" marT="0" marB="0" anchor="ctr"/>
                </a:tc>
              </a:tr>
              <a:tr h="82109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</a:t>
                      </a:r>
                      <a:endParaRPr lang="zh-TW" sz="16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科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班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學程別代碼</a:t>
                      </a:r>
                    </a:p>
                  </a:txBody>
                  <a:tcPr marL="62856" marR="62856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請填學生科別代碼，例如機械科，請填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301</a:t>
                      </a: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；詳細代碼請使用學習歷程系統代碼查詢功能；若為高職普通科一年級及高中一年級請填代碼</a:t>
                      </a: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101</a:t>
                      </a: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</a:txBody>
                  <a:tcPr marL="62856" marR="62856" marT="0" marB="0" anchor="ctr"/>
                </a:tc>
              </a:tr>
            </a:tbl>
          </a:graphicData>
        </a:graphic>
      </p:graphicFrame>
      <p:pic>
        <p:nvPicPr>
          <p:cNvPr id="9" name="圖片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271465" cy="27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82" y="3166560"/>
            <a:ext cx="262440" cy="2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87943"/>
              </p:ext>
            </p:extLst>
          </p:nvPr>
        </p:nvGraphicFramePr>
        <p:xfrm>
          <a:off x="417255" y="1142984"/>
          <a:ext cx="8298149" cy="488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708"/>
                <a:gridCol w="759982"/>
                <a:gridCol w="1712990"/>
                <a:gridCol w="5186469"/>
              </a:tblGrid>
              <a:tr h="33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</a:tr>
              <a:tr h="784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部別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日間部填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、夜間部填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、實用技能學程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、實用技能學程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、進修部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</a:tr>
              <a:tr h="1246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J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班別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編制班填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；若班別內容不足，可通知學習歷程系統管理人員，經查核後即增加填報之選項。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</a:tr>
              <a:tr h="1175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班級座號代碼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請填入班級座號代碼，共五碼，第一碼為年級代碼，第二、三碼為班級代碼，第四、五碼為座號代碼，例如一年甲班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10101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20102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</a:tr>
              <a:tr h="1341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L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特殊身分代碼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依據「高級中等學校學生學習評量辦法第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條」、「高級中等學校進修部學生學習評量辦法第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條」及「高級中等教育法第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條」之學生分類，例如原住民填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，一般生請留空白；詳細代碼請使用學習歷程系統代碼查詢功能。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884" marR="6588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94587" y="1785926"/>
            <a:ext cx="8596668" cy="4633555"/>
          </a:xfrm>
        </p:spPr>
        <p:txBody>
          <a:bodyPr>
            <a:normAutofit/>
          </a:bodyPr>
          <a:lstStyle/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資料庫建置目的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資料收集時程表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學業欄位說明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/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科目名冊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/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學生資料名冊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/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成績名冊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/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期考成績名冊</a:t>
            </a:r>
            <a:endParaRPr lang="en-US" altLang="zh-TW" sz="26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/>
            <a:r>
              <a:rPr lang="zh-TW" altLang="en-US" sz="2600" b="1" dirty="0">
                <a:latin typeface="標楷體" pitchFamily="65" charset="-120"/>
                <a:ea typeface="標楷體" pitchFamily="65" charset="-120"/>
                <a:cs typeface="+mj-cs"/>
              </a:rPr>
              <a:t>缺勤紀錄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  <a:cs typeface="+mj-cs"/>
              </a:rPr>
              <a:t>名冊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系統簡介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838200" y="785794"/>
            <a:ext cx="1947850" cy="911499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296804"/>
              </p:ext>
            </p:extLst>
          </p:nvPr>
        </p:nvGraphicFramePr>
        <p:xfrm>
          <a:off x="428596" y="904768"/>
          <a:ext cx="8272275" cy="5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716"/>
                <a:gridCol w="592772"/>
                <a:gridCol w="1872488"/>
                <a:gridCol w="5170299"/>
              </a:tblGrid>
              <a:tr h="315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</a:tr>
              <a:tr h="1154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原身分證號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若無修改過身分證字號，請填入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；若修改過身分證字號</a:t>
                      </a:r>
                      <a:r>
                        <a:rPr lang="zh-TW" sz="17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請填上次於本系統登錄之原身分證號，第一碼字母均為英文大寫，例如</a:t>
                      </a:r>
                      <a:r>
                        <a:rPr lang="en-US" sz="17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7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</a:tr>
              <a:tr h="112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N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原出生日期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若無修改過出生日期，請填入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；若修改過出生日期，請填入上次於本系統登錄之原出生日期，共七碼，例如民國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日出生者，填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</a:tr>
              <a:tr h="102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學籍狀態代碼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依據「教育部國教署高級中等學校學生學籍管理手冊」之學籍代碼分類，詳細代碼請使用學習歷程系統代碼查詢功能。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</a:tr>
              <a:tr h="14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學籍狀態生效日期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學籍狀態代碼之生效日期，共七碼，分別為民國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學生於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學期末時向學校申請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學期「休學」，則該休學異動事項之學籍狀態生效日期請填寫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1030201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774" marR="6577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39793" y="97706"/>
            <a:ext cx="10515600" cy="1325563"/>
          </a:xfrm>
        </p:spPr>
        <p:txBody>
          <a:bodyPr/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、成績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名冊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欄位說明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92267"/>
              </p:ext>
            </p:extLst>
          </p:nvPr>
        </p:nvGraphicFramePr>
        <p:xfrm>
          <a:off x="473111" y="1275081"/>
          <a:ext cx="8170855" cy="4797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721"/>
                <a:gridCol w="834223"/>
                <a:gridCol w="1799440"/>
                <a:gridCol w="4735471"/>
              </a:tblGrid>
              <a:tr h="7809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成績名冊封面 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936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工作表名稱必須為「成績名冊封面」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9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</a:tr>
              <a:tr h="669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依教育部統計處規範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</a:tr>
              <a:tr h="669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申報的學年度。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</a:tr>
              <a:tr h="669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</a:tr>
              <a:tr h="669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名冊別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成績名冊之名冊別為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5412" marR="65412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57949"/>
              </p:ext>
            </p:extLst>
          </p:nvPr>
        </p:nvGraphicFramePr>
        <p:xfrm>
          <a:off x="571471" y="857230"/>
          <a:ext cx="7599141" cy="5278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666"/>
                <a:gridCol w="693605"/>
                <a:gridCol w="1560151"/>
                <a:gridCol w="4701719"/>
              </a:tblGrid>
              <a:tr h="27780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 欄位說明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80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工作表名稱必須為「成績名冊」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</a:tr>
              <a:tr h="8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身分證號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請填入學生身分證字號，第一碼字母均為英文大寫，例如</a:t>
                      </a:r>
                      <a:r>
                        <a:rPr lang="en-US" sz="16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6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；無身份證者請填列居留證字號。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</a:tr>
              <a:tr h="555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日出生者，填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</a:tr>
              <a:tr h="277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</a:t>
                      </a:r>
                      <a:endParaRPr lang="zh-TW" sz="1600" b="1" kern="1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科目代碼</a:t>
                      </a: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sz="16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填入科目代碼。</a:t>
                      </a:r>
                    </a:p>
                  </a:txBody>
                  <a:tcPr marL="60334" marR="60334" marT="0" marB="0" anchor="ctr"/>
                </a:tc>
              </a:tr>
              <a:tr h="555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請填入課程計畫所定義之課程開設學分，例如開設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</a:tr>
              <a:tr h="1111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修課科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請填修課之科別代碼，例如機械科，請填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，詳細代碼請使用學習歷程系統代碼查詢功能；例如高職普通科一年級填代碼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，若有跑班但無科別代碼請填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</a:tr>
              <a:tr h="1111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修課班級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請填入修課之年級班級代碼，共三碼，第一碼為年級代碼，後兩碼為班級代碼，例如一年甲班填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；若有跑班但無班級代碼，請填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34" marR="6033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39865"/>
              </p:ext>
            </p:extLst>
          </p:nvPr>
        </p:nvGraphicFramePr>
        <p:xfrm>
          <a:off x="642910" y="828981"/>
          <a:ext cx="7358114" cy="537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251"/>
                <a:gridCol w="671606"/>
                <a:gridCol w="1510665"/>
                <a:gridCol w="4552592"/>
              </a:tblGrid>
              <a:tr h="22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</a:tr>
              <a:tr h="127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修課班別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編制班填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；若無跑班請留空白，若班別內容不足，可通知學習歷程系統管理人員，經查核後即增加填報之選項，若修課班級填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，則修課班別請填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</a:tr>
              <a:tr h="204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原始成績</a:t>
                      </a: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請依下列方式填寫本次修課之原始成績：</a:t>
                      </a: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及格成績：請填分數，例如學生之物理學期成績為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分，填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90.00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不及格成績：請於成績前加上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*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，例如學生成績為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40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分且不及格，填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*40.00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若無成績請填入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-1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  <a:p>
                      <a:pPr marL="342900" lvl="0" indent="-34290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成績及格基準請依據「高級中等學校學生學習評量辦法第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條」、「高級中等學校進修部學生學習評量辦法第</a:t>
                      </a:r>
                      <a:r>
                        <a:rPr lang="en-US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</a:t>
                      </a:r>
                      <a:r>
                        <a:rPr lang="zh-TW" sz="15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條」。</a:t>
                      </a:r>
                    </a:p>
                  </a:txBody>
                  <a:tcPr marL="56579" marR="56579" marT="0" marB="0" anchor="ctr"/>
                </a:tc>
              </a:tr>
              <a:tr h="181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補考成績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補考後及格成績：例如學生補考後成績為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分，成績依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高級中等學校學生學習評量辦法第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高級中等學校進修部學生學習評量辦法第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規定填寫，例如一般學生補考後通過，填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60.00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不及格成績：請於成績前加上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，例如實施補考後成績為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分且不及格，填入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*40.00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無補考成績：請填入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4584" marR="5458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65480"/>
              </p:ext>
            </p:extLst>
          </p:nvPr>
        </p:nvGraphicFramePr>
        <p:xfrm>
          <a:off x="711103" y="857232"/>
          <a:ext cx="7289921" cy="5384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474"/>
                <a:gridCol w="665382"/>
                <a:gridCol w="1496664"/>
                <a:gridCol w="4510401"/>
              </a:tblGrid>
              <a:tr h="25339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補修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 欄位說明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30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工作表名稱必須為「補修成績名冊」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60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身分證號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請填入學生身分證字號，第一碼字母均為英文大寫，例如</a:t>
                      </a:r>
                      <a:r>
                        <a:rPr lang="en-US" sz="15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5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；無身份證者請填列居留證字號。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468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日出生者，填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234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補修科目代碼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請填入補修科目代碼。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937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補修科目開設年級及學期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請填開課年級及學期，共兩碼，第一碼為年級代碼、第二碼為學期代碼，例如第一學年第一學期，請填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，第二學年第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學期，請填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，若無法填列請留空白。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468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科目學分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請填入課程計畫所定義之課程開設學分，例如開設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937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修課科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學程別代碼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請填修課之科別代碼，例如機械科，請填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，詳細代碼請使用學習歷程系統代碼查詢功能；若隨班附讀填科別代碼，若為自學輔導請填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，若為專班請填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002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  <a:tr h="1010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修課班級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請填入修課之年級班級代碼，共三碼，第一碼為年級代碼，後兩碼為班級代碼，例如一年甲班填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；若為隨班附讀填修課班級代碼，若為自學輔導請填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，若為專班請填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037" marR="49037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06168"/>
              </p:ext>
            </p:extLst>
          </p:nvPr>
        </p:nvGraphicFramePr>
        <p:xfrm>
          <a:off x="500033" y="825174"/>
          <a:ext cx="7612165" cy="5389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769"/>
                <a:gridCol w="694794"/>
                <a:gridCol w="1562824"/>
                <a:gridCol w="4709778"/>
              </a:tblGrid>
              <a:tr h="236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</a:tr>
              <a:tr h="1180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修課班別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編制班填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；若為隨班附讀填修課班別代碼，若為自學輔導請填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，若為專班請填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002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；若班別內容不足，可通知學習歷程系統管理人員，經查核後即增加填報之選項。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</a:tr>
              <a:tr h="2084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補修成績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請依下列方式填寫本次重補修之原始成績：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及格成績：請填分數，例如學生之物理學期成績為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90.00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不及格成績：請於成績前加上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，例如學生成績為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分且不及格，填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*40.00</a:t>
                      </a:r>
                      <a:r>
                        <a:rPr lang="zh-TW" sz="15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en-US" altLang="zh-TW" sz="15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zh-TW" sz="15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若無成績請填入</a:t>
                      </a:r>
                      <a:r>
                        <a:rPr lang="en-US" altLang="zh-TW" sz="15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-1</a:t>
                      </a:r>
                      <a:r>
                        <a:rPr lang="zh-TW" altLang="zh-TW" sz="15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成績及格基準請依據「高級中等學校學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條」、「高級中等學校進修部學生學習評量辦法第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</a:tr>
              <a:tr h="188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J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補考成績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補考後及格成績：例如學生補考後成績為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分，成績依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高級中等學校學生學習評量辦法第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高級中等學校進修部學生學習評量辦法第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規定填寫，例如一般學生補考後通過，填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60.00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不及格成績：請於成績前加上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，例如實施補考後成績為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分且不及格，填入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*40.00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無補考成績：請填入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3434" marR="5343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03695"/>
              </p:ext>
            </p:extLst>
          </p:nvPr>
        </p:nvGraphicFramePr>
        <p:xfrm>
          <a:off x="571472" y="857232"/>
          <a:ext cx="7595895" cy="5294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391"/>
                <a:gridCol w="693308"/>
                <a:gridCol w="1559483"/>
                <a:gridCol w="4699713"/>
              </a:tblGrid>
              <a:tr h="27864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重修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 欄位說明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64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工作表名稱必須為「重修成績名冊」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  <a:tr h="835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身分證號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請填入學生身分證字號，第一碼字母均為英文大寫，例如</a:t>
                      </a:r>
                      <a:r>
                        <a:rPr lang="en-US" sz="16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6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；無身份證者請填列居留證字號。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  <a:tr h="55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日出生者，填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  <a:tr h="2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重修科目代碼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請填入重修科目代碼。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  <a:tr h="1114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重修科目開設年級及學期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請填重修科目之原修課學年度及學期，共四碼，前三碼為學年度，第四碼為學期，例如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學年度第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0991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學年度第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  <a:tr h="55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請填入課程計畫所定義之科目開設學分，例如開設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  <a:tr h="1114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修課科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若為隨班附讀，請填修課之科別代碼，例如機械科，請填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，詳細代碼請使用學習歷程系統代碼查詢功能；若隨班附讀填科別代碼，若為自學輔導請填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，若為專班請填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002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420" marR="6042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23765"/>
              </p:ext>
            </p:extLst>
          </p:nvPr>
        </p:nvGraphicFramePr>
        <p:xfrm>
          <a:off x="642910" y="861084"/>
          <a:ext cx="7500990" cy="530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352"/>
                <a:gridCol w="684647"/>
                <a:gridCol w="1539999"/>
                <a:gridCol w="4640992"/>
              </a:tblGrid>
              <a:tr h="2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</a:tr>
              <a:tr h="147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修課班級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若為隨班附讀，請填入修課之年級班級代碼，共三碼，第一碼為年級代碼，後兩碼為班級代碼，例如一年甲班填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；若為隨班附讀填修課班級代碼，若為自學輔導請填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，若為專班請填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002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</a:tr>
              <a:tr h="147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修課班別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若為隨班附讀，編制班填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；若為自學輔導請填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，若為專班請填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；若班別內容不足，可通知學習歷程系統管理人員，經查核後即增加填報之選項。。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</a:tr>
              <a:tr h="2062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重修成績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重修後及格成績：例如學生重修後成績為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分，成績依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高級中等學校學生學習評量辦法第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高級中等學校進修部學生學習評量辦法第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規定填寫，例如一般學生重修後通過，填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60.00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不及格成績：請於成績前加上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，例如重修後成績為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分且不及格，填入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*40.00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9554" marR="5955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1472" y="270234"/>
            <a:ext cx="10515600" cy="1325563"/>
          </a:xfrm>
        </p:spPr>
        <p:txBody>
          <a:bodyPr/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、期考成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績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名冊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欄位說明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9132"/>
              </p:ext>
            </p:extLst>
          </p:nvPr>
        </p:nvGraphicFramePr>
        <p:xfrm>
          <a:off x="352815" y="1418282"/>
          <a:ext cx="7933961" cy="469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477"/>
                <a:gridCol w="810037"/>
                <a:gridCol w="1747270"/>
                <a:gridCol w="4598177"/>
              </a:tblGrid>
              <a:tr h="5179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成績名冊封面 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79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</a:t>
                      </a:r>
                      <a:r>
                        <a:rPr lang="zh-TW" altLang="en-US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成績名冊封面」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0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</a:tr>
              <a:tr h="517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依教育部統計處規範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</a:tr>
              <a:tr h="517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申報的學年度。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</a:tr>
              <a:tr h="517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學期為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</a:tr>
              <a:tr h="103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別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請填入本次上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傳</a:t>
                      </a:r>
                      <a:r>
                        <a:rPr lang="zh-TW" altLang="en-US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</a:t>
                      </a:r>
                      <a:r>
                        <a:rPr lang="zh-TW" altLang="en-US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別。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</a:tr>
              <a:tr h="517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名冊別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成績名冊之名冊別為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09124"/>
              </p:ext>
            </p:extLst>
          </p:nvPr>
        </p:nvGraphicFramePr>
        <p:xfrm>
          <a:off x="469262" y="871006"/>
          <a:ext cx="7603199" cy="5272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010"/>
                <a:gridCol w="693975"/>
                <a:gridCol w="1560983"/>
                <a:gridCol w="4704231"/>
              </a:tblGrid>
              <a:tr h="35150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期考成績名冊 欄位說明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150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工作表名稱必須為「期考成績名冊」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1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</a:tr>
              <a:tr h="105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身分證號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請填入學生身分證字號，第一碼字母均為英文大寫，例如</a:t>
                      </a:r>
                      <a:r>
                        <a:rPr lang="en-US" sz="16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6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；無身份證者請填列居留證字號。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</a:tr>
              <a:tr h="703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日出生者，填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</a:tr>
              <a:tr h="351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請填入科目代碼。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</a:tr>
              <a:tr h="703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科目學分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請填入課程計畫所定義之課程開設學分，例如開設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學分，填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</a:tr>
              <a:tr h="1406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修課科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學程別代碼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請填修課之科別代碼，例如機械科，請填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，詳細代碼請使用學習歷程系統代碼查詢功能；若有跑班但無科別代碼請填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，若為。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255" marR="60255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94851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資料庫建置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目的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677333" y="1564207"/>
            <a:ext cx="8109509" cy="336499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本資料庫建置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目的在於彙整全國高中職學生學業及非學業表現資料，進行資料綜整分析統計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，以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掌握學生學力、追蹤課綱實施成效，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作為相關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教育政策研擬、資源配置運用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之依據。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相關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統計分析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結果將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回饋給各高中職學校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，提供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各校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掌握學生學力，作為教學改進參考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95961"/>
              </p:ext>
            </p:extLst>
          </p:nvPr>
        </p:nvGraphicFramePr>
        <p:xfrm>
          <a:off x="571472" y="774401"/>
          <a:ext cx="7414681" cy="544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41"/>
                <a:gridCol w="676768"/>
                <a:gridCol w="1522280"/>
                <a:gridCol w="4587592"/>
              </a:tblGrid>
              <a:tr h="256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</a:tr>
              <a:tr h="102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修課班級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請填入修課之年級班級代碼，共三碼，第一碼為年級代碼，後兩碼為班級代碼，例如一年甲班填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；二年甲班填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；若有跑班但無班級代碼，請填</a:t>
                      </a: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</a:tr>
              <a:tr h="1280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修課班別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編制班填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、建教班填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、重點產業班填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、雙軌旗艦訓練計劃專班填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、員工進修班填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；若修課班級填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，則修課班別請填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。若班別內容不足，可通知學習歷程系統管理人員，經查核後即增加填報之選項。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</a:tr>
              <a:tr h="230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H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請依下列方式填寫本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</a:t>
                      </a:r>
                      <a:r>
                        <a:rPr lang="zh-TW" altLang="en-US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登陸之最終成績：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及格成績：請填分數，例如學生之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物理</a:t>
                      </a:r>
                      <a:r>
                        <a:rPr lang="zh-TW" altLang="en-US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r>
                        <a:rPr lang="zh-TW" sz="17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分，填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90.00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不及格成績：請於成績前加上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，例如學生成績為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分且不及格，填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*40.00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若無成績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例如缺考、免修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成績及格基準請依據「高級中等學校學生學習評量辦法第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條」、「高級中等學校進修部學生學習評量辦法第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</a:tr>
              <a:tr h="51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狀態代碼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正常請填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、補考請填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、扣考請填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、缺考請填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、免修請填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979" marR="58979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42910" y="246049"/>
            <a:ext cx="10515600" cy="1325563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五、缺勤紀錄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名冊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欄位說明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38656"/>
              </p:ext>
            </p:extLst>
          </p:nvPr>
        </p:nvGraphicFramePr>
        <p:xfrm>
          <a:off x="352817" y="1270002"/>
          <a:ext cx="8005397" cy="4887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487"/>
                <a:gridCol w="817330"/>
                <a:gridCol w="1763001"/>
                <a:gridCol w="4639579"/>
              </a:tblGrid>
              <a:tr h="610899">
                <a:tc grid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缺勤紀錄名冊封面 欄位說明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08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工作表名稱必須為「缺勤紀錄名冊封面」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2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</a:tr>
              <a:tr h="610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依教育部統計處規範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</a:tr>
              <a:tr h="610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申報的學年度。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</a:tr>
              <a:tr h="610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學期。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	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</a:tr>
              <a:tr h="610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名冊別</a:t>
                      </a:r>
                      <a:endParaRPr lang="zh-TW" sz="17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缺勤紀錄名冊之名冊別為</a:t>
                      </a:r>
                      <a:r>
                        <a:rPr lang="en-US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7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6573" marR="66573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20924"/>
              </p:ext>
            </p:extLst>
          </p:nvPr>
        </p:nvGraphicFramePr>
        <p:xfrm>
          <a:off x="671471" y="857232"/>
          <a:ext cx="7329553" cy="535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290"/>
                <a:gridCol w="747444"/>
                <a:gridCol w="1613279"/>
                <a:gridCol w="4250540"/>
              </a:tblGrid>
              <a:tr h="32223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紀錄名冊 欄位說明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98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工作表名稱必須為「缺勤紀錄名冊」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5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  <a:tr h="70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身分證號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請填入學生身分證字號，第一碼字母均為英文大寫，例如</a:t>
                      </a:r>
                      <a:r>
                        <a:rPr lang="en-US" sz="15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"E123456789"</a:t>
                      </a:r>
                      <a:r>
                        <a:rPr lang="zh-TW" sz="1500" b="1" ker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；無身份證者請填列居留證字號。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  <a:tr h="47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出生日期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共七碼，分別為民國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碼、月日各兩碼，例如民國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日出生者，填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0800116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  <a:tr h="141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缺勤種類代碼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依據「高級中等學校學生學習評量辦法」第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條，及「高級中等學校進修部學生學習評量辦法第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條」所訂請假別，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、事假填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、病假填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、婚假填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、產前假填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、娩假填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、陪產假填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、流產假填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、育嬰假填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、生理假填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、喪假填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、曠課填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  <a:tr h="47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缺勤節數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請填入缺勤節數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lang="zh-TW" sz="1500" b="1" kern="10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早自習</a:t>
                      </a:r>
                      <a:r>
                        <a:rPr lang="zh-TW" altLang="en-US" sz="1500" b="1" kern="10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、午休</a:t>
                      </a:r>
                      <a:r>
                        <a:rPr lang="zh-TW" sz="1500" b="1" kern="10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及第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八節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，例如缺勤節數為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節，填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  <a:tr h="70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缺勤起始日期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請填入缺勤起始日期，共七碼，分別為民國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碼、月日各兩碼，例如缺勤日為民國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日，填</a:t>
                      </a: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1031001</a:t>
                      </a: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  <a:tr h="70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缺勤結束日期</a:t>
                      </a:r>
                      <a:endParaRPr lang="zh-TW" sz="15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請填入缺勤起始日期，共七碼，分別為民國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碼、月日各兩碼，例如缺勤日為民國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日，填</a:t>
                      </a:r>
                      <a:r>
                        <a:rPr lang="en-US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1031001</a:t>
                      </a:r>
                      <a:r>
                        <a:rPr lang="zh-TW" sz="15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5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373" marR="51373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系統架構簡介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827436" y="1700808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學校管理者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176" y="3429000"/>
            <a:ext cx="79208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科目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名冊管理者</a:t>
            </a:r>
          </a:p>
        </p:txBody>
      </p:sp>
      <p:sp>
        <p:nvSpPr>
          <p:cNvPr id="11" name="矩形 10"/>
          <p:cNvSpPr/>
          <p:nvPr/>
        </p:nvSpPr>
        <p:spPr>
          <a:xfrm>
            <a:off x="2666132" y="3429000"/>
            <a:ext cx="79208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成績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名冊管理者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664" y="3429000"/>
            <a:ext cx="79208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學生資料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名冊管理者</a:t>
            </a:r>
          </a:p>
        </p:txBody>
      </p:sp>
      <p:sp>
        <p:nvSpPr>
          <p:cNvPr id="13" name="矩形 12"/>
          <p:cNvSpPr/>
          <p:nvPr/>
        </p:nvSpPr>
        <p:spPr>
          <a:xfrm>
            <a:off x="3610620" y="3429000"/>
            <a:ext cx="79208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期考成績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名冊管理者</a:t>
            </a:r>
          </a:p>
        </p:txBody>
      </p:sp>
      <p:sp>
        <p:nvSpPr>
          <p:cNvPr id="14" name="矩形 13"/>
          <p:cNvSpPr/>
          <p:nvPr/>
        </p:nvSpPr>
        <p:spPr>
          <a:xfrm>
            <a:off x="4546600" y="3429000"/>
            <a:ext cx="79208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缺勤紀錄名冊管理者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肘形接點 15"/>
          <p:cNvCxnSpPr>
            <a:stCxn id="7" idx="2"/>
            <a:endCxn id="8" idx="0"/>
          </p:cNvCxnSpPr>
          <p:nvPr/>
        </p:nvCxnSpPr>
        <p:spPr>
          <a:xfrm rot="5400000">
            <a:off x="1584840" y="1962268"/>
            <a:ext cx="1008112" cy="192535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7" idx="2"/>
            <a:endCxn id="12" idx="0"/>
          </p:cNvCxnSpPr>
          <p:nvPr/>
        </p:nvCxnSpPr>
        <p:spPr>
          <a:xfrm rot="5400000">
            <a:off x="2057084" y="2434512"/>
            <a:ext cx="1008112" cy="980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接點 19"/>
          <p:cNvCxnSpPr>
            <a:stCxn id="7" idx="2"/>
            <a:endCxn id="11" idx="0"/>
          </p:cNvCxnSpPr>
          <p:nvPr/>
        </p:nvCxnSpPr>
        <p:spPr>
          <a:xfrm rot="16200000" flipH="1">
            <a:off x="2552818" y="2919642"/>
            <a:ext cx="1008112" cy="106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stCxn id="7" idx="2"/>
            <a:endCxn id="13" idx="0"/>
          </p:cNvCxnSpPr>
          <p:nvPr/>
        </p:nvCxnSpPr>
        <p:spPr>
          <a:xfrm rot="16200000" flipH="1">
            <a:off x="3025062" y="2447398"/>
            <a:ext cx="1008112" cy="9550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接點 25"/>
          <p:cNvCxnSpPr>
            <a:stCxn id="7" idx="2"/>
            <a:endCxn id="14" idx="0"/>
          </p:cNvCxnSpPr>
          <p:nvPr/>
        </p:nvCxnSpPr>
        <p:spPr>
          <a:xfrm rot="16200000" flipH="1">
            <a:off x="3493052" y="1979408"/>
            <a:ext cx="1008112" cy="1891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942644" y="1654513"/>
            <a:ext cx="385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設定及管理各名冊管理者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管理上傳進度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436096" y="4142578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上傳各名冊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可查詢相關名冊資料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525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頁面說明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學校管理者登入後首頁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圖片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9512"/>
            <a:ext cx="9036496" cy="425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62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頁面說明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新增名冊管理者功能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3074" name="圖片 606" descr="C:\Users\user\Desktop\圖0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17848" r="9809"/>
          <a:stretch/>
        </p:blipFill>
        <p:spPr bwMode="auto">
          <a:xfrm>
            <a:off x="1043608" y="1412776"/>
            <a:ext cx="7056784" cy="47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02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頁面說明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名冊管理功能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0" name="圖片 6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5"/>
          <a:stretch/>
        </p:blipFill>
        <p:spPr bwMode="auto">
          <a:xfrm>
            <a:off x="52760" y="2420888"/>
            <a:ext cx="9657065" cy="27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2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名冊管理者上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傳流程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331640" y="2499846"/>
            <a:ext cx="1440160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(</a:t>
            </a:r>
            <a:r>
              <a:rPr lang="zh-TW" altLang="en-US" b="1" dirty="0"/>
              <a:t>承辦人</a:t>
            </a:r>
            <a:r>
              <a:rPr lang="en-US" altLang="zh-TW" b="1" dirty="0" smtClean="0"/>
              <a:t>)</a:t>
            </a:r>
            <a:endParaRPr lang="en-US" altLang="zh-TW" b="1" dirty="0"/>
          </a:p>
          <a:p>
            <a:pPr algn="ctr"/>
            <a:r>
              <a:rPr lang="zh-TW" altLang="en-US" b="1" dirty="0" smtClean="0"/>
              <a:t>檔案上</a:t>
            </a:r>
            <a:r>
              <a:rPr lang="zh-TW" altLang="en-US" b="1" dirty="0"/>
              <a:t>傳</a:t>
            </a:r>
          </a:p>
        </p:txBody>
      </p:sp>
      <p:sp>
        <p:nvSpPr>
          <p:cNvPr id="8" name="矩形 7"/>
          <p:cNvSpPr/>
          <p:nvPr/>
        </p:nvSpPr>
        <p:spPr>
          <a:xfrm>
            <a:off x="3203848" y="2499846"/>
            <a:ext cx="1440160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系統判斷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b="1" dirty="0" smtClean="0"/>
              <a:t>資料處理</a:t>
            </a: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004048" y="2499846"/>
            <a:ext cx="1440160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承辦人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b="1" dirty="0" smtClean="0"/>
              <a:t>確認資料</a:t>
            </a:r>
            <a:endParaRPr lang="en-US" altLang="zh-TW" b="1" dirty="0" smtClean="0"/>
          </a:p>
        </p:txBody>
      </p:sp>
      <p:cxnSp>
        <p:nvCxnSpPr>
          <p:cNvPr id="11" name="肘形接點 10"/>
          <p:cNvCxnSpPr/>
          <p:nvPr/>
        </p:nvCxnSpPr>
        <p:spPr>
          <a:xfrm rot="5400000">
            <a:off x="3121050" y="3302724"/>
            <a:ext cx="21580" cy="1872208"/>
          </a:xfrm>
          <a:prstGeom prst="bentConnector3">
            <a:avLst>
              <a:gd name="adj1" fmla="val 2630584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304272" y="49302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資料錯誤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cxnSp>
        <p:nvCxnSpPr>
          <p:cNvPr id="18" name="肘形接點 17"/>
          <p:cNvCxnSpPr>
            <a:stCxn id="9" idx="2"/>
            <a:endCxn id="7" idx="2"/>
          </p:cNvCxnSpPr>
          <p:nvPr/>
        </p:nvCxnSpPr>
        <p:spPr>
          <a:xfrm rot="5400000">
            <a:off x="3887924" y="2391834"/>
            <a:ext cx="12700" cy="3672408"/>
          </a:xfrm>
          <a:prstGeom prst="bentConnector3">
            <a:avLst>
              <a:gd name="adj1" fmla="val 9100000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7" idx="3"/>
            <a:endCxn id="8" idx="1"/>
          </p:cNvCxnSpPr>
          <p:nvPr/>
        </p:nvCxnSpPr>
        <p:spPr>
          <a:xfrm>
            <a:off x="2771800" y="3363942"/>
            <a:ext cx="43204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3"/>
            <a:endCxn id="9" idx="1"/>
          </p:cNvCxnSpPr>
          <p:nvPr/>
        </p:nvCxnSpPr>
        <p:spPr>
          <a:xfrm>
            <a:off x="4644008" y="3363942"/>
            <a:ext cx="36004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876256" y="2493496"/>
            <a:ext cx="1440160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完成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上傳程序</a:t>
            </a:r>
            <a:endParaRPr lang="en-US" altLang="zh-TW" b="1" dirty="0" smtClean="0"/>
          </a:p>
        </p:txBody>
      </p:sp>
      <p:cxnSp>
        <p:nvCxnSpPr>
          <p:cNvPr id="31" name="直線單箭頭接點 30"/>
          <p:cNvCxnSpPr>
            <a:stCxn id="9" idx="3"/>
            <a:endCxn id="30" idx="1"/>
          </p:cNvCxnSpPr>
          <p:nvPr/>
        </p:nvCxnSpPr>
        <p:spPr>
          <a:xfrm flipV="1">
            <a:off x="6444208" y="3357592"/>
            <a:ext cx="432048" cy="635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50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頁面說明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名冊管理者登入畫面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範例：科目名冊管理者</a:t>
            </a:r>
            <a:endParaRPr lang="zh-TW" altLang="zh-TW" dirty="0"/>
          </a:p>
          <a:p>
            <a:r>
              <a:rPr lang="zh-TW" altLang="zh-TW" dirty="0"/>
              <a:t/>
            </a:r>
            <a:br>
              <a:rPr lang="zh-TW" altLang="zh-TW" dirty="0"/>
            </a:b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4098" name="圖片 6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604448" cy="719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489"/>
          <p:cNvSpPr>
            <a:spLocks noChangeArrowheads="1"/>
          </p:cNvSpPr>
          <p:nvPr/>
        </p:nvSpPr>
        <p:spPr bwMode="auto">
          <a:xfrm>
            <a:off x="827584" y="3573016"/>
            <a:ext cx="792088" cy="485429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64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頁面說明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名冊管理者上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傳流程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5122" name="圖片 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676456" cy="52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489"/>
          <p:cNvSpPr>
            <a:spLocks noChangeArrowheads="1"/>
          </p:cNvSpPr>
          <p:nvPr/>
        </p:nvSpPr>
        <p:spPr bwMode="auto">
          <a:xfrm>
            <a:off x="2483768" y="6021288"/>
            <a:ext cx="720080" cy="432048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698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77334" y="1687979"/>
            <a:ext cx="8038070" cy="295546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未來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在資料正確性及完整性得以確保的前提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下，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資料庫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適度提供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大專院校入學選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才參採。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j-cs"/>
              </a:rPr>
              <a:t>期逐步簡化各高中職學校及學生入學申請作業流程，並達到多元多資料入學之願景。</a:t>
            </a:r>
            <a:endParaRPr lang="zh-TW" altLang="en-US" sz="28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1000100" y="357166"/>
            <a:ext cx="694851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  <a:t>資料庫建置目的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新細明體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頁面說明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名冊管理者上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傳流程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grpSp>
        <p:nvGrpSpPr>
          <p:cNvPr id="8" name="群組 566"/>
          <p:cNvGrpSpPr>
            <a:grpSpLocks/>
          </p:cNvGrpSpPr>
          <p:nvPr/>
        </p:nvGrpSpPr>
        <p:grpSpPr bwMode="auto">
          <a:xfrm>
            <a:off x="1493151" y="3941771"/>
            <a:ext cx="12313368" cy="1860293"/>
            <a:chOff x="-98419" y="0"/>
            <a:chExt cx="6188710" cy="1032483"/>
          </a:xfrm>
        </p:grpSpPr>
        <p:pic>
          <p:nvPicPr>
            <p:cNvPr id="565" name="圖片 5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419" y="0"/>
              <a:ext cx="6188710" cy="169545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" name="圖片 5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419" y="166978"/>
              <a:ext cx="6188710" cy="865505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1493152" y="1901003"/>
            <a:ext cx="12924422" cy="1833133"/>
            <a:chOff x="948081" y="1926702"/>
            <a:chExt cx="8851158" cy="1255402"/>
          </a:xfrm>
        </p:grpSpPr>
        <p:grpSp>
          <p:nvGrpSpPr>
            <p:cNvPr id="7" name="群組 30"/>
            <p:cNvGrpSpPr>
              <a:grpSpLocks/>
            </p:cNvGrpSpPr>
            <p:nvPr/>
          </p:nvGrpSpPr>
          <p:grpSpPr bwMode="auto">
            <a:xfrm>
              <a:off x="948081" y="1926702"/>
              <a:ext cx="8851158" cy="1255402"/>
              <a:chOff x="84252" y="2084"/>
              <a:chExt cx="6188710" cy="877866"/>
            </a:xfrm>
          </p:grpSpPr>
          <p:pic>
            <p:nvPicPr>
              <p:cNvPr id="32" name="圖片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52" y="180180"/>
                <a:ext cx="6188710" cy="699770"/>
              </a:xfrm>
              <a:prstGeom prst="rect">
                <a:avLst/>
              </a:prstGeom>
              <a:noFill/>
              <a:ln w="9525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圖片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52" y="2084"/>
                <a:ext cx="6188710" cy="169545"/>
              </a:xfrm>
              <a:prstGeom prst="rect">
                <a:avLst/>
              </a:prstGeom>
              <a:noFill/>
              <a:ln w="9525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圖片 5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37" r="79360" b="6892"/>
            <a:stretch/>
          </p:blipFill>
          <p:spPr bwMode="auto">
            <a:xfrm>
              <a:off x="1034727" y="2377343"/>
              <a:ext cx="1728193" cy="764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文字方塊 9"/>
          <p:cNvSpPr txBox="1"/>
          <p:nvPr/>
        </p:nvSpPr>
        <p:spPr>
          <a:xfrm>
            <a:off x="35452" y="255902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系統檢核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錯誤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2084" y="483767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系統檢核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完成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94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00034" y="365125"/>
            <a:ext cx="8162956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資料蒐集範圍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42910" y="1687978"/>
            <a:ext cx="3448048" cy="29554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  <a:cs typeface="+mj-cs"/>
              </a:rPr>
              <a:t>學業表現 </a:t>
            </a:r>
            <a:endParaRPr lang="en-US" altLang="zh-TW" sz="40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科目名冊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學生資料名冊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成績名冊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期考成績名冊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j-cs"/>
              </a:rPr>
              <a:t>缺勤記錄名冊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00496" y="1776775"/>
            <a:ext cx="521497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非學業表現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研擬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中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班級幹部記錄名冊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社團參與記錄名冊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競賽參與記錄名冊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研習參與記錄名冊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服務參與記錄名冊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證照記錄名冊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課外活動記錄名冊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實習記錄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名冊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685800" lvl="1"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0222" y="821502"/>
            <a:ext cx="4801844" cy="9247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學業資料收集時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程表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0222" y="1442853"/>
            <a:ext cx="575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首次上傳：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104/11/1~ 104/12/15</a:t>
            </a:r>
            <a:b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每    年：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3/1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3/31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上傳上學期資料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10/1~10/31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上傳下學期資料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142844" y="2713012"/>
            <a:ext cx="9054804" cy="3430632"/>
            <a:chOff x="142844" y="2713012"/>
            <a:chExt cx="9054804" cy="3430632"/>
          </a:xfrm>
        </p:grpSpPr>
        <p:graphicFrame>
          <p:nvGraphicFramePr>
            <p:cNvPr id="10" name="內容版面配置區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71722907"/>
                </p:ext>
              </p:extLst>
            </p:nvPr>
          </p:nvGraphicFramePr>
          <p:xfrm>
            <a:off x="142844" y="3918299"/>
            <a:ext cx="8501122" cy="2225345"/>
          </p:xfrm>
          <a:graphic>
            <a:graphicData uri="http://schemas.openxmlformats.org/drawingml/2006/table">
              <a:tbl>
                <a:tblPr firstRow="1" bandRow="1">
                  <a:tableStyleId>{BC89EF96-8CEA-46FF-86C4-4CE0E7609802}</a:tableStyleId>
                </a:tblPr>
                <a:tblGrid>
                  <a:gridCol w="1214446"/>
                  <a:gridCol w="1214446"/>
                  <a:gridCol w="1214446"/>
                  <a:gridCol w="1214446"/>
                  <a:gridCol w="1214446"/>
                  <a:gridCol w="1214446"/>
                  <a:gridCol w="1214446"/>
                </a:tblGrid>
                <a:tr h="912556">
                  <a:tc>
                    <a:txBody>
                      <a:bodyPr/>
                      <a:lstStyle/>
                      <a:p>
                        <a:r>
                          <a:rPr lang="zh-TW" altLang="en-US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預計</a:t>
                        </a:r>
                        <a:endParaRPr lang="en-US" altLang="zh-TW" sz="1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zh-TW" altLang="en-US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收集資料</a:t>
                        </a:r>
                        <a:endParaRPr lang="en-US" altLang="zh-TW" sz="1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endParaRPr lang="en-US" altLang="zh-TW" sz="1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zh-TW" altLang="en-US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學生</a:t>
                        </a:r>
                        <a:endParaRPr lang="en-US" altLang="zh-TW" sz="1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104/12</a:t>
                        </a:r>
                        <a:endParaRPr lang="zh-TW" altLang="en-US" sz="14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105/4</a:t>
                        </a:r>
                        <a:endParaRPr lang="zh-TW" altLang="en-US" sz="14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105/11</a:t>
                        </a:r>
                        <a:endParaRPr lang="zh-TW" altLang="en-US" sz="14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106/4</a:t>
                        </a:r>
                        <a:endParaRPr lang="zh-TW" altLang="en-US" sz="14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106/11</a:t>
                        </a:r>
                        <a:endParaRPr lang="zh-TW" altLang="en-US" sz="14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4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107/4</a:t>
                        </a:r>
                        <a:endParaRPr lang="zh-TW" altLang="en-US" sz="14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</a:tr>
                <a:tr h="645261">
                  <a:tc>
                    <a:txBody>
                      <a:bodyPr/>
                      <a:lstStyle/>
                      <a:p>
                        <a:r>
                          <a:rPr lang="en-US" altLang="zh-TW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103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入學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en-US" altLang="zh-TW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(106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大學新生</a:t>
                        </a:r>
                        <a:r>
                          <a:rPr lang="en-US" altLang="zh-TW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)</a:t>
                        </a:r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二年級上學期</a:t>
                        </a: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zh-TW" altLang="en-US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一、二年級、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三年級上學期</a:t>
                        </a:r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三年完整資料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三年完整資料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</a:tr>
                <a:tr h="657074">
                  <a:tc>
                    <a:txBody>
                      <a:bodyPr/>
                      <a:lstStyle/>
                      <a:p>
                        <a:r>
                          <a:rPr lang="en-US" altLang="zh-TW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104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入學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en-US" altLang="zh-TW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(107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大學新生</a:t>
                        </a:r>
                        <a:r>
                          <a:rPr lang="en-US" altLang="zh-TW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)</a:t>
                        </a:r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年級上學期</a:t>
                        </a:r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一年級、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二年級上學期</a:t>
                        </a: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一、二年級、</a:t>
                        </a:r>
                        <a:endParaRPr lang="en-US" altLang="zh-TW" sz="14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三年級上學期</a:t>
                        </a:r>
                        <a:endParaRPr lang="zh-TW" altLang="en-US" sz="14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69570" marR="69570" marT="34785" marB="3478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</a:tbl>
            </a:graphicData>
          </a:graphic>
        </p:graphicFrame>
        <p:grpSp>
          <p:nvGrpSpPr>
            <p:cNvPr id="11" name="群組 10"/>
            <p:cNvGrpSpPr/>
            <p:nvPr/>
          </p:nvGrpSpPr>
          <p:grpSpPr>
            <a:xfrm>
              <a:off x="5643570" y="2713012"/>
              <a:ext cx="1119699" cy="1216054"/>
              <a:chOff x="7407504" y="1312253"/>
              <a:chExt cx="1508974" cy="1878532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矩形 11"/>
              <p:cNvSpPr/>
              <p:nvPr/>
            </p:nvSpPr>
            <p:spPr>
              <a:xfrm>
                <a:off x="7407504" y="1312253"/>
                <a:ext cx="1508974" cy="1267985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103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>
                    <a:latin typeface="標楷體" pitchFamily="65" charset="-120"/>
                    <a:ea typeface="標楷體" pitchFamily="65" charset="-120"/>
                  </a:rPr>
                  <a:t>畢業</a:t>
                </a:r>
              </a:p>
            </p:txBody>
          </p:sp>
          <p:cxnSp>
            <p:nvCxnSpPr>
              <p:cNvPr id="13" name="直線接點 12"/>
              <p:cNvCxnSpPr>
                <a:stCxn id="12" idx="2"/>
              </p:cNvCxnSpPr>
              <p:nvPr/>
            </p:nvCxnSpPr>
            <p:spPr>
              <a:xfrm>
                <a:off x="8161992" y="2580238"/>
                <a:ext cx="0" cy="610547"/>
              </a:xfrm>
              <a:prstGeom prst="line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4" name="群組 13"/>
            <p:cNvGrpSpPr/>
            <p:nvPr/>
          </p:nvGrpSpPr>
          <p:grpSpPr>
            <a:xfrm>
              <a:off x="4463103" y="2713012"/>
              <a:ext cx="1109029" cy="1216054"/>
              <a:chOff x="7407504" y="1312253"/>
              <a:chExt cx="1508974" cy="18785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407504" y="1312253"/>
                <a:ext cx="1508974" cy="12679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103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學測</a:t>
                </a:r>
                <a:endParaRPr lang="zh-TW" altLang="en-US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16" name="直線接點 15"/>
              <p:cNvCxnSpPr>
                <a:stCxn id="15" idx="2"/>
              </p:cNvCxnSpPr>
              <p:nvPr/>
            </p:nvCxnSpPr>
            <p:spPr>
              <a:xfrm>
                <a:off x="8161992" y="2580238"/>
                <a:ext cx="0" cy="61054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7" name="群組 16"/>
            <p:cNvGrpSpPr/>
            <p:nvPr/>
          </p:nvGrpSpPr>
          <p:grpSpPr>
            <a:xfrm>
              <a:off x="6865636" y="2713012"/>
              <a:ext cx="1119699" cy="1216054"/>
              <a:chOff x="7417773" y="1312253"/>
              <a:chExt cx="1508974" cy="187853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417773" y="1312253"/>
                <a:ext cx="1508974" cy="12679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104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學測</a:t>
                </a:r>
                <a:endParaRPr lang="zh-TW" altLang="en-US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19" name="直線接點 18"/>
              <p:cNvCxnSpPr>
                <a:stCxn id="18" idx="2"/>
              </p:cNvCxnSpPr>
              <p:nvPr/>
            </p:nvCxnSpPr>
            <p:spPr>
              <a:xfrm>
                <a:off x="8172261" y="2580238"/>
                <a:ext cx="0" cy="61054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22" name="群組 21"/>
            <p:cNvGrpSpPr/>
            <p:nvPr/>
          </p:nvGrpSpPr>
          <p:grpSpPr>
            <a:xfrm>
              <a:off x="8054672" y="2713012"/>
              <a:ext cx="1142976" cy="1216053"/>
              <a:chOff x="7368971" y="1348133"/>
              <a:chExt cx="1623719" cy="184265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368971" y="1348133"/>
                <a:ext cx="1623719" cy="12321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104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>
                    <a:latin typeface="標楷體" pitchFamily="65" charset="-120"/>
                    <a:ea typeface="標楷體" pitchFamily="65" charset="-120"/>
                  </a:rPr>
                  <a:t>畢業</a:t>
                </a:r>
              </a:p>
            </p:txBody>
          </p:sp>
          <p:cxnSp>
            <p:nvCxnSpPr>
              <p:cNvPr id="24" name="直線接點 23"/>
              <p:cNvCxnSpPr>
                <a:stCxn id="23" idx="2"/>
              </p:cNvCxnSpPr>
              <p:nvPr/>
            </p:nvCxnSpPr>
            <p:spPr>
              <a:xfrm>
                <a:off x="8180831" y="2580239"/>
                <a:ext cx="22608" cy="61054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cxnSp>
          <p:nvCxnSpPr>
            <p:cNvPr id="21" name="直線接點 20"/>
            <p:cNvCxnSpPr/>
            <p:nvPr/>
          </p:nvCxnSpPr>
          <p:spPr>
            <a:xfrm flipH="1" flipV="1">
              <a:off x="755576" y="3929065"/>
              <a:ext cx="576636" cy="868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971600" y="3924345"/>
              <a:ext cx="475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</a:t>
              </a:r>
              <a:endParaRPr lang="en-US" altLang="zh-TW" sz="1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6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間</a:t>
              </a:r>
              <a:endParaRPr lang="zh-TW" altLang="en-US" sz="1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6" name="直線接點 25"/>
            <p:cNvCxnSpPr/>
            <p:nvPr/>
          </p:nvCxnSpPr>
          <p:spPr>
            <a:xfrm flipH="1" flipV="1">
              <a:off x="142844" y="4441102"/>
              <a:ext cx="1189368" cy="356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50037" y="730415"/>
            <a:ext cx="5322095" cy="8411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非學業資料收集時程表 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255348" y="2500306"/>
            <a:ext cx="8867426" cy="3620078"/>
            <a:chOff x="255348" y="2500306"/>
            <a:chExt cx="8867426" cy="3620078"/>
          </a:xfrm>
        </p:grpSpPr>
        <p:graphicFrame>
          <p:nvGraphicFramePr>
            <p:cNvPr id="9" name="內容版面配置區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7823284"/>
                </p:ext>
              </p:extLst>
            </p:nvPr>
          </p:nvGraphicFramePr>
          <p:xfrm>
            <a:off x="255348" y="3618512"/>
            <a:ext cx="8224770" cy="2501872"/>
          </p:xfrm>
          <a:graphic>
            <a:graphicData uri="http://schemas.openxmlformats.org/drawingml/2006/table">
              <a:tbl>
                <a:tblPr firstRow="1" bandRow="1">
                  <a:tableStyleId>{BC89EF96-8CEA-46FF-86C4-4CE0E7609802}</a:tableStyleId>
                </a:tblPr>
                <a:tblGrid>
                  <a:gridCol w="1370795"/>
                  <a:gridCol w="1370795"/>
                  <a:gridCol w="1370795"/>
                  <a:gridCol w="1370795"/>
                  <a:gridCol w="1370795"/>
                  <a:gridCol w="1370795"/>
                </a:tblGrid>
                <a:tr h="1020848"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預計</a:t>
                        </a:r>
                        <a:endParaRPr lang="en-US" altLang="zh-TW" sz="15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zh-TW" altLang="en-US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收集資料</a:t>
                        </a:r>
                        <a:endParaRPr lang="en-US" altLang="zh-TW" sz="15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endParaRPr lang="en-US" altLang="zh-TW" sz="15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zh-TW" altLang="en-US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學生</a:t>
                        </a:r>
                        <a:endParaRPr lang="en-US" altLang="zh-TW" sz="15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105/4</a:t>
                        </a:r>
                        <a:endParaRPr lang="zh-TW" altLang="en-US" sz="15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105/11</a:t>
                        </a:r>
                        <a:endParaRPr lang="zh-TW" altLang="en-US" sz="15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106/4</a:t>
                        </a:r>
                        <a:endParaRPr lang="zh-TW" altLang="en-US" sz="15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106/11</a:t>
                        </a:r>
                        <a:endParaRPr lang="zh-TW" altLang="en-US" sz="15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sz="1500" b="1" dirty="0" smtClean="0">
                            <a:solidFill>
                              <a:schemeClr val="bg1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107/4</a:t>
                        </a:r>
                        <a:endParaRPr lang="zh-TW" altLang="en-US" sz="1500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 anchor="ctr">
                      <a:solidFill>
                        <a:schemeClr val="accent1">
                          <a:lumMod val="50000"/>
                        </a:schemeClr>
                      </a:solidFill>
                    </a:tcPr>
                  </a:tc>
                </a:tr>
                <a:tr h="795006">
                  <a:tc>
                    <a:txBody>
                      <a:bodyPr/>
                      <a:lstStyle/>
                      <a:p>
                        <a:r>
                          <a:rPr lang="en-US" altLang="zh-TW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103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入學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en-US" altLang="zh-TW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(106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大學新生</a:t>
                        </a:r>
                        <a:r>
                          <a:rPr lang="en-US" altLang="zh-TW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)</a:t>
                        </a:r>
                        <a:endParaRPr lang="zh-TW" altLang="en-US" sz="15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二年級上學期</a:t>
                        </a:r>
                      </a:p>
                    </a:txBody>
                    <a:tcPr marL="78527" marR="78527" marT="39263" marB="39263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zh-TW" altLang="en-US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一、二年級、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三年級上學期</a:t>
                        </a:r>
                        <a:endParaRPr lang="zh-TW" altLang="en-US" sz="15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三年完整資料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三年完整資料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endParaRPr lang="zh-TW" altLang="en-US" sz="15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bg1">
                          <a:alpha val="20000"/>
                        </a:schemeClr>
                      </a:solidFill>
                    </a:tcPr>
                  </a:tc>
                </a:tr>
                <a:tr h="686018">
                  <a:tc>
                    <a:txBody>
                      <a:bodyPr/>
                      <a:lstStyle/>
                      <a:p>
                        <a:r>
                          <a:rPr lang="en-US" altLang="zh-TW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104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入學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r>
                          <a:rPr lang="en-US" altLang="zh-TW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(107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大學新生</a:t>
                        </a:r>
                        <a:r>
                          <a:rPr lang="en-US" altLang="zh-TW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)</a:t>
                        </a:r>
                        <a:endParaRPr lang="zh-TW" altLang="en-US" sz="15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年級上學期</a:t>
                        </a:r>
                        <a:endParaRPr lang="zh-TW" altLang="en-US" sz="15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baseline="0" dirty="0" smtClean="0">
                            <a:latin typeface="標楷體" pitchFamily="65" charset="-120"/>
                            <a:ea typeface="標楷體" pitchFamily="65" charset="-120"/>
                          </a:rPr>
                          <a:t>一</a:t>
                        </a: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年級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一年級、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二年級上學期</a:t>
                        </a:r>
                      </a:p>
                    </a:txBody>
                    <a:tcPr marL="78527" marR="78527" marT="39263" marB="39263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一、二年級、</a:t>
                        </a:r>
                        <a:endParaRPr lang="en-US" altLang="zh-TW" sz="1500" b="1" dirty="0" smtClean="0"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500" b="1" dirty="0" smtClean="0">
                            <a:latin typeface="標楷體" pitchFamily="65" charset="-120"/>
                            <a:ea typeface="標楷體" pitchFamily="65" charset="-120"/>
                          </a:rPr>
                          <a:t>三年級上學期</a:t>
                        </a:r>
                        <a:endParaRPr lang="zh-TW" altLang="en-US" sz="1500" b="1" dirty="0">
                          <a:latin typeface="標楷體" pitchFamily="65" charset="-120"/>
                          <a:ea typeface="標楷體" pitchFamily="65" charset="-120"/>
                        </a:endParaRPr>
                      </a:p>
                    </a:txBody>
                    <a:tcPr marL="78527" marR="78527" marT="39263" marB="39263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</a:tbl>
            </a:graphicData>
          </a:graphic>
        </p:graphicFrame>
        <p:grpSp>
          <p:nvGrpSpPr>
            <p:cNvPr id="10" name="群組 9"/>
            <p:cNvGrpSpPr/>
            <p:nvPr/>
          </p:nvGrpSpPr>
          <p:grpSpPr>
            <a:xfrm>
              <a:off x="5100018" y="2500307"/>
              <a:ext cx="1294920" cy="1214445"/>
              <a:chOff x="7407504" y="1532328"/>
              <a:chExt cx="1508974" cy="165845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407504" y="1532328"/>
                <a:ext cx="1508974" cy="10479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103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>
                    <a:latin typeface="標楷體" pitchFamily="65" charset="-120"/>
                    <a:ea typeface="標楷體" pitchFamily="65" charset="-120"/>
                  </a:rPr>
                  <a:t>畢業</a:t>
                </a:r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8149799" y="2580238"/>
                <a:ext cx="0" cy="61054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3" name="群組 12"/>
            <p:cNvGrpSpPr/>
            <p:nvPr/>
          </p:nvGrpSpPr>
          <p:grpSpPr>
            <a:xfrm>
              <a:off x="3763323" y="2500307"/>
              <a:ext cx="1214446" cy="1206030"/>
              <a:chOff x="7407504" y="1846142"/>
              <a:chExt cx="1508974" cy="134464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407504" y="1846142"/>
                <a:ext cx="1508974" cy="8504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103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學測</a:t>
                </a:r>
                <a:endParaRPr lang="zh-TW" altLang="en-US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15" name="直線接點 14"/>
              <p:cNvCxnSpPr>
                <a:stCxn id="14" idx="2"/>
              </p:cNvCxnSpPr>
              <p:nvPr/>
            </p:nvCxnSpPr>
            <p:spPr>
              <a:xfrm>
                <a:off x="8161991" y="2696572"/>
                <a:ext cx="0" cy="49421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6" name="群組 15"/>
            <p:cNvGrpSpPr/>
            <p:nvPr/>
          </p:nvGrpSpPr>
          <p:grpSpPr>
            <a:xfrm>
              <a:off x="7835220" y="2500307"/>
              <a:ext cx="1287554" cy="1214445"/>
              <a:chOff x="7407504" y="1532328"/>
              <a:chExt cx="1508974" cy="1658457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407504" y="1532328"/>
                <a:ext cx="1508974" cy="10479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104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>
                    <a:latin typeface="標楷體" pitchFamily="65" charset="-120"/>
                    <a:ea typeface="標楷體" pitchFamily="65" charset="-120"/>
                  </a:rPr>
                  <a:t>畢業</a:t>
                </a:r>
              </a:p>
            </p:txBody>
          </p:sp>
          <p:cxnSp>
            <p:nvCxnSpPr>
              <p:cNvPr id="18" name="直線接點 17"/>
              <p:cNvCxnSpPr>
                <a:stCxn id="17" idx="2"/>
              </p:cNvCxnSpPr>
              <p:nvPr/>
            </p:nvCxnSpPr>
            <p:spPr>
              <a:xfrm>
                <a:off x="8161991" y="2580239"/>
                <a:ext cx="0" cy="610546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19" name="群組 18"/>
            <p:cNvGrpSpPr/>
            <p:nvPr/>
          </p:nvGrpSpPr>
          <p:grpSpPr>
            <a:xfrm>
              <a:off x="6508156" y="2500306"/>
              <a:ext cx="1207116" cy="1206029"/>
              <a:chOff x="7407504" y="1529622"/>
              <a:chExt cx="1508974" cy="166116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407504" y="1529622"/>
                <a:ext cx="1508974" cy="10506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latin typeface="標楷體" pitchFamily="65" charset="-120"/>
                    <a:ea typeface="標楷體" pitchFamily="65" charset="-120"/>
                  </a:rPr>
                  <a:t>104</a:t>
                </a: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入學學生</a:t>
                </a:r>
                <a:endParaRPr lang="en-US" altLang="zh-TW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學測</a:t>
                </a:r>
                <a:endParaRPr lang="zh-TW" altLang="en-US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21" name="直線接點 20"/>
              <p:cNvCxnSpPr>
                <a:stCxn id="20" idx="2"/>
              </p:cNvCxnSpPr>
              <p:nvPr/>
            </p:nvCxnSpPr>
            <p:spPr>
              <a:xfrm>
                <a:off x="8161991" y="2580241"/>
                <a:ext cx="0" cy="61054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cxnSp>
          <p:nvCxnSpPr>
            <p:cNvPr id="22" name="直線接點 21"/>
            <p:cNvCxnSpPr/>
            <p:nvPr/>
          </p:nvCxnSpPr>
          <p:spPr>
            <a:xfrm flipH="1" flipV="1">
              <a:off x="928660" y="3643316"/>
              <a:ext cx="714382" cy="1000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1239269" y="3630043"/>
              <a:ext cx="475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</a:t>
              </a:r>
              <a:endParaRPr lang="en-US" altLang="zh-TW" sz="1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6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間</a:t>
              </a:r>
              <a:endParaRPr lang="zh-TW" altLang="en-US" sz="1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 rot="10800000">
              <a:off x="285722" y="4143382"/>
              <a:ext cx="1357320" cy="500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/>
          <p:cNvSpPr txBox="1"/>
          <p:nvPr/>
        </p:nvSpPr>
        <p:spPr>
          <a:xfrm>
            <a:off x="271861" y="1299977"/>
            <a:ext cx="575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首次上傳：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105/3/1~ 105/3/31</a:t>
            </a:r>
            <a:b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每    年：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3/1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3/31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上傳上學期資料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10/1~10/31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上傳下學期資料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838201" y="829370"/>
            <a:ext cx="5805502" cy="8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新細明體" charset="0"/>
              </a:rPr>
              <a:t>學業表現資料欄位說明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新細明體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61751" y="321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21870" y="1689260"/>
            <a:ext cx="3222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科目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名冊</a:t>
            </a:r>
            <a:endParaRPr lang="en-US" altLang="zh-TW" sz="32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學生資料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名冊</a:t>
            </a:r>
            <a:endParaRPr lang="en-US" altLang="zh-TW" sz="32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成績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名冊</a:t>
            </a:r>
            <a:endParaRPr lang="zh-TW" altLang="en-US" sz="32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期考成績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名冊</a:t>
            </a:r>
            <a:endParaRPr lang="en-US" altLang="zh-TW" sz="32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缺勤紀錄</a:t>
            </a:r>
            <a:r>
              <a:rPr lang="zh-TW" altLang="zh-TW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名冊</a:t>
            </a:r>
            <a:endParaRPr lang="zh-TW" altLang="en-US" sz="32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C6A8-4A04-46C5-BC79-154384DDA5B5}" type="datetime1">
              <a:rPr lang="zh-TW" altLang="en-US" smtClean="0"/>
              <a:pPr>
                <a:defRPr/>
              </a:pPr>
              <a:t>2015/10/8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北區校長會議</a:t>
            </a:r>
            <a:r>
              <a:rPr lang="en-US" altLang="zh-TW" smtClean="0"/>
              <a:t>-1030819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4B9C-E3B4-4D75-8D5A-D6F0A559BBE7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131840" y="6286520"/>
            <a:ext cx="6012160" cy="365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學年度全國高級中等學校教務主任工作會議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44200"/>
              </p:ext>
            </p:extLst>
          </p:nvPr>
        </p:nvGraphicFramePr>
        <p:xfrm>
          <a:off x="360343" y="1357298"/>
          <a:ext cx="8472834" cy="4719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108"/>
                <a:gridCol w="876911"/>
                <a:gridCol w="1866171"/>
                <a:gridCol w="4886644"/>
              </a:tblGrid>
              <a:tr h="33854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科目名冊封面 欄位說明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467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工作表名稱必須為「科目名冊封面」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序號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欄位名稱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欄位說明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</a:tr>
              <a:tr h="338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學年度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申報的學年度。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</a:tr>
              <a:tr h="338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申報的學期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</a:tr>
              <a:tr h="334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請填入上傳學校代碼。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</a:tr>
              <a:tr h="2342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學校種類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請填入學校種類代碼，請依下列種類填列：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普通高中填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、完全中學填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、高職填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、高中附設職業類科填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、高職附設普通科填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、進修學校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、進修學校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高職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、特教學校填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若有多種屬性，請用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”,”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區隔，例如：完全中學、普高附設職校請填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2,5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</a:tr>
              <a:tr h="353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名冊別</a:t>
                      </a:r>
                      <a:endParaRPr lang="zh-TW" sz="16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科目名冊別為</a:t>
                      </a:r>
                      <a:r>
                        <a:rPr lang="en-US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6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4460" marR="64460" marT="0" marB="0" anchor="ctr"/>
                </a:tc>
              </a:tr>
            </a:tbl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9408" y="114959"/>
            <a:ext cx="10515600" cy="1325563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一、科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目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名冊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欄位說明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9853</TotalTime>
  <Words>5908</Words>
  <Application>Microsoft Office PowerPoint</Application>
  <PresentationFormat>如螢幕大小 (4:3)</PresentationFormat>
  <Paragraphs>915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Office 佈景主題</vt:lpstr>
      <vt:lpstr>PowerPoint 簡報</vt:lpstr>
      <vt:lpstr>大綱</vt:lpstr>
      <vt:lpstr>資料庫建置目的</vt:lpstr>
      <vt:lpstr>PowerPoint 簡報</vt:lpstr>
      <vt:lpstr>資料蒐集範圍</vt:lpstr>
      <vt:lpstr>PowerPoint 簡報</vt:lpstr>
      <vt:lpstr>PowerPoint 簡報</vt:lpstr>
      <vt:lpstr>PowerPoint 簡報</vt:lpstr>
      <vt:lpstr>一、科目名冊欄位說明</vt:lpstr>
      <vt:lpstr>PowerPoint 簡報</vt:lpstr>
      <vt:lpstr>PowerPoint 簡報</vt:lpstr>
      <vt:lpstr>PowerPoint 簡報</vt:lpstr>
      <vt:lpstr>二、學生資料名冊欄位說明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三、成績名冊欄位說明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四、期考成績名冊欄位說明</vt:lpstr>
      <vt:lpstr>PowerPoint 簡報</vt:lpstr>
      <vt:lpstr>PowerPoint 簡報</vt:lpstr>
      <vt:lpstr>五、缺勤紀錄名冊欄位說明</vt:lpstr>
      <vt:lpstr>PowerPoint 簡報</vt:lpstr>
      <vt:lpstr>系統架構簡介</vt:lpstr>
      <vt:lpstr>頁面說明-學校管理者登入後首頁</vt:lpstr>
      <vt:lpstr>頁面說明-新增名冊管理者功能</vt:lpstr>
      <vt:lpstr>頁面說明-名冊管理功能</vt:lpstr>
      <vt:lpstr>各名冊管理者上傳流程</vt:lpstr>
      <vt:lpstr>頁面說明-名冊管理者登入畫面</vt:lpstr>
      <vt:lpstr>頁面說明-名冊管理者上傳流程</vt:lpstr>
      <vt:lpstr>頁面說明-名冊管理者上傳流程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moejsmpc</dc:creator>
  <cp:lastModifiedBy>dersheng</cp:lastModifiedBy>
  <cp:revision>747</cp:revision>
  <cp:lastPrinted>2014-09-03T02:02:19Z</cp:lastPrinted>
  <dcterms:created xsi:type="dcterms:W3CDTF">2014-08-11T04:31:55Z</dcterms:created>
  <dcterms:modified xsi:type="dcterms:W3CDTF">2015-10-08T04:14:59Z</dcterms:modified>
</cp:coreProperties>
</file>